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7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0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1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27.xml" ContentType="application/vnd.openxmlformats-officedocument.presentationml.notesSlide+xml"/>
  <Override PartName="/ppt/charts/chart32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3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29.xml" ContentType="application/vnd.openxmlformats-officedocument.presentationml.notesSlide+xml"/>
  <Override PartName="/ppt/charts/chart35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6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7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30.xml" ContentType="application/vnd.openxmlformats-officedocument.presentationml.notesSlide+xml"/>
  <Override PartName="/ppt/charts/chart38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9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1.xml" ContentType="application/vnd.openxmlformats-officedocument.presentationml.notesSlide+xml"/>
  <Override PartName="/ppt/charts/chart40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32.xml" ContentType="application/vnd.openxmlformats-officedocument.presentationml.notesSlide+xml"/>
  <Override PartName="/ppt/charts/chart41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2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43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5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6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37.xml" ContentType="application/vnd.openxmlformats-officedocument.presentationml.notesSlide+xml"/>
  <Override PartName="/ppt/charts/chart47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8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notesSlides/notesSlide38.xml" ContentType="application/vnd.openxmlformats-officedocument.presentationml.notesSlide+xml"/>
  <Override PartName="/ppt/charts/chart49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39.xml" ContentType="application/vnd.openxmlformats-officedocument.presentationml.notesSlide+xml"/>
  <Override PartName="/ppt/charts/chart50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1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548" r:id="rId3"/>
    <p:sldId id="537" r:id="rId4"/>
    <p:sldId id="561" r:id="rId5"/>
    <p:sldId id="580" r:id="rId6"/>
    <p:sldId id="553" r:id="rId7"/>
    <p:sldId id="556" r:id="rId8"/>
    <p:sldId id="560" r:id="rId9"/>
    <p:sldId id="557" r:id="rId10"/>
    <p:sldId id="558" r:id="rId11"/>
    <p:sldId id="559" r:id="rId12"/>
    <p:sldId id="579" r:id="rId13"/>
    <p:sldId id="545" r:id="rId14"/>
    <p:sldId id="383" r:id="rId15"/>
    <p:sldId id="388" r:id="rId16"/>
    <p:sldId id="446" r:id="rId17"/>
    <p:sldId id="581" r:id="rId18"/>
    <p:sldId id="296" r:id="rId19"/>
    <p:sldId id="448" r:id="rId20"/>
    <p:sldId id="300" r:id="rId21"/>
    <p:sldId id="451" r:id="rId22"/>
    <p:sldId id="583" r:id="rId23"/>
    <p:sldId id="462" r:id="rId24"/>
    <p:sldId id="463" r:id="rId25"/>
    <p:sldId id="466" r:id="rId26"/>
    <p:sldId id="467" r:id="rId27"/>
    <p:sldId id="582" r:id="rId28"/>
    <p:sldId id="486" r:id="rId29"/>
    <p:sldId id="487" r:id="rId30"/>
    <p:sldId id="490" r:id="rId31"/>
    <p:sldId id="491" r:id="rId32"/>
    <p:sldId id="494" r:id="rId33"/>
    <p:sldId id="495" r:id="rId34"/>
    <p:sldId id="498" r:id="rId35"/>
    <p:sldId id="499" r:id="rId36"/>
    <p:sldId id="584" r:id="rId37"/>
    <p:sldId id="544" r:id="rId38"/>
    <p:sldId id="509" r:id="rId39"/>
    <p:sldId id="510" r:id="rId40"/>
    <p:sldId id="513" r:id="rId41"/>
    <p:sldId id="514" r:id="rId42"/>
    <p:sldId id="517" r:id="rId43"/>
    <p:sldId id="518" r:id="rId44"/>
    <p:sldId id="585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microsoft.com/office/2011/relationships/chartColorStyle" Target="colors15.xml"/><Relationship Id="rId1" Type="http://schemas.microsoft.com/office/2011/relationships/chartStyle" Target="style15.xml"/><Relationship Id="rId6" Type="http://schemas.openxmlformats.org/officeDocument/2006/relationships/oleObject" Target="NULL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Projections'!$B$35</c:f>
              <c:strCache>
                <c:ptCount val="1"/>
                <c:pt idx="0">
                  <c:v>Females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Projections'!$C$35:$U$35</c:f>
              <c:numCache>
                <c:formatCode>General</c:formatCode>
                <c:ptCount val="19"/>
                <c:pt idx="0">
                  <c:v>18617.7</c:v>
                </c:pt>
                <c:pt idx="1">
                  <c:v>21165.3</c:v>
                </c:pt>
                <c:pt idx="2">
                  <c:v>20899.599999999999</c:v>
                </c:pt>
                <c:pt idx="3">
                  <c:v>17684.3</c:v>
                </c:pt>
                <c:pt idx="4">
                  <c:v>18216.400000000001</c:v>
                </c:pt>
                <c:pt idx="5">
                  <c:v>21664</c:v>
                </c:pt>
                <c:pt idx="6">
                  <c:v>22279.5</c:v>
                </c:pt>
                <c:pt idx="7">
                  <c:v>21572.6</c:v>
                </c:pt>
                <c:pt idx="8">
                  <c:v>19250.599999999999</c:v>
                </c:pt>
                <c:pt idx="9">
                  <c:v>21066.399999999998</c:v>
                </c:pt>
                <c:pt idx="10">
                  <c:v>24007.899999999998</c:v>
                </c:pt>
                <c:pt idx="11">
                  <c:v>24864</c:v>
                </c:pt>
                <c:pt idx="12">
                  <c:v>22018.199999999997</c:v>
                </c:pt>
                <c:pt idx="13">
                  <c:v>18895.399999999998</c:v>
                </c:pt>
                <c:pt idx="14">
                  <c:v>18679.800000000003</c:v>
                </c:pt>
                <c:pt idx="15">
                  <c:v>12846</c:v>
                </c:pt>
                <c:pt idx="16">
                  <c:v>10705.599999999999</c:v>
                </c:pt>
                <c:pt idx="17">
                  <c:v>6662</c:v>
                </c:pt>
                <c:pt idx="18">
                  <c:v>3931.7000000000003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880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Projections'!$B$36</c:f>
              <c:strCache>
                <c:ptCount val="1"/>
                <c:pt idx="0">
                  <c:v>Females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Projections'!$C$36:$U$36</c:f>
              <c:numCache>
                <c:formatCode>General</c:formatCode>
                <c:ptCount val="19"/>
                <c:pt idx="0">
                  <c:v>17653.599999999999</c:v>
                </c:pt>
                <c:pt idx="1">
                  <c:v>17747.3</c:v>
                </c:pt>
                <c:pt idx="2">
                  <c:v>17954.7</c:v>
                </c:pt>
                <c:pt idx="3">
                  <c:v>18154.900000000001</c:v>
                </c:pt>
                <c:pt idx="4">
                  <c:v>18290</c:v>
                </c:pt>
                <c:pt idx="5">
                  <c:v>20632.7</c:v>
                </c:pt>
                <c:pt idx="6">
                  <c:v>20596.099999999999</c:v>
                </c:pt>
                <c:pt idx="7">
                  <c:v>18398.400000000001</c:v>
                </c:pt>
                <c:pt idx="8">
                  <c:v>19799.800000000003</c:v>
                </c:pt>
                <c:pt idx="9">
                  <c:v>22041.8</c:v>
                </c:pt>
                <c:pt idx="10">
                  <c:v>22024.7</c:v>
                </c:pt>
                <c:pt idx="11">
                  <c:v>21341.3</c:v>
                </c:pt>
                <c:pt idx="12">
                  <c:v>19142.3</c:v>
                </c:pt>
                <c:pt idx="13">
                  <c:v>20469.999999999996</c:v>
                </c:pt>
                <c:pt idx="14">
                  <c:v>22087.7</c:v>
                </c:pt>
                <c:pt idx="15">
                  <c:v>20728.2</c:v>
                </c:pt>
                <c:pt idx="16">
                  <c:v>15509.100000000002</c:v>
                </c:pt>
                <c:pt idx="17">
                  <c:v>9712.4</c:v>
                </c:pt>
                <c:pt idx="18">
                  <c:v>6729.2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E93-4EC6-BBEA-A308632C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880"/>
        <c:axId val="1"/>
      </c:lineChart>
      <c:catAx>
        <c:axId val="86137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respiratory'!$Q$19:$Q$23</c:f>
              <c:numCache>
                <c:formatCode>0</c:formatCode>
                <c:ptCount val="5"/>
                <c:pt idx="0">
                  <c:v>56.2</c:v>
                </c:pt>
                <c:pt idx="1">
                  <c:v>76.7</c:v>
                </c:pt>
                <c:pt idx="2">
                  <c:v>53.9</c:v>
                </c:pt>
                <c:pt idx="3">
                  <c:v>44.1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respiratory'!$R$19:$R$23</c:f>
              <c:numCache>
                <c:formatCode>0.0</c:formatCode>
                <c:ptCount val="5"/>
                <c:pt idx="0">
                  <c:v>40.299999999999997</c:v>
                </c:pt>
                <c:pt idx="1">
                  <c:v>40.299999999999997</c:v>
                </c:pt>
                <c:pt idx="2">
                  <c:v>40.299999999999997</c:v>
                </c:pt>
                <c:pt idx="3">
                  <c:v>40.299999999999997</c:v>
                </c:pt>
                <c:pt idx="4">
                  <c:v>40.299999999999997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82-46AE-B34E-61BDAD94C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preventable'!$B$8</c:f>
          <c:strCache>
            <c:ptCount val="1"/>
            <c:pt idx="0">
              <c:v>Cardiovascular diseases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704857492740254"/>
          <c:y val="0.12939235087593931"/>
          <c:w val="0.74724377589092117"/>
          <c:h val="0.56868169289531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preventable'!$C$9:$C$13</c:f>
              <c:numCache>
                <c:formatCode>0.0</c:formatCode>
                <c:ptCount val="5"/>
                <c:pt idx="0">
                  <c:v>96.3</c:v>
                </c:pt>
                <c:pt idx="1">
                  <c:v>118.6</c:v>
                </c:pt>
                <c:pt idx="2">
                  <c:v>88.4</c:v>
                </c:pt>
                <c:pt idx="3">
                  <c:v>74.400000000000006</c:v>
                </c:pt>
                <c:pt idx="4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67-4481-94EF-A3C26178462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preventable'!$D$9:$D$13</c:f>
              <c:numCache>
                <c:formatCode>0.0</c:formatCode>
                <c:ptCount val="5"/>
                <c:pt idx="0">
                  <c:v>59</c:v>
                </c:pt>
                <c:pt idx="1">
                  <c:v>78.8</c:v>
                </c:pt>
                <c:pt idx="2">
                  <c:v>61</c:v>
                </c:pt>
                <c:pt idx="3">
                  <c:v>45.6</c:v>
                </c:pt>
                <c:pt idx="4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preventable'!$E$9:$E$13</c:f>
              <c:numCache>
                <c:formatCode>0.0</c:formatCode>
                <c:ptCount val="5"/>
                <c:pt idx="0">
                  <c:v>71.7</c:v>
                </c:pt>
                <c:pt idx="1">
                  <c:v>71.7</c:v>
                </c:pt>
                <c:pt idx="2">
                  <c:v>71.7</c:v>
                </c:pt>
                <c:pt idx="3">
                  <c:v>71.7</c:v>
                </c:pt>
                <c:pt idx="4">
                  <c:v>71.7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67-4481-94EF-A3C26178462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preventable'!$B$9:$B$13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preventable'!$F$9:$F$13</c:f>
              <c:numCache>
                <c:formatCode>0.0</c:formatCode>
                <c:ptCount val="5"/>
                <c:pt idx="0">
                  <c:v>45.3</c:v>
                </c:pt>
                <c:pt idx="1">
                  <c:v>45.3</c:v>
                </c:pt>
                <c:pt idx="2">
                  <c:v>45.3</c:v>
                </c:pt>
                <c:pt idx="3">
                  <c:v>45.3</c:v>
                </c:pt>
                <c:pt idx="4">
                  <c:v>45.3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67-4481-94EF-A3C26178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preventable'!$B$16</c:f>
          <c:strCache>
            <c:ptCount val="1"/>
            <c:pt idx="0">
              <c:v>Cancer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preventable'!$C$17:$C$21</c:f>
              <c:numCache>
                <c:formatCode>0.0</c:formatCode>
                <c:ptCount val="5"/>
                <c:pt idx="0">
                  <c:v>165.5</c:v>
                </c:pt>
                <c:pt idx="1">
                  <c:v>184.8</c:v>
                </c:pt>
                <c:pt idx="2">
                  <c:v>153.30000000000001</c:v>
                </c:pt>
                <c:pt idx="3">
                  <c:v>157.30000000000001</c:v>
                </c:pt>
                <c:pt idx="4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D8-4BE0-BD3E-DD1722275F96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preventable'!$D$17:$D$21</c:f>
              <c:numCache>
                <c:formatCode>0.0</c:formatCode>
                <c:ptCount val="5"/>
                <c:pt idx="0">
                  <c:v>103.5</c:v>
                </c:pt>
                <c:pt idx="1">
                  <c:v>115.4</c:v>
                </c:pt>
                <c:pt idx="2">
                  <c:v>92.9</c:v>
                </c:pt>
                <c:pt idx="3">
                  <c:v>91.5</c:v>
                </c:pt>
                <c:pt idx="4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preventable'!$E$17:$E$21</c:f>
              <c:numCache>
                <c:formatCode>0.0</c:formatCode>
                <c:ptCount val="5"/>
                <c:pt idx="0">
                  <c:v>132.30000000000001</c:v>
                </c:pt>
                <c:pt idx="1">
                  <c:v>132.30000000000001</c:v>
                </c:pt>
                <c:pt idx="2">
                  <c:v>132.30000000000001</c:v>
                </c:pt>
                <c:pt idx="3">
                  <c:v>132.30000000000001</c:v>
                </c:pt>
                <c:pt idx="4">
                  <c:v>132.30000000000001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D8-4BE0-BD3E-DD1722275F96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preventable'!$B$17:$B$21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preventable'!$F$17:$F$21</c:f>
              <c:numCache>
                <c:formatCode>0.0</c:formatCode>
                <c:ptCount val="5"/>
                <c:pt idx="0">
                  <c:v>76.3</c:v>
                </c:pt>
                <c:pt idx="1">
                  <c:v>76.3</c:v>
                </c:pt>
                <c:pt idx="2">
                  <c:v>76.3</c:v>
                </c:pt>
                <c:pt idx="3">
                  <c:v>76.3</c:v>
                </c:pt>
                <c:pt idx="4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D8-4BE0-BD3E-DD1722275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'mortality rate vs preventable'!$B$24</c:f>
          <c:strCache>
            <c:ptCount val="1"/>
            <c:pt idx="0">
              <c:v>Respiratory disease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87145091651603"/>
          <c:y val="0.1538079042488914"/>
          <c:w val="0.83255176460341684"/>
          <c:h val="0.53367301406333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'mortality rate vs preventable'!$C$8</c:f>
              <c:strCache>
                <c:ptCount val="1"/>
                <c:pt idx="0">
                  <c:v>All mortalities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preventable'!$C$25:$C$29</c:f>
              <c:numCache>
                <c:formatCode>0.0</c:formatCode>
                <c:ptCount val="5"/>
                <c:pt idx="0">
                  <c:v>47.6</c:v>
                </c:pt>
                <c:pt idx="1">
                  <c:v>64.900000000000006</c:v>
                </c:pt>
                <c:pt idx="2">
                  <c:v>46.2</c:v>
                </c:pt>
                <c:pt idx="3">
                  <c:v>45.5</c:v>
                </c:pt>
                <c:pt idx="4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D-45E7-8EF8-45579DD88BAE}"/>
            </c:ext>
          </c:extLst>
        </c:ser>
        <c:ser>
          <c:idx val="1"/>
          <c:order val="1"/>
          <c:tx>
            <c:strRef>
              <c:f>'mortality rate vs preventable'!$D$8</c:f>
              <c:strCache>
                <c:ptCount val="1"/>
                <c:pt idx="0">
                  <c:v>Preventable mortalities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preventable'!$D$25:$D$29</c:f>
              <c:numCache>
                <c:formatCode>0.0</c:formatCode>
                <c:ptCount val="5"/>
                <c:pt idx="0">
                  <c:v>26.6</c:v>
                </c:pt>
                <c:pt idx="1">
                  <c:v>35.5</c:v>
                </c:pt>
                <c:pt idx="2">
                  <c:v>24.7</c:v>
                </c:pt>
                <c:pt idx="3">
                  <c:v>25.8</c:v>
                </c:pt>
                <c:pt idx="4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95375640"/>
        <c:axId val="334677088"/>
      </c:barChart>
      <c:lineChart>
        <c:grouping val="standard"/>
        <c:varyColors val="0"/>
        <c:ser>
          <c:idx val="2"/>
          <c:order val="2"/>
          <c:tx>
            <c:strRef>
              <c:f>'mortality rate vs preventable'!$E$8</c:f>
              <c:strCache>
                <c:ptCount val="1"/>
                <c:pt idx="0">
                  <c:v>England All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preventable'!$E$25:$E$29</c:f>
              <c:numCache>
                <c:formatCode>0.0</c:formatCode>
                <c:ptCount val="5"/>
                <c:pt idx="0">
                  <c:v>34.700000000000003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34.700000000000003</c:v>
                </c:pt>
                <c:pt idx="4">
                  <c:v>34.700000000000003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7D-45E7-8EF8-45579DD88BAE}"/>
            </c:ext>
          </c:extLst>
        </c:ser>
        <c:ser>
          <c:idx val="3"/>
          <c:order val="3"/>
          <c:tx>
            <c:strRef>
              <c:f>'mortality rate vs preventable'!$F$8</c:f>
              <c:strCache>
                <c:ptCount val="1"/>
                <c:pt idx="0">
                  <c:v>England Preventable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'mortality rate vs preventable'!$B$25:$B$29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'mortality rate vs preventable'!$F$25:$F$29</c:f>
              <c:numCache>
                <c:formatCode>0.0</c:formatCode>
                <c:ptCount val="5"/>
                <c:pt idx="0">
                  <c:v>19.2</c:v>
                </c:pt>
                <c:pt idx="1">
                  <c:v>19.2</c:v>
                </c:pt>
                <c:pt idx="2">
                  <c:v>19.2</c:v>
                </c:pt>
                <c:pt idx="3">
                  <c:v>19.2</c:v>
                </c:pt>
                <c:pt idx="4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7D-45E7-8EF8-45579DD88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75640"/>
        <c:axId val="334677088"/>
      </c:lineChart>
      <c:catAx>
        <c:axId val="3953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677088"/>
        <c:crosses val="autoZero"/>
        <c:auto val="1"/>
        <c:lblAlgn val="ctr"/>
        <c:lblOffset val="100"/>
        <c:noMultiLvlLbl val="0"/>
      </c:catAx>
      <c:valAx>
        <c:axId val="334677088"/>
        <c:scaling>
          <c:orientation val="minMax"/>
          <c:max val="200"/>
        </c:scaling>
        <c:delete val="1"/>
        <c:axPos val="l"/>
        <c:numFmt formatCode="0" sourceLinked="0"/>
        <c:majorTickMark val="none"/>
        <c:minorTickMark val="none"/>
        <c:tickLblPos val="nextTo"/>
        <c:crossAx val="3953756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4.3990049680629355E-2"/>
          <c:w val="0.86578856666230086"/>
          <c:h val="0.70058185314030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Rank'!$D$60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6-409C-91B8-A54044730E83}"/>
              </c:ext>
            </c:extLst>
          </c:dPt>
          <c:cat>
            <c:strRef>
              <c:f>'Whole Pop Rank'!$H$61:$H$105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'Whole Pop Rank'!$D$61:$D$105</c:f>
              <c:numCache>
                <c:formatCode>0.0%</c:formatCode>
                <c:ptCount val="45"/>
                <c:pt idx="0">
                  <c:v>0.191</c:v>
                </c:pt>
                <c:pt idx="1">
                  <c:v>0.19400000000000001</c:v>
                </c:pt>
                <c:pt idx="2">
                  <c:v>0.19800000000000001</c:v>
                </c:pt>
                <c:pt idx="3">
                  <c:v>0.20399999999999999</c:v>
                </c:pt>
                <c:pt idx="4">
                  <c:v>0.20899999999999999</c:v>
                </c:pt>
                <c:pt idx="5">
                  <c:v>0.21</c:v>
                </c:pt>
                <c:pt idx="6">
                  <c:v>0.21099999999999999</c:v>
                </c:pt>
                <c:pt idx="7">
                  <c:v>0.214</c:v>
                </c:pt>
                <c:pt idx="8">
                  <c:v>0.221</c:v>
                </c:pt>
                <c:pt idx="9">
                  <c:v>0.221</c:v>
                </c:pt>
                <c:pt idx="10">
                  <c:v>0.222</c:v>
                </c:pt>
                <c:pt idx="11">
                  <c:v>0.23300000000000001</c:v>
                </c:pt>
                <c:pt idx="12">
                  <c:v>0.23400000000000001</c:v>
                </c:pt>
                <c:pt idx="13">
                  <c:v>0.23499999999999999</c:v>
                </c:pt>
                <c:pt idx="14">
                  <c:v>0.23699999999999999</c:v>
                </c:pt>
                <c:pt idx="15">
                  <c:v>0.23699999999999999</c:v>
                </c:pt>
                <c:pt idx="16">
                  <c:v>0.24099999999999999</c:v>
                </c:pt>
                <c:pt idx="17">
                  <c:v>0.24099999999999999</c:v>
                </c:pt>
                <c:pt idx="18">
                  <c:v>0.24399999999999999</c:v>
                </c:pt>
                <c:pt idx="19">
                  <c:v>0.247</c:v>
                </c:pt>
                <c:pt idx="20">
                  <c:v>0.247</c:v>
                </c:pt>
                <c:pt idx="21">
                  <c:v>0.253</c:v>
                </c:pt>
                <c:pt idx="22">
                  <c:v>0.26</c:v>
                </c:pt>
                <c:pt idx="23">
                  <c:v>0.26</c:v>
                </c:pt>
                <c:pt idx="24">
                  <c:v>0.26</c:v>
                </c:pt>
                <c:pt idx="25">
                  <c:v>0.26</c:v>
                </c:pt>
                <c:pt idx="26">
                  <c:v>0.26100000000000001</c:v>
                </c:pt>
                <c:pt idx="27">
                  <c:v>0.26400000000000001</c:v>
                </c:pt>
                <c:pt idx="28">
                  <c:v>0.26700000000000002</c:v>
                </c:pt>
                <c:pt idx="29">
                  <c:v>0.26800000000000002</c:v>
                </c:pt>
                <c:pt idx="30">
                  <c:v>0.26800000000000002</c:v>
                </c:pt>
                <c:pt idx="31">
                  <c:v>0.27100000000000002</c:v>
                </c:pt>
                <c:pt idx="32">
                  <c:v>0.27200000000000002</c:v>
                </c:pt>
                <c:pt idx="33">
                  <c:v>0.27300000000000002</c:v>
                </c:pt>
                <c:pt idx="34">
                  <c:v>0.28100000000000003</c:v>
                </c:pt>
                <c:pt idx="35">
                  <c:v>0.28100000000000003</c:v>
                </c:pt>
                <c:pt idx="36">
                  <c:v>0.28299999999999997</c:v>
                </c:pt>
                <c:pt idx="37">
                  <c:v>0.28699999999999998</c:v>
                </c:pt>
                <c:pt idx="38">
                  <c:v>0.28799999999999998</c:v>
                </c:pt>
                <c:pt idx="39">
                  <c:v>0.29599999999999999</c:v>
                </c:pt>
                <c:pt idx="40">
                  <c:v>0.29899999999999999</c:v>
                </c:pt>
                <c:pt idx="41">
                  <c:v>0.30499999999999999</c:v>
                </c:pt>
                <c:pt idx="42">
                  <c:v>0.307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56-409C-91B8-A54044730E83}"/>
            </c:ext>
          </c:extLst>
        </c:ser>
        <c:ser>
          <c:idx val="3"/>
          <c:order val="1"/>
          <c:tx>
            <c:strRef>
              <c:f>'Whole Pop Rank'!$G$60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Rank'!$G$61:$G$105</c:f>
              <c:numCache>
                <c:formatCode>General</c:formatCode>
                <c:ptCount val="45"/>
                <c:pt idx="0" formatCode="0.0%">
                  <c:v>0.191</c:v>
                </c:pt>
                <c:pt idx="44" formatCode="0.0%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56-409C-91B8-A54044730E83}"/>
            </c:ext>
          </c:extLst>
        </c:ser>
        <c:ser>
          <c:idx val="2"/>
          <c:order val="2"/>
          <c:tx>
            <c:strRef>
              <c:f>'Whole Pop Rank'!$F$60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Rank'!$F$61:$F$105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0.26800000000000002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0.28100000000000003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0.311</c:v>
                </c:pt>
                <c:pt idx="4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56-409C-91B8-A54044730E83}"/>
            </c:ext>
          </c:extLst>
        </c:ser>
        <c:ser>
          <c:idx val="1"/>
          <c:order val="3"/>
          <c:tx>
            <c:strRef>
              <c:f>'Whole Pop Rank'!$E$60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Rank'!$C$61:$C$105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Wesport CSP</c:v>
                </c:pt>
                <c:pt idx="3">
                  <c:v>North Yorkshire CSP</c:v>
                </c:pt>
                <c:pt idx="4">
                  <c:v>Wiltshire and Swindon CSP</c:v>
                </c:pt>
                <c:pt idx="5">
                  <c:v>Dorset CSP</c:v>
                </c:pt>
                <c:pt idx="6">
                  <c:v>Buckinghamshire and Milton Keynes CSP</c:v>
                </c:pt>
                <c:pt idx="7">
                  <c:v>Devon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Hampshire and Isle of Wright CSP</c:v>
                </c:pt>
                <c:pt idx="11">
                  <c:v>Cornwall and Isles of Scilly CSP</c:v>
                </c:pt>
                <c:pt idx="12">
                  <c:v>Hertfordshire CSP</c:v>
                </c:pt>
                <c:pt idx="13">
                  <c:v>Sussex CSP</c:v>
                </c:pt>
                <c:pt idx="14">
                  <c:v>Cheshire CSP</c:v>
                </c:pt>
                <c:pt idx="15">
                  <c:v>London CSP</c:v>
                </c:pt>
                <c:pt idx="16">
                  <c:v>Cambridgeshire CSP</c:v>
                </c:pt>
                <c:pt idx="17">
                  <c:v>Kent CSP</c:v>
                </c:pt>
                <c:pt idx="18">
                  <c:v>Shropshire and Telford and the Wrekin CSP</c:v>
                </c:pt>
                <c:pt idx="19">
                  <c:v>Derbyshire CSP</c:v>
                </c:pt>
                <c:pt idx="20">
                  <c:v>Nottinghamshire CSP</c:v>
                </c:pt>
                <c:pt idx="21">
                  <c:v>Cumbria CSP</c:v>
                </c:pt>
                <c:pt idx="22">
                  <c:v>Essex CSP</c:v>
                </c:pt>
                <c:pt idx="23">
                  <c:v>Herefordshire and Worcestershire CSP</c:v>
                </c:pt>
                <c:pt idx="24">
                  <c:v>Leicester, Leicestershire and Rutland CSP</c:v>
                </c:pt>
                <c:pt idx="25">
                  <c:v>West Yorkshire CSP</c:v>
                </c:pt>
                <c:pt idx="26">
                  <c:v>Norfolk CSP</c:v>
                </c:pt>
                <c:pt idx="27">
                  <c:v>Suffolk CSP</c:v>
                </c:pt>
                <c:pt idx="28">
                  <c:v>Somerset CSP</c:v>
                </c:pt>
                <c:pt idx="29">
                  <c:v>Greater Manchester CSP</c:v>
                </c:pt>
                <c:pt idx="30">
                  <c:v>Merseyside CSP</c:v>
                </c:pt>
                <c:pt idx="31">
                  <c:v>Northumberland CSP</c:v>
                </c:pt>
                <c:pt idx="32">
                  <c:v>Lancashire CSP</c:v>
                </c:pt>
                <c:pt idx="33">
                  <c:v>Northamptonshire CSP</c:v>
                </c:pt>
                <c:pt idx="34">
                  <c:v>Staffordshire and Stoke-on-Trent CSP</c:v>
                </c:pt>
                <c:pt idx="35">
                  <c:v>Tyne and Wear CSP</c:v>
                </c:pt>
                <c:pt idx="36">
                  <c:v>Coventry, Solihull and Warwickshire CSP</c:v>
                </c:pt>
                <c:pt idx="37">
                  <c:v>Bedfordshire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Durham CSP</c:v>
                </c:pt>
                <c:pt idx="41">
                  <c:v>Lincolnshire CSP</c:v>
                </c:pt>
                <c:pt idx="42">
                  <c:v>Tees Valley CSP</c:v>
                </c:pt>
                <c:pt idx="43">
                  <c:v>Humber CSP</c:v>
                </c:pt>
                <c:pt idx="44">
                  <c:v>Black Country CSP</c:v>
                </c:pt>
              </c:strCache>
            </c:strRef>
          </c:cat>
          <c:val>
            <c:numRef>
              <c:f>'Whole Pop Rank'!$E$61:$E$105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0.307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56-409C-91B8-A54044730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8.48618143279657E-3"/>
          <c:w val="0.83751713839913156"/>
          <c:h val="0.7448434610600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Pop Rank'!$U$60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Rank'!$Z$61:$Z$105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'Whole Pop Rank'!$U$61:$U$105</c:f>
              <c:numCache>
                <c:formatCode>0.0%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0.57499999999999996</c:v>
                </c:pt>
                <c:pt idx="3">
                  <c:v>0.57599999999999996</c:v>
                </c:pt>
                <c:pt idx="4">
                  <c:v>0.57899999999999996</c:v>
                </c:pt>
                <c:pt idx="5">
                  <c:v>0.57999999999999996</c:v>
                </c:pt>
                <c:pt idx="6">
                  <c:v>0.58499999999999996</c:v>
                </c:pt>
                <c:pt idx="7">
                  <c:v>0.58499999999999996</c:v>
                </c:pt>
                <c:pt idx="8">
                  <c:v>0.58599999999999997</c:v>
                </c:pt>
                <c:pt idx="9">
                  <c:v>0.59199999999999997</c:v>
                </c:pt>
                <c:pt idx="10">
                  <c:v>0.59399999999999997</c:v>
                </c:pt>
                <c:pt idx="11">
                  <c:v>0.59699999999999998</c:v>
                </c:pt>
                <c:pt idx="12">
                  <c:v>0.60299999999999998</c:v>
                </c:pt>
                <c:pt idx="13">
                  <c:v>0.60399999999999998</c:v>
                </c:pt>
                <c:pt idx="14">
                  <c:v>0.60399999999999998</c:v>
                </c:pt>
                <c:pt idx="15">
                  <c:v>0.60499999999999998</c:v>
                </c:pt>
                <c:pt idx="16">
                  <c:v>0.60499999999999998</c:v>
                </c:pt>
                <c:pt idx="17">
                  <c:v>0.60599999999999998</c:v>
                </c:pt>
                <c:pt idx="18">
                  <c:v>0.60899999999999999</c:v>
                </c:pt>
                <c:pt idx="19">
                  <c:v>0.60899999999999999</c:v>
                </c:pt>
                <c:pt idx="20">
                  <c:v>0.61</c:v>
                </c:pt>
                <c:pt idx="21">
                  <c:v>0.61199999999999999</c:v>
                </c:pt>
                <c:pt idx="22">
                  <c:v>0.61899999999999999</c:v>
                </c:pt>
                <c:pt idx="23">
                  <c:v>0.623</c:v>
                </c:pt>
                <c:pt idx="24">
                  <c:v>0.626</c:v>
                </c:pt>
                <c:pt idx="25">
                  <c:v>0.629</c:v>
                </c:pt>
                <c:pt idx="26">
                  <c:v>0.63200000000000001</c:v>
                </c:pt>
                <c:pt idx="27">
                  <c:v>0.63300000000000001</c:v>
                </c:pt>
                <c:pt idx="28">
                  <c:v>0.63700000000000001</c:v>
                </c:pt>
                <c:pt idx="29">
                  <c:v>0.64200000000000002</c:v>
                </c:pt>
                <c:pt idx="30">
                  <c:v>0.64300000000000002</c:v>
                </c:pt>
                <c:pt idx="31">
                  <c:v>0.64500000000000002</c:v>
                </c:pt>
                <c:pt idx="32">
                  <c:v>0.65100000000000002</c:v>
                </c:pt>
                <c:pt idx="33">
                  <c:v>0.66</c:v>
                </c:pt>
                <c:pt idx="34">
                  <c:v>0.66200000000000003</c:v>
                </c:pt>
                <c:pt idx="35">
                  <c:v>0.66400000000000003</c:v>
                </c:pt>
                <c:pt idx="36">
                  <c:v>0.66500000000000004</c:v>
                </c:pt>
                <c:pt idx="37">
                  <c:v>0.66600000000000004</c:v>
                </c:pt>
                <c:pt idx="38">
                  <c:v>0.66700000000000004</c:v>
                </c:pt>
                <c:pt idx="39">
                  <c:v>0.66800000000000004</c:v>
                </c:pt>
                <c:pt idx="40">
                  <c:v>0.67</c:v>
                </c:pt>
                <c:pt idx="41">
                  <c:v>0.67600000000000005</c:v>
                </c:pt>
                <c:pt idx="42">
                  <c:v>0.68400000000000005</c:v>
                </c:pt>
                <c:pt idx="43">
                  <c:v>0.68600000000000005</c:v>
                </c:pt>
                <c:pt idx="44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A-4B81-9988-C52C1110C945}"/>
            </c:ext>
          </c:extLst>
        </c:ser>
        <c:ser>
          <c:idx val="3"/>
          <c:order val="1"/>
          <c:tx>
            <c:strRef>
              <c:f>'Whole Pop Rank'!$Y$60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Rank'!$Y$61:$Y$105</c:f>
              <c:numCache>
                <c:formatCode>General</c:formatCode>
                <c:ptCount val="45"/>
                <c:pt idx="0" formatCode="0.0%">
                  <c:v>0.54900000000000004</c:v>
                </c:pt>
                <c:pt idx="44" formatCode="0.0%">
                  <c:v>0.68700000000000006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CA-4B81-9988-C52C1110C945}"/>
            </c:ext>
          </c:extLst>
        </c:ser>
        <c:ser>
          <c:idx val="2"/>
          <c:order val="2"/>
          <c:tx>
            <c:strRef>
              <c:f>'Whole Pop Rank'!$W$60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Rank'!$W$61:$W$105</c:f>
              <c:numCache>
                <c:formatCode>General</c:formatCode>
                <c:ptCount val="45"/>
                <c:pt idx="0">
                  <c:v>0.54900000000000004</c:v>
                </c:pt>
                <c:pt idx="1">
                  <c:v>0.56200000000000006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0.59699999999999998</c:v>
                </c:pt>
                <c:pt idx="12">
                  <c:v>0</c:v>
                </c:pt>
                <c:pt idx="13">
                  <c:v>0</c:v>
                </c:pt>
                <c:pt idx="14">
                  <c:v>0.60399999999999998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CA-4B81-9988-C52C1110C945}"/>
            </c:ext>
          </c:extLst>
        </c:ser>
        <c:ser>
          <c:idx val="1"/>
          <c:order val="3"/>
          <c:tx>
            <c:strRef>
              <c:f>'Whole Pop Rank'!$V$60</c:f>
              <c:strCache>
                <c:ptCount val="1"/>
                <c:pt idx="0">
                  <c:v>Tees Valley Sport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'Whole Pop Rank'!$T$61:$T$105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Tees Valley CSP</c:v>
                </c:pt>
                <c:pt idx="6">
                  <c:v>Durham CSP</c:v>
                </c:pt>
                <c:pt idx="7">
                  <c:v>Staffordshire and Stoke-on-Trent CSP</c:v>
                </c:pt>
                <c:pt idx="8">
                  <c:v>South Yorkshire CSP</c:v>
                </c:pt>
                <c:pt idx="9">
                  <c:v>Northamptonshire CSP</c:v>
                </c:pt>
                <c:pt idx="10">
                  <c:v>Norfolk CSP</c:v>
                </c:pt>
                <c:pt idx="11">
                  <c:v>Tyne and Wear CSP</c:v>
                </c:pt>
                <c:pt idx="12">
                  <c:v>Lancashire CSP</c:v>
                </c:pt>
                <c:pt idx="13">
                  <c:v>Coventry, Solihull and Warwickshire CSP</c:v>
                </c:pt>
                <c:pt idx="14">
                  <c:v>Merseyside CSP</c:v>
                </c:pt>
                <c:pt idx="15">
                  <c:v>Herefordshire and Worcestershire CSP</c:v>
                </c:pt>
                <c:pt idx="16">
                  <c:v>Somerset CSP</c:v>
                </c:pt>
                <c:pt idx="17">
                  <c:v>Greater Manchester CSP</c:v>
                </c:pt>
                <c:pt idx="18">
                  <c:v>Essex CSP</c:v>
                </c:pt>
                <c:pt idx="19">
                  <c:v>Suffolk CSP</c:v>
                </c:pt>
                <c:pt idx="20">
                  <c:v>Leicester, Leicestershire and Rutland CSP</c:v>
                </c:pt>
                <c:pt idx="21">
                  <c:v>West Yorkshire CSP</c:v>
                </c:pt>
                <c:pt idx="22">
                  <c:v>Northumberland CSP</c:v>
                </c:pt>
                <c:pt idx="23">
                  <c:v>Derbyshire CSP</c:v>
                </c:pt>
                <c:pt idx="24">
                  <c:v>Cumbria CSP</c:v>
                </c:pt>
                <c:pt idx="25">
                  <c:v>Hertfordshire CSP</c:v>
                </c:pt>
                <c:pt idx="26">
                  <c:v>Kent CSP</c:v>
                </c:pt>
                <c:pt idx="27">
                  <c:v>Shropshire and Telford and the Wrekin CSP</c:v>
                </c:pt>
                <c:pt idx="28">
                  <c:v>Cambridgeshire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London CSP</c:v>
                </c:pt>
                <c:pt idx="32">
                  <c:v>Sussex CSP</c:v>
                </c:pt>
                <c:pt idx="33">
                  <c:v>Hampshire and Isle of Wright CSP</c:v>
                </c:pt>
                <c:pt idx="34">
                  <c:v>Berkshire CSP</c:v>
                </c:pt>
                <c:pt idx="35">
                  <c:v>Gloucestershire CSP</c:v>
                </c:pt>
                <c:pt idx="36">
                  <c:v>Cornwall and Isles of Scilly CSP</c:v>
                </c:pt>
                <c:pt idx="37">
                  <c:v>Dorset CSP</c:v>
                </c:pt>
                <c:pt idx="38">
                  <c:v>Wiltshire and Swindon CSP</c:v>
                </c:pt>
                <c:pt idx="39">
                  <c:v>Buckinghamshire and Milton Keynes CSP</c:v>
                </c:pt>
                <c:pt idx="40">
                  <c:v>North Yorkshire CSP</c:v>
                </c:pt>
                <c:pt idx="41">
                  <c:v>Devon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'Whole Pop Rank'!$V$61:$V$105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CA-4B81-9988-C52C1110C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'Whole Pop LAs'!$D$48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LAs'!$D$49:$D$55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A3-430D-9D23-072F663BADE5}"/>
            </c:ext>
          </c:extLst>
        </c:ser>
        <c:ser>
          <c:idx val="2"/>
          <c:order val="1"/>
          <c:tx>
            <c:strRef>
              <c:f>'Whole Pop LAs'!$E$48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LAs'!$E$49:$E$55</c:f>
              <c:numCache>
                <c:formatCode>0.0%</c:formatCode>
                <c:ptCount val="7"/>
                <c:pt idx="0">
                  <c:v>0.123</c:v>
                </c:pt>
                <c:pt idx="1">
                  <c:v>0.113</c:v>
                </c:pt>
                <c:pt idx="2">
                  <c:v>0.114</c:v>
                </c:pt>
                <c:pt idx="3">
                  <c:v>0.112</c:v>
                </c:pt>
                <c:pt idx="4">
                  <c:v>0.104</c:v>
                </c:pt>
                <c:pt idx="5">
                  <c:v>0.129</c:v>
                </c:pt>
                <c:pt idx="6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A3-430D-9D23-072F663BADE5}"/>
            </c:ext>
          </c:extLst>
        </c:ser>
        <c:ser>
          <c:idx val="3"/>
          <c:order val="2"/>
          <c:tx>
            <c:strRef>
              <c:f>'Whole Pop LAs'!$F$48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LAs'!$F$49:$F$55</c:f>
              <c:numCache>
                <c:formatCode>0.0%</c:formatCode>
                <c:ptCount val="7"/>
                <c:pt idx="0">
                  <c:v>0.626</c:v>
                </c:pt>
                <c:pt idx="1">
                  <c:v>0.57999999999999996</c:v>
                </c:pt>
                <c:pt idx="2">
                  <c:v>0.59199999999999997</c:v>
                </c:pt>
                <c:pt idx="3">
                  <c:v>0.59399999999999997</c:v>
                </c:pt>
                <c:pt idx="4">
                  <c:v>0.55300000000000005</c:v>
                </c:pt>
                <c:pt idx="5">
                  <c:v>0.54300000000000004</c:v>
                </c:pt>
                <c:pt idx="6">
                  <c:v>0.60599999999999998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3-430D-9D23-072F663BA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0.0%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2800" b="1" dirty="0">
                <a:solidFill>
                  <a:schemeClr val="tx1"/>
                </a:solidFill>
              </a:rPr>
              <a:t>Change</a:t>
            </a:r>
            <a:r>
              <a:rPr lang="en-GB" sz="2800" b="1" baseline="0" dirty="0">
                <a:solidFill>
                  <a:schemeClr val="tx1"/>
                </a:solidFill>
              </a:rPr>
              <a:t> over time </a:t>
            </a:r>
            <a:r>
              <a:rPr lang="en-GB" sz="2800" b="1" i="0" u="none" strike="noStrike" baseline="0" dirty="0">
                <a:effectLst/>
              </a:rPr>
              <a:t>(trend point)</a:t>
            </a:r>
            <a:endParaRPr lang="en-GB" sz="2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47767573126669"/>
          <c:y val="2.31599679042964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811520265254448E-2"/>
          <c:y val="0.29177054670000402"/>
          <c:w val="0.9763769594694911"/>
          <c:h val="0.57137236486979359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'Whole Pop LAs inactive 2'!$K$48</c:f>
              <c:strCache>
                <c:ptCount val="1"/>
                <c:pt idx="0">
                  <c:v>Worsening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CC37697-211B-4410-AA69-97DD22FBEB1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B96-492B-B634-C41F83A73387}"/>
                </c:ext>
              </c:extLst>
            </c:dLbl>
            <c:dLbl>
              <c:idx val="1"/>
              <c:layout>
                <c:manualLayout>
                  <c:x val="-3.9568848706354704E-17"/>
                  <c:y val="2.254951126996858E-2"/>
                </c:manualLayout>
              </c:layout>
              <c:tx>
                <c:rich>
                  <a:bodyPr/>
                  <a:lstStyle/>
                  <a:p>
                    <a:fld id="{5591C56F-3E82-4D59-ACC2-FD0B92017F2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7B4F773-9A7D-4BA3-9893-0511D6C227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B96-492B-B634-C41F83A73387}"/>
                </c:ext>
              </c:extLst>
            </c:dLbl>
            <c:dLbl>
              <c:idx val="3"/>
              <c:layout>
                <c:manualLayout>
                  <c:x val="0"/>
                  <c:y val="4.5695346122984369E-3"/>
                </c:manualLayout>
              </c:layout>
              <c:tx>
                <c:rich>
                  <a:bodyPr/>
                  <a:lstStyle/>
                  <a:p>
                    <a:fld id="{1EA20024-1C96-4742-BE05-5F3320C6378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B96-492B-B634-C41F83A73387}"/>
                </c:ext>
              </c:extLst>
            </c:dLbl>
            <c:dLbl>
              <c:idx val="4"/>
              <c:layout>
                <c:manualLayout>
                  <c:x val="-7.9137697412709408E-17"/>
                  <c:y val="-1.5428732949157541E-2"/>
                </c:manualLayout>
              </c:layout>
              <c:tx>
                <c:rich>
                  <a:bodyPr/>
                  <a:lstStyle/>
                  <a:p>
                    <a:fld id="{88F89336-7D61-40E1-AF9F-F3A283E4CDA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11453BF-9274-48BC-9D60-E82035C853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B96-492B-B634-C41F83A73387}"/>
                </c:ext>
              </c:extLst>
            </c:dLbl>
            <c:dLbl>
              <c:idx val="6"/>
              <c:layout>
                <c:manualLayout>
                  <c:x val="-1.5827539482541882E-16"/>
                  <c:y val="1.7128346341818712E-3"/>
                </c:manualLayout>
              </c:layout>
              <c:tx>
                <c:rich>
                  <a:bodyPr/>
                  <a:lstStyle/>
                  <a:p>
                    <a:fld id="{5058404C-0A54-47D8-9D9B-AE68946BCDB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2'!$K$49:$K$55</c:f>
              <c:numCache>
                <c:formatCode>0.0%</c:formatCode>
                <c:ptCount val="7"/>
                <c:pt idx="0">
                  <c:v>0</c:v>
                </c:pt>
                <c:pt idx="1">
                  <c:v>1.6000000000000014E-2</c:v>
                </c:pt>
                <c:pt idx="2">
                  <c:v>0</c:v>
                </c:pt>
                <c:pt idx="3">
                  <c:v>3.1999999999999973E-2</c:v>
                </c:pt>
                <c:pt idx="4">
                  <c:v>2.5000000000000022E-2</c:v>
                </c:pt>
                <c:pt idx="5">
                  <c:v>5.4999999999999993E-2</c:v>
                </c:pt>
                <c:pt idx="6">
                  <c:v>3.0999999999999972E-2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2'!$O$49:$O$64</c15:f>
                <c15:dlblRangeCache>
                  <c:ptCount val="16"/>
                  <c:pt idx="0">
                    <c:v> </c:v>
                  </c:pt>
                  <c:pt idx="1">
                    <c:v>1.6%</c:v>
                  </c:pt>
                  <c:pt idx="2">
                    <c:v> </c:v>
                  </c:pt>
                  <c:pt idx="3">
                    <c:v>3.2%</c:v>
                  </c:pt>
                  <c:pt idx="4">
                    <c:v>2.5%</c:v>
                  </c:pt>
                  <c:pt idx="5">
                    <c:v>5.5%</c:v>
                  </c:pt>
                  <c:pt idx="6">
                    <c:v>3.1%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5B96-492B-B634-C41F83A73387}"/>
            </c:ext>
          </c:extLst>
        </c:ser>
        <c:ser>
          <c:idx val="7"/>
          <c:order val="1"/>
          <c:tx>
            <c:strRef>
              <c:f>'Whole Pop LAs inactive 2'!$L$48</c:f>
              <c:strCache>
                <c:ptCount val="1"/>
                <c:pt idx="0">
                  <c:v> No change 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A206692-E2DF-416E-8760-4BC4878567A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D08D37B-F06F-4553-AF4F-0C030C4B17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B96-492B-B634-C41F83A733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2D3ECD5-6322-4C0B-A7F4-3B6C25DAB1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C76BF81-BCCB-48F8-9F45-A02FA8632DE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824D44C-5A59-46B3-A792-CF97D21025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371618F-3C89-4AE0-85A3-28D6F1A7E5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82D4AE7-00BD-41B5-B985-EEF54DBB68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2'!$L$49:$L$55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2'!$P$49:$P$64</c15:f>
                <c15:dlblRangeCache>
                  <c:ptCount val="16"/>
                  <c:pt idx="0">
                    <c:v> </c:v>
                  </c:pt>
                  <c:pt idx="1">
                    <c:v> </c:v>
                  </c:pt>
                  <c:pt idx="2">
                    <c:v> 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0.0%</c:v>
                  </c:pt>
                  <c:pt idx="8">
                    <c:v>0.0%</c:v>
                  </c:pt>
                  <c:pt idx="9">
                    <c:v>0.0%</c:v>
                  </c:pt>
                  <c:pt idx="10">
                    <c:v>0.0%</c:v>
                  </c:pt>
                  <c:pt idx="11">
                    <c:v>0.0%</c:v>
                  </c:pt>
                  <c:pt idx="12">
                    <c:v>0.0%</c:v>
                  </c:pt>
                  <c:pt idx="13">
                    <c:v>0.0%</c:v>
                  </c:pt>
                  <c:pt idx="14">
                    <c:v>0.0%</c:v>
                  </c:pt>
                  <c:pt idx="15">
                    <c:v>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5B96-492B-B634-C41F83A73387}"/>
            </c:ext>
          </c:extLst>
        </c:ser>
        <c:ser>
          <c:idx val="9"/>
          <c:order val="2"/>
          <c:tx>
            <c:strRef>
              <c:f>'Whole Pop LAs inactive 2'!$M$48</c:f>
              <c:strCache>
                <c:ptCount val="1"/>
                <c:pt idx="0">
                  <c:v>Improving</c:v>
                </c:pt>
              </c:strCache>
            </c:strRef>
          </c:tx>
          <c:spPr>
            <a:blipFill dpi="0" rotWithShape="1">
              <a:blip xmlns:r="http://schemas.openxmlformats.org/officeDocument/2006/relationships" r:embed="rId5"/>
              <a:srcRect/>
              <a:stretch>
                <a:fillRect/>
              </a:stretch>
            </a:blip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F8D679-5AFB-4BCC-A7D6-04D51FAD4F5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5B96-492B-B634-C41F83A733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74684A-6E8C-407F-ADC5-45BEA1A8C6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5B96-492B-B634-C41F83A73387}"/>
                </c:ext>
              </c:extLst>
            </c:dLbl>
            <c:dLbl>
              <c:idx val="2"/>
              <c:layout>
                <c:manualLayout>
                  <c:x val="0"/>
                  <c:y val="5.0813790210810519E-2"/>
                </c:manualLayout>
              </c:layout>
              <c:tx>
                <c:rich>
                  <a:bodyPr/>
                  <a:lstStyle/>
                  <a:p>
                    <a:fld id="{FE77BEF3-1955-40E2-B237-E36DF163C66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5B96-492B-B634-C41F83A733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21F0828-64E4-414F-A2EE-D9D0FF6D513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5B96-492B-B634-C41F83A733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EAEFD57-5CAB-4581-A6DF-F5EF916397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5B96-492B-B634-C41F83A733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41D68AF-C2FE-4857-9A54-23B3BB1C105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5B96-492B-B634-C41F83A733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AF39EB-BBD4-4049-B726-BB90ABE331C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5B96-492B-B634-C41F83A73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 Sport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2'!$M$49:$M$55</c:f>
              <c:numCache>
                <c:formatCode>0.0%</c:formatCode>
                <c:ptCount val="7"/>
                <c:pt idx="0">
                  <c:v>-5.0000000000000044E-3</c:v>
                </c:pt>
                <c:pt idx="1">
                  <c:v>0</c:v>
                </c:pt>
                <c:pt idx="2">
                  <c:v>-3.400000000000003E-2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'Whole Pop LAs inactive 2'!$Q$49:$Q$64</c15:f>
                <c15:dlblRangeCache>
                  <c:ptCount val="16"/>
                  <c:pt idx="0">
                    <c:v>-0.5%</c:v>
                  </c:pt>
                  <c:pt idx="1">
                    <c:v> </c:v>
                  </c:pt>
                  <c:pt idx="2">
                    <c:v>-3.4%</c:v>
                  </c:pt>
                  <c:pt idx="3">
                    <c:v> </c:v>
                  </c:pt>
                  <c:pt idx="4">
                    <c:v> </c:v>
                  </c:pt>
                  <c:pt idx="5">
                    <c:v> </c:v>
                  </c:pt>
                  <c:pt idx="6">
                    <c:v> </c:v>
                  </c:pt>
                  <c:pt idx="7">
                    <c:v> </c:v>
                  </c:pt>
                  <c:pt idx="8">
                    <c:v> </c:v>
                  </c:pt>
                  <c:pt idx="9">
                    <c:v> </c:v>
                  </c:pt>
                  <c:pt idx="10">
                    <c:v> </c:v>
                  </c:pt>
                  <c:pt idx="11">
                    <c:v> </c:v>
                  </c:pt>
                  <c:pt idx="12">
                    <c:v> </c:v>
                  </c:pt>
                  <c:pt idx="13">
                    <c:v> </c:v>
                  </c:pt>
                  <c:pt idx="14">
                    <c:v> </c:v>
                  </c:pt>
                  <c:pt idx="15">
                    <c:v>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5B96-492B-B634-C41F83A733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6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Inactive (Nov</a:t>
            </a:r>
            <a:r>
              <a:rPr lang="en-US" sz="2800" b="1" baseline="0">
                <a:solidFill>
                  <a:schemeClr val="tx1"/>
                </a:solidFill>
              </a:rPr>
              <a:t> 17/18 actuals)</a:t>
            </a: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'Whole Pop LAs inactive 2'!$C$49:$C$55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'Whole Pop LAs inactive 2'!$F$49:$F$55</c:f>
              <c:numCache>
                <c:formatCode>0.0%</c:formatCode>
                <c:ptCount val="7"/>
                <c:pt idx="0">
                  <c:v>0.251</c:v>
                </c:pt>
                <c:pt idx="1">
                  <c:v>0.307</c:v>
                </c:pt>
                <c:pt idx="2">
                  <c:v>0.29399999999999998</c:v>
                </c:pt>
                <c:pt idx="3">
                  <c:v>0.29299999999999998</c:v>
                </c:pt>
                <c:pt idx="4">
                  <c:v>0.34300000000000003</c:v>
                </c:pt>
                <c:pt idx="5">
                  <c:v>0.32800000000000001</c:v>
                </c:pt>
                <c:pt idx="6">
                  <c:v>0.29099999999999998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A-4A67-B20C-684A9ACD8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0793440"/>
        <c:axId val="470789176"/>
      </c:barChart>
      <c:catAx>
        <c:axId val="47079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789176"/>
        <c:crosses val="autoZero"/>
        <c:auto val="1"/>
        <c:lblAlgn val="ctr"/>
        <c:lblOffset val="100"/>
        <c:noMultiLvlLbl val="0"/>
      </c:catAx>
      <c:valAx>
        <c:axId val="4707891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7079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436465277777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'Males LAs'!$H$40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31C-47FD-97C8-4908F85ED063}"/>
            </c:ext>
          </c:extLst>
        </c:ser>
        <c:ser>
          <c:idx val="1"/>
          <c:order val="1"/>
          <c:tx>
            <c:strRef>
              <c:f>'Males LAs'!$I$40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910C733-8FD1-4FAA-8423-24881EB29D3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DC1CC32-9BE9-4C57-A940-2D4994E83EF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663967E-40C9-4A3F-A5C3-5D662BB921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10FCD12-7684-4CB1-95BA-D602ABEF2AE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1F3003D-D2A6-4C1C-9AA1-754F7A74E0E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0E87232-A5C9-4AE2-9AAE-7ABF201C451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D2A612F-7604-40BF-B6D6-19AA7D3C15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LAs'!$I$41:$I$47</c:f>
              <c:numCache>
                <c:formatCode>0.0%</c:formatCode>
                <c:ptCount val="7"/>
                <c:pt idx="0">
                  <c:v>0.24</c:v>
                </c:pt>
                <c:pt idx="1">
                  <c:v>0.28299999999999997</c:v>
                </c:pt>
                <c:pt idx="2">
                  <c:v>0.27100000000000002</c:v>
                </c:pt>
                <c:pt idx="3">
                  <c:v>0.29299999999999998</c:v>
                </c:pt>
                <c:pt idx="4">
                  <c:v>0.29899999999999999</c:v>
                </c:pt>
                <c:pt idx="5">
                  <c:v>0.29699999999999999</c:v>
                </c:pt>
                <c:pt idx="6">
                  <c:v>0.26900000000000002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LAs'!$H$62:$H$77</c15:f>
                <c15:dlblRangeCache>
                  <c:ptCount val="16"/>
                  <c:pt idx="0">
                    <c:v>24.0%</c:v>
                  </c:pt>
                  <c:pt idx="1">
                    <c:v>28.3%</c:v>
                  </c:pt>
                  <c:pt idx="2">
                    <c:v>27.1%</c:v>
                  </c:pt>
                  <c:pt idx="3">
                    <c:v>29.3%</c:v>
                  </c:pt>
                  <c:pt idx="4">
                    <c:v>29.9%</c:v>
                  </c:pt>
                  <c:pt idx="5">
                    <c:v>29.7%</c:v>
                  </c:pt>
                  <c:pt idx="6">
                    <c:v>26.9%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31C-47FD-97C8-4908F85ED063}"/>
            </c:ext>
          </c:extLst>
        </c:ser>
        <c:ser>
          <c:idx val="2"/>
          <c:order val="2"/>
          <c:tx>
            <c:strRef>
              <c:f>'Males LAs'!$J$40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31C-47FD-97C8-4908F85ED063}"/>
            </c:ext>
          </c:extLst>
        </c:ser>
        <c:ser>
          <c:idx val="3"/>
          <c:order val="3"/>
          <c:tx>
            <c:strRef>
              <c:f>'Males LAs'!$K$40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2DCB3D3-F90C-4CB6-AAF1-2AEEC5D326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EA11F96-8C8E-48B8-AA39-0526D5F425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93141D8-F50B-4E92-9422-F587B2B8B3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C16AF05-9164-46A5-890D-2B269BFEC21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BF4DD39-7E76-4D75-84AF-47A7645F83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ADB4C5-494C-4837-A9E9-762FE930C41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BEDC1DA-3223-4B4E-AE02-03F529A18A3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LAs'!$K$41:$K$47</c:f>
              <c:numCache>
                <c:formatCode>0.0%</c:formatCode>
                <c:ptCount val="7"/>
                <c:pt idx="0">
                  <c:v>0.113</c:v>
                </c:pt>
                <c:pt idx="1">
                  <c:v>0.11</c:v>
                </c:pt>
                <c:pt idx="2">
                  <c:v>0</c:v>
                </c:pt>
                <c:pt idx="3">
                  <c:v>0.109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LAs'!$I$62:$I$77</c15:f>
                <c15:dlblRangeCache>
                  <c:ptCount val="16"/>
                  <c:pt idx="0">
                    <c:v>11.3%</c:v>
                  </c:pt>
                  <c:pt idx="1">
                    <c:v>11.0%</c:v>
                  </c:pt>
                  <c:pt idx="3">
                    <c:v>10.9%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31C-47FD-97C8-4908F85ED063}"/>
            </c:ext>
          </c:extLst>
        </c:ser>
        <c:ser>
          <c:idx val="4"/>
          <c:order val="4"/>
          <c:tx>
            <c:strRef>
              <c:f>'Males LAs'!$L$40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0.11699999999999999</c:v>
                </c:pt>
                <c:pt idx="3">
                  <c:v>0</c:v>
                </c:pt>
                <c:pt idx="4">
                  <c:v>9.2000000000000082E-2</c:v>
                </c:pt>
                <c:pt idx="5">
                  <c:v>0.11899999999999999</c:v>
                </c:pt>
                <c:pt idx="6">
                  <c:v>0.10099999999999998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31C-47FD-97C8-4908F85ED063}"/>
            </c:ext>
          </c:extLst>
        </c:ser>
        <c:ser>
          <c:idx val="5"/>
          <c:order val="5"/>
          <c:tx>
            <c:strRef>
              <c:f>'Males LAs'!$M$40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9D73FBB-60B6-4106-9A30-217DD511130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31C-47FD-97C8-4908F85ED0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DA88AE-196E-4D06-AF24-37F42A215F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31C-47FD-97C8-4908F85ED06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7B71ED-87F8-41ED-B044-78CB2B8C36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31C-47FD-97C8-4908F85ED06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0901DA4-957A-4CE2-AC5E-F68BBD85E8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31C-47FD-97C8-4908F85ED06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7CA6E3-E0B6-4DF5-B359-B8CE5A7188A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31C-47FD-97C8-4908F85ED06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B8BA426-4E5D-4180-9C3E-FE68A482D4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31C-47FD-97C8-4908F85ED06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7C186C5-2590-4290-B577-F4419CE535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31C-47FD-97C8-4908F85ED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LAs'!$M$41:$M$47</c:f>
              <c:numCache>
                <c:formatCode>0.0%</c:formatCode>
                <c:ptCount val="7"/>
                <c:pt idx="0">
                  <c:v>0.64700000000000002</c:v>
                </c:pt>
                <c:pt idx="1">
                  <c:v>0.60699999999999998</c:v>
                </c:pt>
                <c:pt idx="2">
                  <c:v>0.61199999999999999</c:v>
                </c:pt>
                <c:pt idx="3">
                  <c:v>0.59899999999999998</c:v>
                </c:pt>
                <c:pt idx="4">
                  <c:v>0.60899999999999999</c:v>
                </c:pt>
                <c:pt idx="5">
                  <c:v>0.58399999999999996</c:v>
                </c:pt>
                <c:pt idx="6">
                  <c:v>0.63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'Males LAs'!$J$62:$J$77</c15:f>
                <c15:dlblRangeCache>
                  <c:ptCount val="16"/>
                  <c:pt idx="0">
                    <c:v>64.7%</c:v>
                  </c:pt>
                  <c:pt idx="1">
                    <c:v>60.7%</c:v>
                  </c:pt>
                  <c:pt idx="2">
                    <c:v>61.2%</c:v>
                  </c:pt>
                  <c:pt idx="3">
                    <c:v>59.9%</c:v>
                  </c:pt>
                  <c:pt idx="4">
                    <c:v>60.9%</c:v>
                  </c:pt>
                  <c:pt idx="5">
                    <c:v>58.4%</c:v>
                  </c:pt>
                  <c:pt idx="6">
                    <c:v>63.0%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31C-47FD-97C8-4908F85ED063}"/>
            </c:ext>
          </c:extLst>
        </c:ser>
        <c:ser>
          <c:idx val="6"/>
          <c:order val="6"/>
          <c:tx>
            <c:strRef>
              <c:f>'Males LAs'!$N$40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'Males LAs'!$G$41:$G$47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'Males LAs'!$N$41:$N$47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-9.9999999999988987E-4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31C-47FD-97C8-4908F85ED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Projections'!$B$37</c:f>
              <c:strCache>
                <c:ptCount val="1"/>
                <c:pt idx="0">
                  <c:v>Males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Projections'!$C$37:$U$37</c:f>
              <c:numCache>
                <c:formatCode>General</c:formatCode>
                <c:ptCount val="19"/>
                <c:pt idx="0">
                  <c:v>19555.8</c:v>
                </c:pt>
                <c:pt idx="1">
                  <c:v>22379.399999999998</c:v>
                </c:pt>
                <c:pt idx="2">
                  <c:v>21584.2</c:v>
                </c:pt>
                <c:pt idx="3">
                  <c:v>19324.100000000002</c:v>
                </c:pt>
                <c:pt idx="4">
                  <c:v>20157.600000000002</c:v>
                </c:pt>
                <c:pt idx="5">
                  <c:v>22492.5</c:v>
                </c:pt>
                <c:pt idx="6">
                  <c:v>21568.600000000002</c:v>
                </c:pt>
                <c:pt idx="7">
                  <c:v>19753.400000000001</c:v>
                </c:pt>
                <c:pt idx="8">
                  <c:v>17965.8</c:v>
                </c:pt>
                <c:pt idx="9">
                  <c:v>19751.599999999999</c:v>
                </c:pt>
                <c:pt idx="10">
                  <c:v>22392.799999999999</c:v>
                </c:pt>
                <c:pt idx="11">
                  <c:v>23443.5</c:v>
                </c:pt>
                <c:pt idx="12">
                  <c:v>20684.400000000001</c:v>
                </c:pt>
                <c:pt idx="13">
                  <c:v>17606.400000000001</c:v>
                </c:pt>
                <c:pt idx="14">
                  <c:v>17060.8</c:v>
                </c:pt>
                <c:pt idx="15">
                  <c:v>11699.8</c:v>
                </c:pt>
                <c:pt idx="16">
                  <c:v>8177.4</c:v>
                </c:pt>
                <c:pt idx="17">
                  <c:v>4385.4000000000005</c:v>
                </c:pt>
                <c:pt idx="18">
                  <c:v>1830.8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61379552"/>
        <c:axId val="1"/>
      </c:barChart>
      <c:lineChart>
        <c:grouping val="standard"/>
        <c:varyColors val="0"/>
        <c:ser>
          <c:idx val="1"/>
          <c:order val="1"/>
          <c:tx>
            <c:strRef>
              <c:f>'Population Projections'!$B$38</c:f>
              <c:strCache>
                <c:ptCount val="1"/>
                <c:pt idx="0">
                  <c:v>Males 2040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'Population Projections'!$C$34:$U$34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90+</c:v>
                </c:pt>
              </c:strCache>
            </c:strRef>
          </c:cat>
          <c:val>
            <c:numRef>
              <c:f>'Population Projections'!$C$38:$U$38</c:f>
              <c:numCache>
                <c:formatCode>General</c:formatCode>
                <c:ptCount val="19"/>
                <c:pt idx="0">
                  <c:v>18507.7</c:v>
                </c:pt>
                <c:pt idx="1">
                  <c:v>18612.3</c:v>
                </c:pt>
                <c:pt idx="2">
                  <c:v>18790.999999999996</c:v>
                </c:pt>
                <c:pt idx="3">
                  <c:v>19336.2</c:v>
                </c:pt>
                <c:pt idx="4">
                  <c:v>20277.8</c:v>
                </c:pt>
                <c:pt idx="5">
                  <c:v>21848.6</c:v>
                </c:pt>
                <c:pt idx="6">
                  <c:v>20543.8</c:v>
                </c:pt>
                <c:pt idx="7">
                  <c:v>18299.599999999999</c:v>
                </c:pt>
                <c:pt idx="8">
                  <c:v>19328.099999999999</c:v>
                </c:pt>
                <c:pt idx="9">
                  <c:v>21080.3</c:v>
                </c:pt>
                <c:pt idx="10">
                  <c:v>20610.3</c:v>
                </c:pt>
                <c:pt idx="11">
                  <c:v>19145.5</c:v>
                </c:pt>
                <c:pt idx="12">
                  <c:v>17243.5</c:v>
                </c:pt>
                <c:pt idx="13">
                  <c:v>18373.900000000001</c:v>
                </c:pt>
                <c:pt idx="14">
                  <c:v>19377.8</c:v>
                </c:pt>
                <c:pt idx="15">
                  <c:v>17929.900000000001</c:v>
                </c:pt>
                <c:pt idx="16">
                  <c:v>12913.699999999999</c:v>
                </c:pt>
                <c:pt idx="17">
                  <c:v>7438.6</c:v>
                </c:pt>
                <c:pt idx="18">
                  <c:v>4288.3999999999996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E9A7-47E6-88AB-DC05A83344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1379552"/>
        <c:axId val="1"/>
      </c:lineChart>
      <c:catAx>
        <c:axId val="8613795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61379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5.9335033952121093E-2"/>
          <c:w val="0.86578856666230086"/>
          <c:h val="0.67188881123960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Rank'!$D$61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9-482B-93C1-0EFF000D5375}"/>
              </c:ext>
            </c:extLst>
          </c:dPt>
          <c:cat>
            <c:strRef>
              <c:f>'Male Rank'!$H$62:$H$106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'Male Rank'!$D$62:$D$106</c:f>
              <c:numCache>
                <c:formatCode>0.0%</c:formatCode>
                <c:ptCount val="45"/>
                <c:pt idx="0">
                  <c:v>0.16700000000000001</c:v>
                </c:pt>
                <c:pt idx="1">
                  <c:v>0.17899999999999999</c:v>
                </c:pt>
                <c:pt idx="2">
                  <c:v>0.184</c:v>
                </c:pt>
                <c:pt idx="3">
                  <c:v>0.19</c:v>
                </c:pt>
                <c:pt idx="4">
                  <c:v>0.193</c:v>
                </c:pt>
                <c:pt idx="5">
                  <c:v>0.19600000000000001</c:v>
                </c:pt>
                <c:pt idx="6">
                  <c:v>0.19800000000000001</c:v>
                </c:pt>
                <c:pt idx="7">
                  <c:v>0.20100000000000001</c:v>
                </c:pt>
                <c:pt idx="8">
                  <c:v>0.20399999999999999</c:v>
                </c:pt>
                <c:pt idx="9">
                  <c:v>0.20899999999999999</c:v>
                </c:pt>
                <c:pt idx="10">
                  <c:v>0.21299999999999999</c:v>
                </c:pt>
                <c:pt idx="11">
                  <c:v>0.218</c:v>
                </c:pt>
                <c:pt idx="12">
                  <c:v>0.218</c:v>
                </c:pt>
                <c:pt idx="13">
                  <c:v>0.222</c:v>
                </c:pt>
                <c:pt idx="14">
                  <c:v>0.224</c:v>
                </c:pt>
                <c:pt idx="15">
                  <c:v>0.22800000000000001</c:v>
                </c:pt>
                <c:pt idx="16">
                  <c:v>0.22900000000000001</c:v>
                </c:pt>
                <c:pt idx="17">
                  <c:v>0.23499999999999999</c:v>
                </c:pt>
                <c:pt idx="18">
                  <c:v>0.23599999999999999</c:v>
                </c:pt>
                <c:pt idx="19">
                  <c:v>0.23799999999999999</c:v>
                </c:pt>
                <c:pt idx="20">
                  <c:v>0.23899999999999999</c:v>
                </c:pt>
                <c:pt idx="21">
                  <c:v>0.24</c:v>
                </c:pt>
                <c:pt idx="22">
                  <c:v>0.24099999999999999</c:v>
                </c:pt>
                <c:pt idx="23">
                  <c:v>0.24299999999999999</c:v>
                </c:pt>
                <c:pt idx="24">
                  <c:v>0.245</c:v>
                </c:pt>
                <c:pt idx="25">
                  <c:v>0.25</c:v>
                </c:pt>
                <c:pt idx="26">
                  <c:v>0.252</c:v>
                </c:pt>
                <c:pt idx="27">
                  <c:v>0.255</c:v>
                </c:pt>
                <c:pt idx="28">
                  <c:v>0.255</c:v>
                </c:pt>
                <c:pt idx="29">
                  <c:v>0.25600000000000001</c:v>
                </c:pt>
                <c:pt idx="30">
                  <c:v>0.25700000000000001</c:v>
                </c:pt>
                <c:pt idx="31">
                  <c:v>0.25900000000000001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0.26800000000000002</c:v>
                </c:pt>
                <c:pt idx="35">
                  <c:v>0.27200000000000002</c:v>
                </c:pt>
                <c:pt idx="36">
                  <c:v>0.27600000000000002</c:v>
                </c:pt>
                <c:pt idx="37">
                  <c:v>0.28299999999999997</c:v>
                </c:pt>
                <c:pt idx="38">
                  <c:v>0.28599999999999998</c:v>
                </c:pt>
                <c:pt idx="39">
                  <c:v>0.29099999999999998</c:v>
                </c:pt>
                <c:pt idx="40">
                  <c:v>0.29299999999999998</c:v>
                </c:pt>
                <c:pt idx="41">
                  <c:v>0.29399999999999998</c:v>
                </c:pt>
                <c:pt idx="42">
                  <c:v>0.29599999999999999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99-482B-93C1-0EFF000D5375}"/>
            </c:ext>
          </c:extLst>
        </c:ser>
        <c:ser>
          <c:idx val="3"/>
          <c:order val="1"/>
          <c:tx>
            <c:strRef>
              <c:f>'Male Rank'!$G$61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Rank'!$G$62:$G$106</c:f>
              <c:numCache>
                <c:formatCode>General</c:formatCode>
                <c:ptCount val="45"/>
                <c:pt idx="0" formatCode="0.0%">
                  <c:v>0.16700000000000001</c:v>
                </c:pt>
                <c:pt idx="44" formatCode="0.0%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99-482B-93C1-0EFF000D5375}"/>
            </c:ext>
          </c:extLst>
        </c:ser>
        <c:ser>
          <c:idx val="2"/>
          <c:order val="2"/>
          <c:tx>
            <c:strRef>
              <c:f>'Male Rank'!$F$61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Rank'!$F$62:$F$106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0.26300000000000001</c:v>
                </c:pt>
                <c:pt idx="33">
                  <c:v>0.26600000000000001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0.315</c:v>
                </c:pt>
                <c:pt idx="44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99-482B-93C1-0EFF000D5375}"/>
            </c:ext>
          </c:extLst>
        </c:ser>
        <c:ser>
          <c:idx val="1"/>
          <c:order val="3"/>
          <c:tx>
            <c:strRef>
              <c:f>'Male Rank'!$E$61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Rank'!$C$62:$C$106</c:f>
              <c:strCache>
                <c:ptCount val="45"/>
                <c:pt idx="0">
                  <c:v>Oxfordshire CSP</c:v>
                </c:pt>
                <c:pt idx="1">
                  <c:v>Surrey CSP</c:v>
                </c:pt>
                <c:pt idx="2">
                  <c:v>Wiltshire and Swindon CSP</c:v>
                </c:pt>
                <c:pt idx="3">
                  <c:v>North Yorkshire CSP</c:v>
                </c:pt>
                <c:pt idx="4">
                  <c:v>Dorset CSP</c:v>
                </c:pt>
                <c:pt idx="5">
                  <c:v>Devon CSP</c:v>
                </c:pt>
                <c:pt idx="6">
                  <c:v>Wesport CSP</c:v>
                </c:pt>
                <c:pt idx="7">
                  <c:v>Buckinghamshire and Milton Keynes CSP</c:v>
                </c:pt>
                <c:pt idx="8">
                  <c:v>Berkshire CSP</c:v>
                </c:pt>
                <c:pt idx="9">
                  <c:v>Hampshire and Isle of Wright CSP</c:v>
                </c:pt>
                <c:pt idx="10">
                  <c:v>Sussex CSP</c:v>
                </c:pt>
                <c:pt idx="11">
                  <c:v>Cheshire CSP</c:v>
                </c:pt>
                <c:pt idx="12">
                  <c:v>Gloucestershire CSP</c:v>
                </c:pt>
                <c:pt idx="13">
                  <c:v>London CSP</c:v>
                </c:pt>
                <c:pt idx="14">
                  <c:v>Cornwall and Isles of Scilly CSP</c:v>
                </c:pt>
                <c:pt idx="15">
                  <c:v>Nottinghamshire CSP</c:v>
                </c:pt>
                <c:pt idx="16">
                  <c:v>Cambridgeshire CSP</c:v>
                </c:pt>
                <c:pt idx="17">
                  <c:v>Leicester, Leicestershire and Rutland CSP</c:v>
                </c:pt>
                <c:pt idx="18">
                  <c:v>Derbyshire CSP</c:v>
                </c:pt>
                <c:pt idx="19">
                  <c:v>West Yorkshire CSP</c:v>
                </c:pt>
                <c:pt idx="20">
                  <c:v>Herefordshire and Worcestershire CSP</c:v>
                </c:pt>
                <c:pt idx="21">
                  <c:v>Hertfordshire CSP</c:v>
                </c:pt>
                <c:pt idx="22">
                  <c:v>Shropshire and Telford and the Wrekin CSP</c:v>
                </c:pt>
                <c:pt idx="23">
                  <c:v>Kent CSP</c:v>
                </c:pt>
                <c:pt idx="24">
                  <c:v>Suffolk CSP</c:v>
                </c:pt>
                <c:pt idx="25">
                  <c:v>Essex CSP</c:v>
                </c:pt>
                <c:pt idx="26">
                  <c:v>Northumberland CSP</c:v>
                </c:pt>
                <c:pt idx="27">
                  <c:v>Greater Manchester CSP</c:v>
                </c:pt>
                <c:pt idx="28">
                  <c:v>Somerset CSP</c:v>
                </c:pt>
                <c:pt idx="29">
                  <c:v>Northamptonshire CSP</c:v>
                </c:pt>
                <c:pt idx="30">
                  <c:v>Cumbria CSP</c:v>
                </c:pt>
                <c:pt idx="31">
                  <c:v>Norfolk CSP</c:v>
                </c:pt>
                <c:pt idx="32">
                  <c:v>Tyne and Wear CSP</c:v>
                </c:pt>
                <c:pt idx="33">
                  <c:v>Merseyside CSP</c:v>
                </c:pt>
                <c:pt idx="34">
                  <c:v>Lancashire CSP</c:v>
                </c:pt>
                <c:pt idx="35">
                  <c:v>Birmingham CSP</c:v>
                </c:pt>
                <c:pt idx="36">
                  <c:v>Coventry, Solihull and Warwickshire CSP</c:v>
                </c:pt>
                <c:pt idx="37">
                  <c:v>Tees Valley CSP</c:v>
                </c:pt>
                <c:pt idx="38">
                  <c:v>Durham CSP</c:v>
                </c:pt>
                <c:pt idx="39">
                  <c:v>South Yorkshire CSP</c:v>
                </c:pt>
                <c:pt idx="40">
                  <c:v>Lincolnshire CSP</c:v>
                </c:pt>
                <c:pt idx="41">
                  <c:v>Staffordshire and Stoke-on-Trent CSP</c:v>
                </c:pt>
                <c:pt idx="42">
                  <c:v>Bedfordshire CSP</c:v>
                </c:pt>
                <c:pt idx="43">
                  <c:v>Black Country CSP</c:v>
                </c:pt>
                <c:pt idx="44">
                  <c:v>Humber CSP</c:v>
                </c:pt>
              </c:strCache>
            </c:strRef>
          </c:cat>
          <c:val>
            <c:numRef>
              <c:f>'Male Rank'!$E$62:$E$106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0.28299999999999997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99-482B-93C1-0EFF000D5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46161776523E-2"/>
          <c:y val="0.90543195066214888"/>
          <c:w val="0.85445061425466717"/>
          <c:h val="9.4568049337851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4.9228060293422207E-2"/>
          <c:w val="0.83751713839913156"/>
          <c:h val="0.68698936777482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'Male Rank'!$U$61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'Male Rank'!$Z$62:$Z$106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'Male Rank'!$U$62:$U$106</c:f>
              <c:numCache>
                <c:formatCode>0.0%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0.58099999999999996</c:v>
                </c:pt>
                <c:pt idx="3">
                  <c:v>0.59299999999999997</c:v>
                </c:pt>
                <c:pt idx="4">
                  <c:v>0.60099999999999998</c:v>
                </c:pt>
                <c:pt idx="5">
                  <c:v>0.60099999999999998</c:v>
                </c:pt>
                <c:pt idx="6">
                  <c:v>0.60399999999999998</c:v>
                </c:pt>
                <c:pt idx="7">
                  <c:v>0.60699999999999998</c:v>
                </c:pt>
                <c:pt idx="8">
                  <c:v>0.60699999999999998</c:v>
                </c:pt>
                <c:pt idx="9">
                  <c:v>0.61299999999999999</c:v>
                </c:pt>
                <c:pt idx="10">
                  <c:v>0.61399999999999999</c:v>
                </c:pt>
                <c:pt idx="11">
                  <c:v>0.61399999999999999</c:v>
                </c:pt>
                <c:pt idx="12">
                  <c:v>0.61499999999999999</c:v>
                </c:pt>
                <c:pt idx="13">
                  <c:v>0.61699999999999999</c:v>
                </c:pt>
                <c:pt idx="14">
                  <c:v>0.61899999999999999</c:v>
                </c:pt>
                <c:pt idx="15">
                  <c:v>0.624</c:v>
                </c:pt>
                <c:pt idx="16">
                  <c:v>0.627</c:v>
                </c:pt>
                <c:pt idx="17">
                  <c:v>0.628</c:v>
                </c:pt>
                <c:pt idx="18">
                  <c:v>0.628</c:v>
                </c:pt>
                <c:pt idx="19">
                  <c:v>0.63100000000000001</c:v>
                </c:pt>
                <c:pt idx="20">
                  <c:v>0.63500000000000001</c:v>
                </c:pt>
                <c:pt idx="21">
                  <c:v>0.63600000000000001</c:v>
                </c:pt>
                <c:pt idx="22">
                  <c:v>0.63900000000000001</c:v>
                </c:pt>
                <c:pt idx="23">
                  <c:v>0.63900000000000001</c:v>
                </c:pt>
                <c:pt idx="24">
                  <c:v>0.64400000000000002</c:v>
                </c:pt>
                <c:pt idx="25">
                  <c:v>0.64600000000000002</c:v>
                </c:pt>
                <c:pt idx="26">
                  <c:v>0.65300000000000002</c:v>
                </c:pt>
                <c:pt idx="27">
                  <c:v>0.65400000000000003</c:v>
                </c:pt>
                <c:pt idx="28">
                  <c:v>0.66600000000000004</c:v>
                </c:pt>
                <c:pt idx="29">
                  <c:v>0.67100000000000004</c:v>
                </c:pt>
                <c:pt idx="30">
                  <c:v>0.67100000000000004</c:v>
                </c:pt>
                <c:pt idx="31">
                  <c:v>0.67600000000000005</c:v>
                </c:pt>
                <c:pt idx="32">
                  <c:v>0.67700000000000005</c:v>
                </c:pt>
                <c:pt idx="33">
                  <c:v>0.68100000000000005</c:v>
                </c:pt>
                <c:pt idx="34">
                  <c:v>0.68400000000000005</c:v>
                </c:pt>
                <c:pt idx="35">
                  <c:v>0.68400000000000005</c:v>
                </c:pt>
                <c:pt idx="36">
                  <c:v>0.68500000000000005</c:v>
                </c:pt>
                <c:pt idx="37">
                  <c:v>0.68500000000000005</c:v>
                </c:pt>
                <c:pt idx="38">
                  <c:v>0.69199999999999995</c:v>
                </c:pt>
                <c:pt idx="39">
                  <c:v>0.69599999999999995</c:v>
                </c:pt>
                <c:pt idx="40">
                  <c:v>0.69699999999999995</c:v>
                </c:pt>
                <c:pt idx="41">
                  <c:v>0.69899999999999995</c:v>
                </c:pt>
                <c:pt idx="42">
                  <c:v>0.70399999999999996</c:v>
                </c:pt>
                <c:pt idx="43">
                  <c:v>0.71799999999999997</c:v>
                </c:pt>
                <c:pt idx="44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52-40DD-B5E1-C9FA93031691}"/>
            </c:ext>
          </c:extLst>
        </c:ser>
        <c:ser>
          <c:idx val="3"/>
          <c:order val="1"/>
          <c:tx>
            <c:strRef>
              <c:f>'Male Rank'!$Y$61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Rank'!$Y$62:$Y$106</c:f>
              <c:numCache>
                <c:formatCode>General</c:formatCode>
                <c:ptCount val="45"/>
                <c:pt idx="0" formatCode="0.0%">
                  <c:v>0.55900000000000005</c:v>
                </c:pt>
                <c:pt idx="44" formatCode="0.0%">
                  <c:v>0.72399999999999998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52-40DD-B5E1-C9FA93031691}"/>
            </c:ext>
          </c:extLst>
        </c:ser>
        <c:ser>
          <c:idx val="2"/>
          <c:order val="2"/>
          <c:tx>
            <c:strRef>
              <c:f>'Male Rank'!$W$61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Rank'!$W$62:$W$106</c:f>
              <c:numCache>
                <c:formatCode>General</c:formatCode>
                <c:ptCount val="45"/>
                <c:pt idx="0">
                  <c:v>0.55900000000000005</c:v>
                </c:pt>
                <c:pt idx="1">
                  <c:v>0.57599999999999996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0.61499999999999999</c:v>
                </c:pt>
                <c:pt idx="13">
                  <c:v>0</c:v>
                </c:pt>
                <c:pt idx="14">
                  <c:v>0</c:v>
                </c:pt>
                <c:pt idx="15">
                  <c:v>0.624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52-40DD-B5E1-C9FA93031691}"/>
            </c:ext>
          </c:extLst>
        </c:ser>
        <c:ser>
          <c:idx val="1"/>
          <c:order val="3"/>
          <c:tx>
            <c:strRef>
              <c:f>'Male Rank'!$V$61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'Male Rank'!$T$62:$T$106</c:f>
              <c:strCache>
                <c:ptCount val="45"/>
                <c:pt idx="0">
                  <c:v>Humber CSP</c:v>
                </c:pt>
                <c:pt idx="1">
                  <c:v>Black Country CSP</c:v>
                </c:pt>
                <c:pt idx="2">
                  <c:v>Staffordshire and Stoke-on-Trent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Durham CSP</c:v>
                </c:pt>
                <c:pt idx="6">
                  <c:v>Norfolk CSP</c:v>
                </c:pt>
                <c:pt idx="7">
                  <c:v>Bedfordshire CSP</c:v>
                </c:pt>
                <c:pt idx="8">
                  <c:v>Tees Valley CSP</c:v>
                </c:pt>
                <c:pt idx="9">
                  <c:v>Northamptonshire CSP</c:v>
                </c:pt>
                <c:pt idx="10">
                  <c:v>Essex CSP</c:v>
                </c:pt>
                <c:pt idx="11">
                  <c:v>South Yorkshire CSP</c:v>
                </c:pt>
                <c:pt idx="12">
                  <c:v>Merseyside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Tyne and Wear CSP</c:v>
                </c:pt>
                <c:pt idx="16">
                  <c:v>Greater Manchester CSP</c:v>
                </c:pt>
                <c:pt idx="17">
                  <c:v>Derbyshire CSP</c:v>
                </c:pt>
                <c:pt idx="18">
                  <c:v>Somerset CSP</c:v>
                </c:pt>
                <c:pt idx="19">
                  <c:v>West Yorkshire CSP</c:v>
                </c:pt>
                <c:pt idx="20">
                  <c:v>Suffolk CSP</c:v>
                </c:pt>
                <c:pt idx="21">
                  <c:v>Cumbria CSP</c:v>
                </c:pt>
                <c:pt idx="22">
                  <c:v>Herefordshire and Worcestershire CSP</c:v>
                </c:pt>
                <c:pt idx="23">
                  <c:v>Hertfordshire CSP</c:v>
                </c:pt>
                <c:pt idx="24">
                  <c:v>Kent CSP</c:v>
                </c:pt>
                <c:pt idx="25">
                  <c:v>Leicester, Leicestershire and Rutland CSP</c:v>
                </c:pt>
                <c:pt idx="26">
                  <c:v>Cambridgeshire CSP</c:v>
                </c:pt>
                <c:pt idx="27">
                  <c:v>Shropshire and Telford and the Wrekin CSP</c:v>
                </c:pt>
                <c:pt idx="28">
                  <c:v>Cheshire CSP</c:v>
                </c:pt>
                <c:pt idx="29">
                  <c:v>London CSP</c:v>
                </c:pt>
                <c:pt idx="30">
                  <c:v>Northumberland CSP</c:v>
                </c:pt>
                <c:pt idx="31">
                  <c:v>Gloucestershire CSP</c:v>
                </c:pt>
                <c:pt idx="32">
                  <c:v>Berkshire CSP</c:v>
                </c:pt>
                <c:pt idx="33">
                  <c:v>Nottinghamshire CSP</c:v>
                </c:pt>
                <c:pt idx="34">
                  <c:v>Buckinghamshire and Milton Keynes CSP</c:v>
                </c:pt>
                <c:pt idx="35">
                  <c:v>Sussex CSP</c:v>
                </c:pt>
                <c:pt idx="36">
                  <c:v>Hampshire and Isle of Wright CSP</c:v>
                </c:pt>
                <c:pt idx="37">
                  <c:v>North Yorkshire CSP</c:v>
                </c:pt>
                <c:pt idx="38">
                  <c:v>Dorset CSP</c:v>
                </c:pt>
                <c:pt idx="39">
                  <c:v>Wiltshire and Swindon CSP</c:v>
                </c:pt>
                <c:pt idx="40">
                  <c:v>Devon CSP</c:v>
                </c:pt>
                <c:pt idx="41">
                  <c:v>Wesport CSP</c:v>
                </c:pt>
                <c:pt idx="42">
                  <c:v>Cornwall and Isles of Scilly CSP</c:v>
                </c:pt>
                <c:pt idx="43">
                  <c:v>Surrey CSP</c:v>
                </c:pt>
                <c:pt idx="44">
                  <c:v>Oxfordshire CSP</c:v>
                </c:pt>
              </c:strCache>
            </c:strRef>
          </c:cat>
          <c:val>
            <c:numRef>
              <c:f>'Male Rank'!$V$62:$V$106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0.60699999999999998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52-40DD-B5E1-C9FA93031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4.1684499860862367E-2"/>
          <c:y val="0.89847578117128724"/>
          <c:w val="0.83578222492116749"/>
          <c:h val="9.2861753666887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28993768416984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'Females LAs'!$H$39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EE3-4883-814B-4292551F56E4}"/>
            </c:ext>
          </c:extLst>
        </c:ser>
        <c:ser>
          <c:idx val="1"/>
          <c:order val="1"/>
          <c:tx>
            <c:strRef>
              <c:f>'Females LAs'!$I$39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E26C9B7-2957-416D-98C6-23D2275D23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94C2ECE-73F0-46A3-89F6-069AD1A0A41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A62668-0338-45FC-9221-3709AEDB4BF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80AE1CB-534B-4459-AFBD-D445DD3BC9C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ED20971-DA87-470B-8539-E9CCC14356B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2D9DF07-D854-448A-8C30-626E68F197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2241055-8C70-474C-A859-7407575310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LAs'!$I$40:$I$46</c:f>
              <c:numCache>
                <c:formatCode>0.0%</c:formatCode>
                <c:ptCount val="7"/>
                <c:pt idx="0">
                  <c:v>0.26100000000000001</c:v>
                </c:pt>
                <c:pt idx="1">
                  <c:v>0.32600000000000001</c:v>
                </c:pt>
                <c:pt idx="2">
                  <c:v>0.318</c:v>
                </c:pt>
                <c:pt idx="3">
                  <c:v>0.28799999999999998</c:v>
                </c:pt>
                <c:pt idx="4">
                  <c:v>0.36199999999999999</c:v>
                </c:pt>
                <c:pt idx="5">
                  <c:v>0.36</c:v>
                </c:pt>
                <c:pt idx="6">
                  <c:v>0.311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LAs'!$H$61:$H$76</c15:f>
                <c15:dlblRangeCache>
                  <c:ptCount val="16"/>
                  <c:pt idx="0">
                    <c:v>26.1%</c:v>
                  </c:pt>
                  <c:pt idx="1">
                    <c:v>32.6%</c:v>
                  </c:pt>
                  <c:pt idx="2">
                    <c:v>31.8%</c:v>
                  </c:pt>
                  <c:pt idx="3">
                    <c:v>28.8%</c:v>
                  </c:pt>
                  <c:pt idx="4">
                    <c:v>36.2%</c:v>
                  </c:pt>
                  <c:pt idx="5">
                    <c:v>36.0%</c:v>
                  </c:pt>
                  <c:pt idx="6">
                    <c:v>31.1%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EE3-4883-814B-4292551F56E4}"/>
            </c:ext>
          </c:extLst>
        </c:ser>
        <c:ser>
          <c:idx val="2"/>
          <c:order val="2"/>
          <c:tx>
            <c:strRef>
              <c:f>'Females LAs'!$J$39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E3-4883-814B-4292551F56E4}"/>
            </c:ext>
          </c:extLst>
        </c:ser>
        <c:ser>
          <c:idx val="3"/>
          <c:order val="3"/>
          <c:tx>
            <c:strRef>
              <c:f>'Females LAs'!$K$39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7C704C3-D07E-4DB3-8EE8-1EDAFF32C1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780DDB-37B9-48E2-9BF8-B09EA3DB90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976AC5E-1D74-4CF4-A103-881A71604CC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653C0AE-9BE5-43B1-9823-A08B0079732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7A3CED-3749-4769-A0B5-31A2F7DF1CC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AFAD9F9-A67A-4457-8664-F39E4B71AC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65E5045-FA81-48AC-9A35-5C2DC70E1F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0.11799999999999999</c:v>
                </c:pt>
                <c:pt idx="2">
                  <c:v>0.111</c:v>
                </c:pt>
                <c:pt idx="3">
                  <c:v>0</c:v>
                </c:pt>
                <c:pt idx="4">
                  <c:v>0.12</c:v>
                </c:pt>
                <c:pt idx="5">
                  <c:v>0.13900000000000001</c:v>
                </c:pt>
                <c:pt idx="6">
                  <c:v>0.105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LAs'!$I$61:$I$76</c15:f>
                <c15:dlblRangeCache>
                  <c:ptCount val="16"/>
                  <c:pt idx="0">
                    <c:v>13.2%</c:v>
                  </c:pt>
                  <c:pt idx="1">
                    <c:v>11.8%</c:v>
                  </c:pt>
                  <c:pt idx="2">
                    <c:v>11.1%</c:v>
                  </c:pt>
                  <c:pt idx="4">
                    <c:v>12.0%</c:v>
                  </c:pt>
                  <c:pt idx="5">
                    <c:v>13.9%</c:v>
                  </c:pt>
                  <c:pt idx="6">
                    <c:v>10.5%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EE3-4883-814B-4292551F56E4}"/>
            </c:ext>
          </c:extLst>
        </c:ser>
        <c:ser>
          <c:idx val="4"/>
          <c:order val="4"/>
          <c:tx>
            <c:strRef>
              <c:f>'Females LAs'!$L$39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0.11699999999999999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E3-4883-814B-4292551F56E4}"/>
            </c:ext>
          </c:extLst>
        </c:ser>
        <c:ser>
          <c:idx val="5"/>
          <c:order val="5"/>
          <c:tx>
            <c:strRef>
              <c:f>'Females LAs'!$M$39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2FD49CA-0CC1-47C0-B782-5FABBA6D17A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EE3-4883-814B-4292551F56E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07CCB5-4543-4F41-BE3B-32475A33E86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EE3-4883-814B-4292551F56E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07F8A92-5069-48A0-88D3-F95BBBA92E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EE3-4883-814B-4292551F56E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C99DE53-DBD1-4103-84DF-60749C5A54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EE3-4883-814B-4292551F56E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2B8FDD1-7637-4A3A-A06B-2487F5929E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EE3-4883-814B-4292551F56E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FA195AE-DF55-4078-BA38-20D73DDA7E7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EE3-4883-814B-4292551F56E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4F7F755-7B62-4C8D-8BB4-403EDC8FF6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EE3-4883-814B-4292551F5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LAs'!$M$40:$M$46</c:f>
              <c:numCache>
                <c:formatCode>0.0%</c:formatCode>
                <c:ptCount val="7"/>
                <c:pt idx="0">
                  <c:v>0.60699999999999998</c:v>
                </c:pt>
                <c:pt idx="1">
                  <c:v>0.55600000000000005</c:v>
                </c:pt>
                <c:pt idx="2">
                  <c:v>0.57099999999999995</c:v>
                </c:pt>
                <c:pt idx="3">
                  <c:v>0.59499999999999997</c:v>
                </c:pt>
                <c:pt idx="4">
                  <c:v>0.51800000000000002</c:v>
                </c:pt>
                <c:pt idx="5">
                  <c:v>0.501</c:v>
                </c:pt>
                <c:pt idx="6">
                  <c:v>0.58399999999999996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'Females LAs'!$J$61:$J$76</c15:f>
                <c15:dlblRangeCache>
                  <c:ptCount val="16"/>
                  <c:pt idx="0">
                    <c:v>60.7%</c:v>
                  </c:pt>
                  <c:pt idx="1">
                    <c:v>55.6%</c:v>
                  </c:pt>
                  <c:pt idx="2">
                    <c:v>57.1%</c:v>
                  </c:pt>
                  <c:pt idx="3">
                    <c:v>59.5%</c:v>
                  </c:pt>
                  <c:pt idx="4">
                    <c:v>51.8%</c:v>
                  </c:pt>
                  <c:pt idx="5">
                    <c:v>50.1%</c:v>
                  </c:pt>
                  <c:pt idx="6">
                    <c:v>58.4%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EE3-4883-814B-4292551F56E4}"/>
            </c:ext>
          </c:extLst>
        </c:ser>
        <c:ser>
          <c:idx val="6"/>
          <c:order val="6"/>
          <c:tx>
            <c:strRef>
              <c:f>'Females LAs'!$N$39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'Females LAs'!$G$40:$G$46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'Females LAs'!$N$40:$N$46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EE3-4883-814B-4292551F5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8.2945999289323155E-2"/>
          <c:w val="0.86578856666230086"/>
          <c:h val="0.60751880481452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Rank'!$D$62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31-4701-B2DB-25989FA4CCEC}"/>
              </c:ext>
            </c:extLst>
          </c:dPt>
          <c:cat>
            <c:strRef>
              <c:f>'Female Rank'!$H$63:$H$107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'Female Rank'!$D$63:$D$107</c:f>
              <c:numCache>
                <c:formatCode>0.0%</c:formatCode>
                <c:ptCount val="45"/>
                <c:pt idx="0">
                  <c:v>0.19800000000000001</c:v>
                </c:pt>
                <c:pt idx="1">
                  <c:v>0.20699999999999999</c:v>
                </c:pt>
                <c:pt idx="2">
                  <c:v>0.214</c:v>
                </c:pt>
                <c:pt idx="3">
                  <c:v>0.218</c:v>
                </c:pt>
                <c:pt idx="4">
                  <c:v>0.221</c:v>
                </c:pt>
                <c:pt idx="5">
                  <c:v>0.222</c:v>
                </c:pt>
                <c:pt idx="6">
                  <c:v>0.22600000000000001</c:v>
                </c:pt>
                <c:pt idx="7">
                  <c:v>0.22800000000000001</c:v>
                </c:pt>
                <c:pt idx="8">
                  <c:v>0.22900000000000001</c:v>
                </c:pt>
                <c:pt idx="9">
                  <c:v>0.23</c:v>
                </c:pt>
                <c:pt idx="10">
                  <c:v>0.23400000000000001</c:v>
                </c:pt>
                <c:pt idx="11">
                  <c:v>0.23599999999999999</c:v>
                </c:pt>
                <c:pt idx="12">
                  <c:v>0.23799999999999999</c:v>
                </c:pt>
                <c:pt idx="13">
                  <c:v>0.24099999999999999</c:v>
                </c:pt>
                <c:pt idx="14">
                  <c:v>0.245</c:v>
                </c:pt>
                <c:pt idx="15">
                  <c:v>0.248</c:v>
                </c:pt>
                <c:pt idx="16">
                  <c:v>0.251</c:v>
                </c:pt>
                <c:pt idx="17">
                  <c:v>0.251</c:v>
                </c:pt>
                <c:pt idx="18">
                  <c:v>0.254</c:v>
                </c:pt>
                <c:pt idx="19">
                  <c:v>0.254</c:v>
                </c:pt>
                <c:pt idx="20">
                  <c:v>0.25700000000000001</c:v>
                </c:pt>
                <c:pt idx="21">
                  <c:v>0.26100000000000001</c:v>
                </c:pt>
                <c:pt idx="22">
                  <c:v>0.26300000000000001</c:v>
                </c:pt>
                <c:pt idx="23">
                  <c:v>0.26600000000000001</c:v>
                </c:pt>
                <c:pt idx="24">
                  <c:v>0.26600000000000001</c:v>
                </c:pt>
                <c:pt idx="25">
                  <c:v>0.26900000000000002</c:v>
                </c:pt>
                <c:pt idx="26">
                  <c:v>0.27300000000000002</c:v>
                </c:pt>
                <c:pt idx="27">
                  <c:v>0.27700000000000002</c:v>
                </c:pt>
                <c:pt idx="28">
                  <c:v>0.27800000000000002</c:v>
                </c:pt>
                <c:pt idx="29">
                  <c:v>0.27800000000000002</c:v>
                </c:pt>
                <c:pt idx="30">
                  <c:v>0.27800000000000002</c:v>
                </c:pt>
                <c:pt idx="31">
                  <c:v>0.27900000000000003</c:v>
                </c:pt>
                <c:pt idx="32">
                  <c:v>0.28000000000000003</c:v>
                </c:pt>
                <c:pt idx="33">
                  <c:v>0.28100000000000003</c:v>
                </c:pt>
                <c:pt idx="34">
                  <c:v>0.28299999999999997</c:v>
                </c:pt>
                <c:pt idx="35">
                  <c:v>0.28799999999999998</c:v>
                </c:pt>
                <c:pt idx="36">
                  <c:v>0.28899999999999998</c:v>
                </c:pt>
                <c:pt idx="37">
                  <c:v>0.29799999999999999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0.30099999999999999</c:v>
                </c:pt>
                <c:pt idx="41">
                  <c:v>0.312</c:v>
                </c:pt>
                <c:pt idx="42">
                  <c:v>0.312</c:v>
                </c:pt>
                <c:pt idx="43">
                  <c:v>0.32600000000000001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31-4701-B2DB-25989FA4CCEC}"/>
            </c:ext>
          </c:extLst>
        </c:ser>
        <c:ser>
          <c:idx val="3"/>
          <c:order val="1"/>
          <c:tx>
            <c:strRef>
              <c:f>'Female Rank'!$G$62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Rank'!$G$63:$G$107</c:f>
              <c:numCache>
                <c:formatCode>General</c:formatCode>
                <c:ptCount val="45"/>
                <c:pt idx="0" formatCode="0.0%">
                  <c:v>0.19800000000000001</c:v>
                </c:pt>
                <c:pt idx="44" formatCode="0.0%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1-4701-B2DB-25989FA4CCEC}"/>
            </c:ext>
          </c:extLst>
        </c:ser>
        <c:ser>
          <c:idx val="2"/>
          <c:order val="2"/>
          <c:tx>
            <c:strRef>
              <c:f>'Female Rank'!$F$62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Rank'!$F$63:$F$107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0.26900000000000002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0.29799999999999999</c:v>
                </c:pt>
                <c:pt idx="39">
                  <c:v>0.3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1-4701-B2DB-25989FA4CCEC}"/>
            </c:ext>
          </c:extLst>
        </c:ser>
        <c:ser>
          <c:idx val="1"/>
          <c:order val="3"/>
          <c:tx>
            <c:strRef>
              <c:f>'Female Rank'!$E$62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Rank'!$C$63:$C$107</c:f>
              <c:strCache>
                <c:ptCount val="45"/>
                <c:pt idx="0">
                  <c:v>Wesport CSP</c:v>
                </c:pt>
                <c:pt idx="1">
                  <c:v>Surrey CSP</c:v>
                </c:pt>
                <c:pt idx="2">
                  <c:v>Oxfordshire CSP</c:v>
                </c:pt>
                <c:pt idx="3">
                  <c:v>North Yorkshire CSP</c:v>
                </c:pt>
                <c:pt idx="4">
                  <c:v>Buckinghamshire and Milton Keynes CSP</c:v>
                </c:pt>
                <c:pt idx="5">
                  <c:v>Gloucestershire CSP</c:v>
                </c:pt>
                <c:pt idx="6">
                  <c:v>Dorset CSP</c:v>
                </c:pt>
                <c:pt idx="7">
                  <c:v>Devon CSP</c:v>
                </c:pt>
                <c:pt idx="8">
                  <c:v>Hertfordshire CSP</c:v>
                </c:pt>
                <c:pt idx="9">
                  <c:v>Hampshire and Isle of Wright CSP</c:v>
                </c:pt>
                <c:pt idx="10">
                  <c:v>Wiltshire and Swindon CSP</c:v>
                </c:pt>
                <c:pt idx="11">
                  <c:v>Berkshire CSP</c:v>
                </c:pt>
                <c:pt idx="12">
                  <c:v>Kent CSP</c:v>
                </c:pt>
                <c:pt idx="13">
                  <c:v>Cornwall and Isles of Scilly CSP</c:v>
                </c:pt>
                <c:pt idx="14">
                  <c:v>Shropshire and Telford and the Wrekin CSP</c:v>
                </c:pt>
                <c:pt idx="15">
                  <c:v>Cumbria CSP</c:v>
                </c:pt>
                <c:pt idx="16">
                  <c:v>Cambridgeshire CSP</c:v>
                </c:pt>
                <c:pt idx="17">
                  <c:v>London CSP</c:v>
                </c:pt>
                <c:pt idx="18">
                  <c:v>Cheshire CSP</c:v>
                </c:pt>
                <c:pt idx="19">
                  <c:v>Sussex CSP</c:v>
                </c:pt>
                <c:pt idx="20">
                  <c:v>Derbyshire CSP</c:v>
                </c:pt>
                <c:pt idx="21">
                  <c:v>Norfolk CSP</c:v>
                </c:pt>
                <c:pt idx="22">
                  <c:v>Nottinghamshire CSP</c:v>
                </c:pt>
                <c:pt idx="23">
                  <c:v>Essex CSP</c:v>
                </c:pt>
                <c:pt idx="24">
                  <c:v>Staffordshire and Stoke-on-Trent CSP</c:v>
                </c:pt>
                <c:pt idx="25">
                  <c:v>Merseyside CSP</c:v>
                </c:pt>
                <c:pt idx="26">
                  <c:v>Lancashire CSP</c:v>
                </c:pt>
                <c:pt idx="27">
                  <c:v>Somerset CSP</c:v>
                </c:pt>
                <c:pt idx="28">
                  <c:v>Bedfordshire CSP</c:v>
                </c:pt>
                <c:pt idx="29">
                  <c:v>Herefordshire and Worcestershire CSP</c:v>
                </c:pt>
                <c:pt idx="30">
                  <c:v>West Yorkshire CSP</c:v>
                </c:pt>
                <c:pt idx="31">
                  <c:v>Greater Manchester CSP</c:v>
                </c:pt>
                <c:pt idx="32">
                  <c:v>Suffolk CSP</c:v>
                </c:pt>
                <c:pt idx="33">
                  <c:v>Northumberland CSP</c:v>
                </c:pt>
                <c:pt idx="34">
                  <c:v>Leicester, Leicestershire and Rutland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Tyne and Wear CSP</c:v>
                </c:pt>
                <c:pt idx="39">
                  <c:v>Humber CSP</c:v>
                </c:pt>
                <c:pt idx="40">
                  <c:v>Birmingham CSP</c:v>
                </c:pt>
                <c:pt idx="41">
                  <c:v>Durham CSP</c:v>
                </c:pt>
                <c:pt idx="42">
                  <c:v>Lincolnshire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'Female Rank'!$E$63:$E$107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0.32600000000000001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31-4701-B2DB-25989FA4C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7674958654928692"/>
          <c:w val="0.85445061425466717"/>
          <c:h val="0.12325041345071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6.9151125512827996E-2"/>
          <c:w val="0.83751713839913156"/>
          <c:h val="0.62555756672010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'Female Rank'!$U$62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'Female Rank'!$Z$63:$Z$107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'Female Rank'!$U$63:$U$107</c:f>
              <c:numCache>
                <c:formatCode>0.0%</c:formatCode>
                <c:ptCount val="45"/>
                <c:pt idx="0">
                  <c:v>0.52200000000000002</c:v>
                </c:pt>
                <c:pt idx="1">
                  <c:v>0.54500000000000004</c:v>
                </c:pt>
                <c:pt idx="2">
                  <c:v>0.55600000000000005</c:v>
                </c:pt>
                <c:pt idx="3">
                  <c:v>0.56000000000000005</c:v>
                </c:pt>
                <c:pt idx="4">
                  <c:v>0.56100000000000005</c:v>
                </c:pt>
                <c:pt idx="5">
                  <c:v>0.56200000000000006</c:v>
                </c:pt>
                <c:pt idx="6">
                  <c:v>0.56799999999999995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0.57199999999999995</c:v>
                </c:pt>
                <c:pt idx="10">
                  <c:v>0.57599999999999996</c:v>
                </c:pt>
                <c:pt idx="11">
                  <c:v>0.57899999999999996</c:v>
                </c:pt>
                <c:pt idx="12">
                  <c:v>0.58199999999999996</c:v>
                </c:pt>
                <c:pt idx="13">
                  <c:v>0.58399999999999996</c:v>
                </c:pt>
                <c:pt idx="14">
                  <c:v>0.58599999999999997</c:v>
                </c:pt>
                <c:pt idx="15">
                  <c:v>0.58699999999999997</c:v>
                </c:pt>
                <c:pt idx="16">
                  <c:v>0.58899999999999997</c:v>
                </c:pt>
                <c:pt idx="17">
                  <c:v>0.58899999999999997</c:v>
                </c:pt>
                <c:pt idx="18">
                  <c:v>0.59099999999999997</c:v>
                </c:pt>
                <c:pt idx="19">
                  <c:v>0.59299999999999997</c:v>
                </c:pt>
                <c:pt idx="20">
                  <c:v>0.59499999999999997</c:v>
                </c:pt>
                <c:pt idx="21">
                  <c:v>0.59599999999999997</c:v>
                </c:pt>
                <c:pt idx="22">
                  <c:v>0.60699999999999998</c:v>
                </c:pt>
                <c:pt idx="23">
                  <c:v>0.60899999999999999</c:v>
                </c:pt>
                <c:pt idx="24">
                  <c:v>0.61299999999999999</c:v>
                </c:pt>
                <c:pt idx="25">
                  <c:v>0.61699999999999999</c:v>
                </c:pt>
                <c:pt idx="26">
                  <c:v>0.61799999999999999</c:v>
                </c:pt>
                <c:pt idx="27">
                  <c:v>0.61899999999999999</c:v>
                </c:pt>
                <c:pt idx="28">
                  <c:v>0.62</c:v>
                </c:pt>
                <c:pt idx="29">
                  <c:v>0.621</c:v>
                </c:pt>
                <c:pt idx="30">
                  <c:v>0.622</c:v>
                </c:pt>
                <c:pt idx="31">
                  <c:v>0.622</c:v>
                </c:pt>
                <c:pt idx="32">
                  <c:v>0.623</c:v>
                </c:pt>
                <c:pt idx="33">
                  <c:v>0.63100000000000001</c:v>
                </c:pt>
                <c:pt idx="34">
                  <c:v>0.63900000000000001</c:v>
                </c:pt>
                <c:pt idx="35">
                  <c:v>0.64</c:v>
                </c:pt>
                <c:pt idx="36">
                  <c:v>0.64100000000000001</c:v>
                </c:pt>
                <c:pt idx="37">
                  <c:v>0.64800000000000002</c:v>
                </c:pt>
                <c:pt idx="38">
                  <c:v>0.65</c:v>
                </c:pt>
                <c:pt idx="39">
                  <c:v>0.65100000000000002</c:v>
                </c:pt>
                <c:pt idx="40">
                  <c:v>0.65300000000000002</c:v>
                </c:pt>
                <c:pt idx="41">
                  <c:v>0.65500000000000003</c:v>
                </c:pt>
                <c:pt idx="42">
                  <c:v>0.65500000000000003</c:v>
                </c:pt>
                <c:pt idx="43">
                  <c:v>0.65900000000000003</c:v>
                </c:pt>
                <c:pt idx="44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38-440D-B415-A1B6E65E63D9}"/>
            </c:ext>
          </c:extLst>
        </c:ser>
        <c:ser>
          <c:idx val="3"/>
          <c:order val="1"/>
          <c:tx>
            <c:strRef>
              <c:f>'Female Rank'!$Y$62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Rank'!$Y$63:$Y$107</c:f>
              <c:numCache>
                <c:formatCode>General</c:formatCode>
                <c:ptCount val="45"/>
                <c:pt idx="0" formatCode="0.0%">
                  <c:v>0.52200000000000002</c:v>
                </c:pt>
                <c:pt idx="44" formatCode="0.0%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38-440D-B415-A1B6E65E63D9}"/>
            </c:ext>
          </c:extLst>
        </c:ser>
        <c:ser>
          <c:idx val="2"/>
          <c:order val="2"/>
          <c:tx>
            <c:strRef>
              <c:f>'Female Rank'!$W$62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Rank'!$W$63:$W$107</c:f>
              <c:numCache>
                <c:formatCode>General</c:formatCode>
                <c:ptCount val="45"/>
                <c:pt idx="0">
                  <c:v>0.52200000000000002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0.56799999999999995</c:v>
                </c:pt>
                <c:pt idx="8">
                  <c:v>0.57099999999999995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0.59499999999999997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38-440D-B415-A1B6E65E63D9}"/>
            </c:ext>
          </c:extLst>
        </c:ser>
        <c:ser>
          <c:idx val="1"/>
          <c:order val="3"/>
          <c:tx>
            <c:strRef>
              <c:f>'Female Rank'!$V$62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'Female Rank'!$T$63:$T$107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Tees Valley CSP</c:v>
                </c:pt>
                <c:pt idx="3">
                  <c:v>Birmingham CSP</c:v>
                </c:pt>
                <c:pt idx="4">
                  <c:v>Lincolnshire CSP</c:v>
                </c:pt>
                <c:pt idx="5">
                  <c:v>South Yorkshire CSP</c:v>
                </c:pt>
                <c:pt idx="6">
                  <c:v>Durham CSP</c:v>
                </c:pt>
                <c:pt idx="7">
                  <c:v>Humber CSP</c:v>
                </c:pt>
                <c:pt idx="8">
                  <c:v>Tyne and Wear CSP</c:v>
                </c:pt>
                <c:pt idx="9">
                  <c:v>Northamptonshire CSP</c:v>
                </c:pt>
                <c:pt idx="10">
                  <c:v>Herefordshire and Worcestershire CSP</c:v>
                </c:pt>
                <c:pt idx="11">
                  <c:v>Leicester, Leicestershire and Rutland CSP</c:v>
                </c:pt>
                <c:pt idx="12">
                  <c:v>Northumberland CSP</c:v>
                </c:pt>
                <c:pt idx="13">
                  <c:v>Somerset CSP</c:v>
                </c:pt>
                <c:pt idx="14">
                  <c:v>Norfolk CSP</c:v>
                </c:pt>
                <c:pt idx="15">
                  <c:v>Greater Manchester CSP</c:v>
                </c:pt>
                <c:pt idx="16">
                  <c:v>Lancashire CSP</c:v>
                </c:pt>
                <c:pt idx="17">
                  <c:v>Suffolk CSP</c:v>
                </c:pt>
                <c:pt idx="18">
                  <c:v>Staffordshire and Stoke-on-Trent CSP</c:v>
                </c:pt>
                <c:pt idx="19">
                  <c:v>Coventry, Solihull and Warwickshire CSP</c:v>
                </c:pt>
                <c:pt idx="20">
                  <c:v>Merseyside CSP</c:v>
                </c:pt>
                <c:pt idx="21">
                  <c:v>West Yorkshire CSP</c:v>
                </c:pt>
                <c:pt idx="22">
                  <c:v>Essex CSP</c:v>
                </c:pt>
                <c:pt idx="23">
                  <c:v>Nottinghamshire CSP</c:v>
                </c:pt>
                <c:pt idx="24">
                  <c:v>Shropshire and Telford and the Wrekin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Hertfordshire CSP</c:v>
                </c:pt>
                <c:pt idx="28">
                  <c:v>Sussex CSP</c:v>
                </c:pt>
                <c:pt idx="29">
                  <c:v>London CSP</c:v>
                </c:pt>
                <c:pt idx="30">
                  <c:v>Cheshire CSP</c:v>
                </c:pt>
                <c:pt idx="31">
                  <c:v>Kent CSP</c:v>
                </c:pt>
                <c:pt idx="32">
                  <c:v>Cambridgeshire CSP</c:v>
                </c:pt>
                <c:pt idx="33">
                  <c:v>Cornwall and Isles of Scilly CSP</c:v>
                </c:pt>
                <c:pt idx="34">
                  <c:v>Hampshire and Isle of Wright CSP</c:v>
                </c:pt>
                <c:pt idx="35">
                  <c:v>Wiltshire and Swindon CSP</c:v>
                </c:pt>
                <c:pt idx="36">
                  <c:v>Dorset CSP</c:v>
                </c:pt>
                <c:pt idx="37">
                  <c:v>Berkshire CSP</c:v>
                </c:pt>
                <c:pt idx="38">
                  <c:v>Oxfordshire CSP</c:v>
                </c:pt>
                <c:pt idx="39">
                  <c:v>Buckinghamshire and Milton Keynes CSP</c:v>
                </c:pt>
                <c:pt idx="40">
                  <c:v>Surrey CSP</c:v>
                </c:pt>
                <c:pt idx="41">
                  <c:v>Gloucestershire CSP</c:v>
                </c:pt>
                <c:pt idx="42">
                  <c:v>North Yorkshire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'Female Rank'!$V$63:$V$107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0.55600000000000005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38-440D-B415-A1B6E65E6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188322440399049"/>
          <c:w val="0.83578222492116749"/>
          <c:h val="9.362793441398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82006712962963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'No Disability LA'!$H$41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LA'!$H$42:$H$48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F5E-4094-B1A2-BD966E8DE5FD}"/>
            </c:ext>
          </c:extLst>
        </c:ser>
        <c:ser>
          <c:idx val="1"/>
          <c:order val="1"/>
          <c:tx>
            <c:strRef>
              <c:f>'No Disability LA'!$I$41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3465F39-FDC2-4D66-974B-24DDC1F0A7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A087C31-9FB1-473B-BA70-468F8EE6D17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C414657-1CA4-4D88-AE5B-75A4E5C994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B22F73C-D7FD-41E1-A6BE-F3BA448571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D80A8BE-EE9D-4F6F-939E-926B99F351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C4E710C-CCE2-4C75-BADD-EBF377242B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2169E3F-2529-4DD8-A6CC-B35E854A51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LA'!$I$42:$I$48</c:f>
              <c:numCache>
                <c:formatCode>0.0%</c:formatCode>
                <c:ptCount val="7"/>
                <c:pt idx="0">
                  <c:v>0.20499999999999999</c:v>
                </c:pt>
                <c:pt idx="1">
                  <c:v>0.24</c:v>
                </c:pt>
                <c:pt idx="2">
                  <c:v>0.23100000000000001</c:v>
                </c:pt>
                <c:pt idx="3">
                  <c:v>0.23499999999999999</c:v>
                </c:pt>
                <c:pt idx="4">
                  <c:v>0.24399999999999999</c:v>
                </c:pt>
                <c:pt idx="5">
                  <c:v>0.26500000000000001</c:v>
                </c:pt>
                <c:pt idx="6">
                  <c:v>0.23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LA'!$H$63:$H$78</c15:f>
                <c15:dlblRangeCache>
                  <c:ptCount val="16"/>
                  <c:pt idx="0">
                    <c:v>20.5%</c:v>
                  </c:pt>
                  <c:pt idx="1">
                    <c:v>24.0%</c:v>
                  </c:pt>
                  <c:pt idx="2">
                    <c:v>23.1%</c:v>
                  </c:pt>
                  <c:pt idx="3">
                    <c:v>23.5%</c:v>
                  </c:pt>
                  <c:pt idx="4">
                    <c:v>24.4%</c:v>
                  </c:pt>
                  <c:pt idx="5">
                    <c:v>26.5%</c:v>
                  </c:pt>
                  <c:pt idx="6">
                    <c:v>23.0%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F5E-4094-B1A2-BD966E8DE5FD}"/>
            </c:ext>
          </c:extLst>
        </c:ser>
        <c:ser>
          <c:idx val="2"/>
          <c:order val="2"/>
          <c:tx>
            <c:strRef>
              <c:f>'No Disability LA'!$J$41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LA'!$J$42:$J$48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F5E-4094-B1A2-BD966E8DE5FD}"/>
            </c:ext>
          </c:extLst>
        </c:ser>
        <c:ser>
          <c:idx val="3"/>
          <c:order val="3"/>
          <c:tx>
            <c:strRef>
              <c:f>'No Disability LA'!$K$41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AEC9A3D-8F86-4EF5-B270-EE83F0B619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575485-C98D-4E5B-A3BC-2CD71B5ECB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D596EAA-9F2C-4DC1-9952-0FEC317D80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FC3C285-850F-4473-B846-00D873A837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B9F1A93-3740-4052-B287-CEBE363060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9AD3379-1480-4FBA-B852-6D7811C6C27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2F3D81E-159B-4F87-B1AB-2F2B51479C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LA'!$K$42:$K$48</c:f>
              <c:numCache>
                <c:formatCode>0.0%</c:formatCode>
                <c:ptCount val="7"/>
                <c:pt idx="0">
                  <c:v>0.121</c:v>
                </c:pt>
                <c:pt idx="1">
                  <c:v>0.109</c:v>
                </c:pt>
                <c:pt idx="2">
                  <c:v>0.107</c:v>
                </c:pt>
                <c:pt idx="3">
                  <c:v>0.11700000000000001</c:v>
                </c:pt>
                <c:pt idx="4">
                  <c:v>0.104</c:v>
                </c:pt>
                <c:pt idx="5">
                  <c:v>0.13700000000000001</c:v>
                </c:pt>
                <c:pt idx="6">
                  <c:v>8.3000000000000004E-2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LA'!$I$63:$I$78</c15:f>
                <c15:dlblRangeCache>
                  <c:ptCount val="16"/>
                  <c:pt idx="0">
                    <c:v>12.1%</c:v>
                  </c:pt>
                  <c:pt idx="1">
                    <c:v>10.9%</c:v>
                  </c:pt>
                  <c:pt idx="2">
                    <c:v>10.7%</c:v>
                  </c:pt>
                  <c:pt idx="3">
                    <c:v>11.7%</c:v>
                  </c:pt>
                  <c:pt idx="4">
                    <c:v>10.4%</c:v>
                  </c:pt>
                  <c:pt idx="5">
                    <c:v>13.7%</c:v>
                  </c:pt>
                  <c:pt idx="6">
                    <c:v>8.3%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F5E-4094-B1A2-BD966E8DE5FD}"/>
            </c:ext>
          </c:extLst>
        </c:ser>
        <c:ser>
          <c:idx val="4"/>
          <c:order val="4"/>
          <c:tx>
            <c:strRef>
              <c:f>'No Disability LA'!$L$41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LA'!$L$42:$L$48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F5E-4094-B1A2-BD966E8DE5FD}"/>
            </c:ext>
          </c:extLst>
        </c:ser>
        <c:ser>
          <c:idx val="5"/>
          <c:order val="5"/>
          <c:tx>
            <c:strRef>
              <c:f>'No Disability LA'!$M$41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8F9DB5C-604D-4FDE-A474-6021178742D2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F5E-4094-B1A2-BD966E8DE5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038EAD6-3CE0-4CFC-81AE-6160877EE8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F5E-4094-B1A2-BD966E8DE5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32DB59B-70BB-4A14-89FF-2B0DB7EA25D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F5E-4094-B1A2-BD966E8DE5F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3A47293-2219-4CFC-878A-43AEF5DAAD2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F5E-4094-B1A2-BD966E8DE5F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3D563E7-D8CF-4DB4-A00C-48058C6C2B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F5E-4094-B1A2-BD966E8DE5F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AA2D484-BD63-4BBF-8907-95EF7A2CDD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F5E-4094-B1A2-BD966E8DE5F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B5AE1E1-BEAE-4113-8062-540E0B9BC5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F5E-4094-B1A2-BD966E8DE5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LA'!$M$42:$M$48</c:f>
              <c:numCache>
                <c:formatCode>0.0%</c:formatCode>
                <c:ptCount val="7"/>
                <c:pt idx="0">
                  <c:v>0.67400000000000004</c:v>
                </c:pt>
                <c:pt idx="1">
                  <c:v>0.65100000000000002</c:v>
                </c:pt>
                <c:pt idx="2">
                  <c:v>0.66200000000000003</c:v>
                </c:pt>
                <c:pt idx="3">
                  <c:v>0.64800000000000002</c:v>
                </c:pt>
                <c:pt idx="4">
                  <c:v>0.65300000000000002</c:v>
                </c:pt>
                <c:pt idx="5">
                  <c:v>0.59799999999999998</c:v>
                </c:pt>
                <c:pt idx="6">
                  <c:v>0.68700000000000006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'No Disability LA'!$J$63:$J$78</c15:f>
                <c15:dlblRangeCache>
                  <c:ptCount val="16"/>
                  <c:pt idx="0">
                    <c:v>67.4%</c:v>
                  </c:pt>
                  <c:pt idx="1">
                    <c:v>65.1%</c:v>
                  </c:pt>
                  <c:pt idx="2">
                    <c:v>66.2%</c:v>
                  </c:pt>
                  <c:pt idx="3">
                    <c:v>64.8%</c:v>
                  </c:pt>
                  <c:pt idx="4">
                    <c:v>65.3%</c:v>
                  </c:pt>
                  <c:pt idx="5">
                    <c:v>59.8%</c:v>
                  </c:pt>
                  <c:pt idx="6">
                    <c:v>68.7%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F5E-4094-B1A2-BD966E8DE5FD}"/>
            </c:ext>
          </c:extLst>
        </c:ser>
        <c:ser>
          <c:idx val="6"/>
          <c:order val="6"/>
          <c:tx>
            <c:strRef>
              <c:f>'No Disability LA'!$N$41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Disability LA'!$G$42:$G$48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'No Disability LA'!$N$42:$N$48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-9.9999999999988987E-4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F5E-4094-B1A2-BD966E8DE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9202375210438594E-2"/>
          <c:w val="0.86578856666230086"/>
          <c:h val="0.63225234076561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Rank'!$D$68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59-48D0-B61F-270D0B445164}"/>
              </c:ext>
            </c:extLst>
          </c:dPt>
          <c:cat>
            <c:strRef>
              <c:f>'No Disability Rank'!$H$69:$H$113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'No Disability Rank'!$D$69:$D$113</c:f>
              <c:numCache>
                <c:formatCode>0.0%</c:formatCode>
                <c:ptCount val="45"/>
                <c:pt idx="0">
                  <c:v>0.14699999999999999</c:v>
                </c:pt>
                <c:pt idx="1">
                  <c:v>0.157</c:v>
                </c:pt>
                <c:pt idx="2">
                  <c:v>0.158</c:v>
                </c:pt>
                <c:pt idx="3">
                  <c:v>0.16400000000000001</c:v>
                </c:pt>
                <c:pt idx="4">
                  <c:v>0.16400000000000001</c:v>
                </c:pt>
                <c:pt idx="5">
                  <c:v>0.16700000000000001</c:v>
                </c:pt>
                <c:pt idx="6">
                  <c:v>0.17799999999999999</c:v>
                </c:pt>
                <c:pt idx="7">
                  <c:v>0.17899999999999999</c:v>
                </c:pt>
                <c:pt idx="8">
                  <c:v>0.182</c:v>
                </c:pt>
                <c:pt idx="9">
                  <c:v>0.182</c:v>
                </c:pt>
                <c:pt idx="10">
                  <c:v>0.186</c:v>
                </c:pt>
                <c:pt idx="11">
                  <c:v>0.186</c:v>
                </c:pt>
                <c:pt idx="12">
                  <c:v>0.187</c:v>
                </c:pt>
                <c:pt idx="13">
                  <c:v>0.187</c:v>
                </c:pt>
                <c:pt idx="14">
                  <c:v>0.188</c:v>
                </c:pt>
                <c:pt idx="15">
                  <c:v>0.19</c:v>
                </c:pt>
                <c:pt idx="16">
                  <c:v>0.192</c:v>
                </c:pt>
                <c:pt idx="17">
                  <c:v>0.193</c:v>
                </c:pt>
                <c:pt idx="18">
                  <c:v>0.19600000000000001</c:v>
                </c:pt>
                <c:pt idx="19">
                  <c:v>0.2</c:v>
                </c:pt>
                <c:pt idx="20">
                  <c:v>0.20200000000000001</c:v>
                </c:pt>
                <c:pt idx="21">
                  <c:v>0.20200000000000001</c:v>
                </c:pt>
                <c:pt idx="22">
                  <c:v>0.20599999999999999</c:v>
                </c:pt>
                <c:pt idx="23">
                  <c:v>0.20599999999999999</c:v>
                </c:pt>
                <c:pt idx="24">
                  <c:v>0.21</c:v>
                </c:pt>
                <c:pt idx="25">
                  <c:v>0.21199999999999999</c:v>
                </c:pt>
                <c:pt idx="26">
                  <c:v>0.21199999999999999</c:v>
                </c:pt>
                <c:pt idx="27">
                  <c:v>0.21299999999999999</c:v>
                </c:pt>
                <c:pt idx="28">
                  <c:v>0.215</c:v>
                </c:pt>
                <c:pt idx="29">
                  <c:v>0.218</c:v>
                </c:pt>
                <c:pt idx="30">
                  <c:v>0.219</c:v>
                </c:pt>
                <c:pt idx="31">
                  <c:v>0.221</c:v>
                </c:pt>
                <c:pt idx="32">
                  <c:v>0.222</c:v>
                </c:pt>
                <c:pt idx="33">
                  <c:v>0.222</c:v>
                </c:pt>
                <c:pt idx="34">
                  <c:v>0.223</c:v>
                </c:pt>
                <c:pt idx="35">
                  <c:v>0.22600000000000001</c:v>
                </c:pt>
                <c:pt idx="36">
                  <c:v>0.22700000000000001</c:v>
                </c:pt>
                <c:pt idx="37">
                  <c:v>0.23799999999999999</c:v>
                </c:pt>
                <c:pt idx="38">
                  <c:v>0.24</c:v>
                </c:pt>
                <c:pt idx="39">
                  <c:v>0.24</c:v>
                </c:pt>
                <c:pt idx="40">
                  <c:v>0.24099999999999999</c:v>
                </c:pt>
                <c:pt idx="41">
                  <c:v>0.252</c:v>
                </c:pt>
                <c:pt idx="42">
                  <c:v>0.253</c:v>
                </c:pt>
                <c:pt idx="43">
                  <c:v>0.26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59-48D0-B61F-270D0B445164}"/>
            </c:ext>
          </c:extLst>
        </c:ser>
        <c:ser>
          <c:idx val="3"/>
          <c:order val="1"/>
          <c:tx>
            <c:strRef>
              <c:f>'No Disability Rank'!$G$68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Rank'!$G$69:$G$113</c:f>
              <c:numCache>
                <c:formatCode>General</c:formatCode>
                <c:ptCount val="45"/>
                <c:pt idx="0" formatCode="0.0%">
                  <c:v>0.14699999999999999</c:v>
                </c:pt>
                <c:pt idx="44" formatCode="0.0%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9-48D0-B61F-270D0B445164}"/>
            </c:ext>
          </c:extLst>
        </c:ser>
        <c:ser>
          <c:idx val="2"/>
          <c:order val="2"/>
          <c:tx>
            <c:strRef>
              <c:f>'No Disability Rank'!$F$68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Rank'!$F$69:$F$113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0.222</c:v>
                </c:pt>
                <c:pt idx="33">
                  <c:v>0.222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0.252</c:v>
                </c:pt>
                <c:pt idx="42">
                  <c:v>0</c:v>
                </c:pt>
                <c:pt idx="43">
                  <c:v>0</c:v>
                </c:pt>
                <c:pt idx="44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9-48D0-B61F-270D0B445164}"/>
            </c:ext>
          </c:extLst>
        </c:ser>
        <c:ser>
          <c:idx val="1"/>
          <c:order val="3"/>
          <c:tx>
            <c:strRef>
              <c:f>'No Disability Rank'!$E$68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Rank'!$C$69:$C$113</c:f>
              <c:strCache>
                <c:ptCount val="45"/>
                <c:pt idx="0">
                  <c:v>Wesport CSP</c:v>
                </c:pt>
                <c:pt idx="1">
                  <c:v>Oxfordshire CSP</c:v>
                </c:pt>
                <c:pt idx="2">
                  <c:v>Devon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Dorset CSP</c:v>
                </c:pt>
                <c:pt idx="6">
                  <c:v>Cornwall and Isles of Scilly CSP</c:v>
                </c:pt>
                <c:pt idx="7">
                  <c:v>Gloucestershire CSP</c:v>
                </c:pt>
                <c:pt idx="8">
                  <c:v>Buckinghamshire and Milton Keynes CSP</c:v>
                </c:pt>
                <c:pt idx="9">
                  <c:v>Sussex CSP</c:v>
                </c:pt>
                <c:pt idx="10">
                  <c:v>Berkshire CSP</c:v>
                </c:pt>
                <c:pt idx="11">
                  <c:v>Shropshire and Telford and the Wrekin CSP</c:v>
                </c:pt>
                <c:pt idx="12">
                  <c:v>Hampshire and Isle of Wright CSP</c:v>
                </c:pt>
                <c:pt idx="13">
                  <c:v>Wiltshire and Swindon CSP</c:v>
                </c:pt>
                <c:pt idx="14">
                  <c:v>Nottinghamshire CSP</c:v>
                </c:pt>
                <c:pt idx="15">
                  <c:v>Cheshire CSP</c:v>
                </c:pt>
                <c:pt idx="16">
                  <c:v>Hertfordshire CSP</c:v>
                </c:pt>
                <c:pt idx="17">
                  <c:v>Cumbria CSP</c:v>
                </c:pt>
                <c:pt idx="18">
                  <c:v>Derbyshire CSP</c:v>
                </c:pt>
                <c:pt idx="19">
                  <c:v>Cambridgeshire CSP</c:v>
                </c:pt>
                <c:pt idx="20">
                  <c:v>Kent CSP</c:v>
                </c:pt>
                <c:pt idx="21">
                  <c:v>London CSP</c:v>
                </c:pt>
                <c:pt idx="22">
                  <c:v>Herefordshire and Worcestershire CSP</c:v>
                </c:pt>
                <c:pt idx="23">
                  <c:v>Norfolk CSP</c:v>
                </c:pt>
                <c:pt idx="24">
                  <c:v>Northumberland CSP</c:v>
                </c:pt>
                <c:pt idx="25">
                  <c:v>Essex CSP</c:v>
                </c:pt>
                <c:pt idx="26">
                  <c:v>West Yorkshire CSP</c:v>
                </c:pt>
                <c:pt idx="27">
                  <c:v>Suffolk CSP</c:v>
                </c:pt>
                <c:pt idx="28">
                  <c:v>Leicester, Leicestershire and Rutland CSP</c:v>
                </c:pt>
                <c:pt idx="29">
                  <c:v>Somerset CSP</c:v>
                </c:pt>
                <c:pt idx="30">
                  <c:v>Lancashire CSP</c:v>
                </c:pt>
                <c:pt idx="31">
                  <c:v>Greater Manchester CSP</c:v>
                </c:pt>
                <c:pt idx="32">
                  <c:v>Merseyside CSP</c:v>
                </c:pt>
                <c:pt idx="33">
                  <c:v>Tyne and Wear CSP</c:v>
                </c:pt>
                <c:pt idx="34">
                  <c:v>Staffordshire and Stoke-on-Trent CSP</c:v>
                </c:pt>
                <c:pt idx="35">
                  <c:v>Northamptonshire CSP</c:v>
                </c:pt>
                <c:pt idx="36">
                  <c:v>Coventry, Solihull and Warwickshire CSP</c:v>
                </c:pt>
                <c:pt idx="37">
                  <c:v>South Yorkshire CSP</c:v>
                </c:pt>
                <c:pt idx="38">
                  <c:v>Durham CSP</c:v>
                </c:pt>
                <c:pt idx="39">
                  <c:v>Tees Valley CSP</c:v>
                </c:pt>
                <c:pt idx="40">
                  <c:v>Birmingham CSP</c:v>
                </c:pt>
                <c:pt idx="41">
                  <c:v>Humber CSP</c:v>
                </c:pt>
                <c:pt idx="42">
                  <c:v>Lincolnshire CSP</c:v>
                </c:pt>
                <c:pt idx="43">
                  <c:v>Bedfordshire CSP</c:v>
                </c:pt>
                <c:pt idx="44">
                  <c:v>Black Country CSP</c:v>
                </c:pt>
              </c:strCache>
            </c:strRef>
          </c:cat>
          <c:val>
            <c:numRef>
              <c:f>'No Disability Rank'!$E$69:$E$113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59-48D0-B61F-270D0B445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40527195470943"/>
          <c:w val="0.85445061425466717"/>
          <c:h val="9.759472804529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5735638092341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'No Disability Rank'!$U$68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'No Disability Rank'!$Z$69:$Z$113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'No Disability Rank'!$U$69:$U$113</c:f>
              <c:numCache>
                <c:formatCode>0.0%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0.624</c:v>
                </c:pt>
                <c:pt idx="3">
                  <c:v>0.628</c:v>
                </c:pt>
                <c:pt idx="4">
                  <c:v>0.63200000000000001</c:v>
                </c:pt>
                <c:pt idx="5">
                  <c:v>0.63700000000000001</c:v>
                </c:pt>
                <c:pt idx="6">
                  <c:v>0.64</c:v>
                </c:pt>
                <c:pt idx="7">
                  <c:v>0.64800000000000002</c:v>
                </c:pt>
                <c:pt idx="8">
                  <c:v>0.65</c:v>
                </c:pt>
                <c:pt idx="9">
                  <c:v>0.65100000000000002</c:v>
                </c:pt>
                <c:pt idx="10">
                  <c:v>0.65200000000000002</c:v>
                </c:pt>
                <c:pt idx="11">
                  <c:v>0.65200000000000002</c:v>
                </c:pt>
                <c:pt idx="12">
                  <c:v>0.65300000000000002</c:v>
                </c:pt>
                <c:pt idx="13">
                  <c:v>0.65300000000000002</c:v>
                </c:pt>
                <c:pt idx="14">
                  <c:v>0.65400000000000003</c:v>
                </c:pt>
                <c:pt idx="15">
                  <c:v>0.65500000000000003</c:v>
                </c:pt>
                <c:pt idx="16">
                  <c:v>0.65600000000000003</c:v>
                </c:pt>
                <c:pt idx="17">
                  <c:v>0.65600000000000003</c:v>
                </c:pt>
                <c:pt idx="18">
                  <c:v>0.66100000000000003</c:v>
                </c:pt>
                <c:pt idx="19">
                  <c:v>0.66100000000000003</c:v>
                </c:pt>
                <c:pt idx="20">
                  <c:v>0.66300000000000003</c:v>
                </c:pt>
                <c:pt idx="21">
                  <c:v>0.66600000000000004</c:v>
                </c:pt>
                <c:pt idx="22">
                  <c:v>0.66800000000000004</c:v>
                </c:pt>
                <c:pt idx="23">
                  <c:v>0.67400000000000004</c:v>
                </c:pt>
                <c:pt idx="24">
                  <c:v>0.68</c:v>
                </c:pt>
                <c:pt idx="25">
                  <c:v>0.68200000000000005</c:v>
                </c:pt>
                <c:pt idx="26">
                  <c:v>0.68200000000000005</c:v>
                </c:pt>
                <c:pt idx="27">
                  <c:v>0.68500000000000005</c:v>
                </c:pt>
                <c:pt idx="28">
                  <c:v>0.68799999999999994</c:v>
                </c:pt>
                <c:pt idx="29">
                  <c:v>0.68899999999999995</c:v>
                </c:pt>
                <c:pt idx="30">
                  <c:v>0.69599999999999995</c:v>
                </c:pt>
                <c:pt idx="31">
                  <c:v>0.69699999999999995</c:v>
                </c:pt>
                <c:pt idx="32">
                  <c:v>0.69799999999999995</c:v>
                </c:pt>
                <c:pt idx="33">
                  <c:v>0.69899999999999995</c:v>
                </c:pt>
                <c:pt idx="34">
                  <c:v>0.7</c:v>
                </c:pt>
                <c:pt idx="35">
                  <c:v>0.70299999999999996</c:v>
                </c:pt>
                <c:pt idx="36">
                  <c:v>0.70499999999999996</c:v>
                </c:pt>
                <c:pt idx="37">
                  <c:v>0.70599999999999996</c:v>
                </c:pt>
                <c:pt idx="38">
                  <c:v>0.71099999999999997</c:v>
                </c:pt>
                <c:pt idx="39">
                  <c:v>0.71499999999999997</c:v>
                </c:pt>
                <c:pt idx="40">
                  <c:v>0.71799999999999997</c:v>
                </c:pt>
                <c:pt idx="41">
                  <c:v>0.72899999999999998</c:v>
                </c:pt>
                <c:pt idx="42">
                  <c:v>0.73199999999999998</c:v>
                </c:pt>
                <c:pt idx="43">
                  <c:v>0.73399999999999999</c:v>
                </c:pt>
                <c:pt idx="44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7D-4564-A7A6-38337A7C9656}"/>
            </c:ext>
          </c:extLst>
        </c:ser>
        <c:ser>
          <c:idx val="3"/>
          <c:order val="1"/>
          <c:tx>
            <c:strRef>
              <c:f>'No Disability Rank'!$Y$68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Rank'!$Y$69:$Y$113</c:f>
              <c:numCache>
                <c:formatCode>General</c:formatCode>
                <c:ptCount val="45"/>
                <c:pt idx="0" formatCode="0.0%">
                  <c:v>0.59299999999999997</c:v>
                </c:pt>
                <c:pt idx="44" formatCode="0.0%">
                  <c:v>0.73599999999999999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7D-4564-A7A6-38337A7C9656}"/>
            </c:ext>
          </c:extLst>
        </c:ser>
        <c:ser>
          <c:idx val="2"/>
          <c:order val="2"/>
          <c:tx>
            <c:strRef>
              <c:f>'No Disability Rank'!$W$68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Rank'!$W$69:$W$113</c:f>
              <c:numCache>
                <c:formatCode>General</c:formatCode>
                <c:ptCount val="45"/>
                <c:pt idx="0">
                  <c:v>0.59299999999999997</c:v>
                </c:pt>
                <c:pt idx="1">
                  <c:v>0.61899999999999999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0.65300000000000002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0.66600000000000004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7D-4564-A7A6-38337A7C9656}"/>
            </c:ext>
          </c:extLst>
        </c:ser>
        <c:ser>
          <c:idx val="1"/>
          <c:order val="3"/>
          <c:tx>
            <c:strRef>
              <c:f>'No Disability Rank'!$V$68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'No Disability Rank'!$T$69:$T$113</c:f>
              <c:strCache>
                <c:ptCount val="45"/>
                <c:pt idx="0">
                  <c:v>Black Country CSP</c:v>
                </c:pt>
                <c:pt idx="1">
                  <c:v>Humber CSP</c:v>
                </c:pt>
                <c:pt idx="2">
                  <c:v>Bedfordshire CSP</c:v>
                </c:pt>
                <c:pt idx="3">
                  <c:v>Lincolnshire CSP</c:v>
                </c:pt>
                <c:pt idx="4">
                  <c:v>Birmingham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Durham CSP</c:v>
                </c:pt>
                <c:pt idx="8">
                  <c:v>South Yorkshire CSP</c:v>
                </c:pt>
                <c:pt idx="9">
                  <c:v>Tees Valley CSP</c:v>
                </c:pt>
                <c:pt idx="10">
                  <c:v>Greater Manchester CSP</c:v>
                </c:pt>
                <c:pt idx="11">
                  <c:v>Norfolk CSP</c:v>
                </c:pt>
                <c:pt idx="12">
                  <c:v>Leicester, Leicestershire and Rutland CSP</c:v>
                </c:pt>
                <c:pt idx="13">
                  <c:v>Merseyside CSP</c:v>
                </c:pt>
                <c:pt idx="14">
                  <c:v>Coventry, Solihull and Warwickshire CSP</c:v>
                </c:pt>
                <c:pt idx="15">
                  <c:v>Essex CSP</c:v>
                </c:pt>
                <c:pt idx="16">
                  <c:v>Herefordshire and Worcestershire CSP</c:v>
                </c:pt>
                <c:pt idx="17">
                  <c:v>Somerset CSP</c:v>
                </c:pt>
                <c:pt idx="18">
                  <c:v>Suffolk CSP</c:v>
                </c:pt>
                <c:pt idx="19">
                  <c:v>West Yorkshire CSP</c:v>
                </c:pt>
                <c:pt idx="20">
                  <c:v>Lancashire CSP</c:v>
                </c:pt>
                <c:pt idx="21">
                  <c:v>Tyne and Wear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Northumberland CSP</c:v>
                </c:pt>
                <c:pt idx="25">
                  <c:v>Cambridgeshire CSP</c:v>
                </c:pt>
                <c:pt idx="26">
                  <c:v>London CSP</c:v>
                </c:pt>
                <c:pt idx="27">
                  <c:v>Derbyshire CSP</c:v>
                </c:pt>
                <c:pt idx="28">
                  <c:v>Cheshire CSP</c:v>
                </c:pt>
                <c:pt idx="29">
                  <c:v>Cumbria CSP</c:v>
                </c:pt>
                <c:pt idx="30">
                  <c:v>Hampshire and Isle of Wright CSP</c:v>
                </c:pt>
                <c:pt idx="31">
                  <c:v>Shropshire and Telford and the Wrekin CSP</c:v>
                </c:pt>
                <c:pt idx="32">
                  <c:v>Wiltshire and Swindon CSP</c:v>
                </c:pt>
                <c:pt idx="33">
                  <c:v>Buckinghamshire and Milton Keynes CSP</c:v>
                </c:pt>
                <c:pt idx="34">
                  <c:v>Berkshire CSP</c:v>
                </c:pt>
                <c:pt idx="35">
                  <c:v>Nottinghamshire CSP</c:v>
                </c:pt>
                <c:pt idx="36">
                  <c:v>Sussex CSP</c:v>
                </c:pt>
                <c:pt idx="37">
                  <c:v>Gloucestershire CSP</c:v>
                </c:pt>
                <c:pt idx="38">
                  <c:v>Dorset CSP</c:v>
                </c:pt>
                <c:pt idx="39">
                  <c:v>Surrey CSP</c:v>
                </c:pt>
                <c:pt idx="40">
                  <c:v>North Yorkshire CSP</c:v>
                </c:pt>
                <c:pt idx="41">
                  <c:v>Oxfordshire CSP</c:v>
                </c:pt>
                <c:pt idx="42">
                  <c:v>Cornwall and Isles of Scilly CSP</c:v>
                </c:pt>
                <c:pt idx="43">
                  <c:v>Devon CSP</c:v>
                </c:pt>
                <c:pt idx="44">
                  <c:v>Wesport CSP</c:v>
                </c:pt>
              </c:strCache>
            </c:strRef>
          </c:cat>
          <c:val>
            <c:numRef>
              <c:f>'No Disability Rank'!$V$69:$V$113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0.65100000000000002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7D-4564-A7A6-38337A7C9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058638893395636"/>
          <c:w val="0.83578222492116749"/>
          <c:h val="0.104925103163926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26007638888888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'Disability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2438-4C54-844D-BB6730EB42E2}"/>
            </c:ext>
          </c:extLst>
        </c:ser>
        <c:ser>
          <c:idx val="1"/>
          <c:order val="1"/>
          <c:tx>
            <c:strRef>
              <c:f>'Disability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FA79325-E986-45DE-80D6-F08E18B4900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C4C5C1-C85C-4F67-915D-BE7433D75A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ACDA08-1BFE-44EC-8D38-6E4033BE4B7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AE5B262-99CC-4409-B34C-92E274F3BA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F7B781F-56BD-4018-B98A-91E0A4B7C19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A8B5BC9-5430-4CF4-B2CF-2C87125C5D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917B575-FBDD-4A73-B60A-FEBCE35C2A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LA'!$I$40:$I$46</c:f>
              <c:numCache>
                <c:formatCode>0.0%</c:formatCode>
                <c:ptCount val="7"/>
                <c:pt idx="0">
                  <c:v>0.42</c:v>
                </c:pt>
                <c:pt idx="1">
                  <c:v>0.47599999999999998</c:v>
                </c:pt>
                <c:pt idx="2">
                  <c:v>0.438</c:v>
                </c:pt>
                <c:pt idx="3">
                  <c:v>0.51700000000000002</c:v>
                </c:pt>
                <c:pt idx="4">
                  <c:v>0.52600000000000002</c:v>
                </c:pt>
                <c:pt idx="5">
                  <c:v>0.47399999999999998</c:v>
                </c:pt>
                <c:pt idx="6">
                  <c:v>0.45500000000000002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LA'!$H$61:$H$76</c15:f>
                <c15:dlblRangeCache>
                  <c:ptCount val="16"/>
                  <c:pt idx="0">
                    <c:v>42.0%</c:v>
                  </c:pt>
                  <c:pt idx="1">
                    <c:v>47.6%</c:v>
                  </c:pt>
                  <c:pt idx="2">
                    <c:v>43.8%</c:v>
                  </c:pt>
                  <c:pt idx="3">
                    <c:v>51.7%</c:v>
                  </c:pt>
                  <c:pt idx="4">
                    <c:v>52.6%</c:v>
                  </c:pt>
                  <c:pt idx="5">
                    <c:v>47.4%</c:v>
                  </c:pt>
                  <c:pt idx="6">
                    <c:v>45.5%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2438-4C54-844D-BB6730EB42E2}"/>
            </c:ext>
          </c:extLst>
        </c:ser>
        <c:ser>
          <c:idx val="2"/>
          <c:order val="2"/>
          <c:tx>
            <c:strRef>
              <c:f>'Disability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438-4C54-844D-BB6730EB42E2}"/>
            </c:ext>
          </c:extLst>
        </c:ser>
        <c:ser>
          <c:idx val="3"/>
          <c:order val="3"/>
          <c:tx>
            <c:strRef>
              <c:f>'Disability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6D770C4-0263-44AA-A1CA-3306C8A41D8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D91065E-D43F-4CEB-9934-CB184A5ADC0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ECDF2BF-53A5-4078-8891-BD0BFE41B3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D60819C-E181-47D3-8CFC-0C7282D896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5F23FF5-0DBF-4AFA-8C5C-0AD2D3A489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447492D-3714-40E5-83E3-6CB24C1FB74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68A3B2E-F357-4EDB-B2D0-3F6C3306964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LA'!$I$61:$I$76</c15:f>
                <c15:dlblRangeCache>
                  <c:ptCount val="16"/>
                  <c:pt idx="0">
                    <c:v>13.2%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2438-4C54-844D-BB6730EB42E2}"/>
            </c:ext>
          </c:extLst>
        </c:ser>
        <c:ser>
          <c:idx val="4"/>
          <c:order val="4"/>
          <c:tx>
            <c:strRef>
              <c:f>'Disability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0.15000000000000002</c:v>
                </c:pt>
                <c:pt idx="3">
                  <c:v>8.6999999999999966E-2</c:v>
                </c:pt>
                <c:pt idx="4">
                  <c:v>0.10799999999999998</c:v>
                </c:pt>
                <c:pt idx="5">
                  <c:v>0.10200000000000009</c:v>
                </c:pt>
                <c:pt idx="6">
                  <c:v>0.19100000000000006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438-4C54-844D-BB6730EB42E2}"/>
            </c:ext>
          </c:extLst>
        </c:ser>
        <c:ser>
          <c:idx val="5"/>
          <c:order val="5"/>
          <c:tx>
            <c:strRef>
              <c:f>'Disability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22B3620-DC01-4C4D-8354-D862B73771C6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2438-4C54-844D-BB6730EB42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12993E-A2B3-4064-92D0-A1ECDD7259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2438-4C54-844D-BB6730EB42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6386B2D-51F6-4AEE-9D2F-15BBC3537A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2438-4C54-844D-BB6730EB42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AAE22A1-522C-4997-957C-0ED27AC1E02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2438-4C54-844D-BB6730EB42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C963205-B31E-49E5-8E8B-CF212882D3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2438-4C54-844D-BB6730EB42E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202488A-DB8D-474C-AAEC-E6AC96D6556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2438-4C54-844D-BB6730EB42E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EC296BE-7894-4A6D-A3BC-06D93A6867F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2438-4C54-844D-BB6730EB42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LA'!$M$40:$M$46</c:f>
              <c:numCache>
                <c:formatCode>0.0%</c:formatCode>
                <c:ptCount val="7"/>
                <c:pt idx="0">
                  <c:v>0.44800000000000001</c:v>
                </c:pt>
                <c:pt idx="1">
                  <c:v>0.39300000000000002</c:v>
                </c:pt>
                <c:pt idx="2">
                  <c:v>0.41199999999999998</c:v>
                </c:pt>
                <c:pt idx="3">
                  <c:v>0.39600000000000002</c:v>
                </c:pt>
                <c:pt idx="4">
                  <c:v>0.36599999999999999</c:v>
                </c:pt>
                <c:pt idx="5">
                  <c:v>0.42399999999999999</c:v>
                </c:pt>
                <c:pt idx="6">
                  <c:v>0.35399999999999998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'Disability LA'!$J$61:$J$76</c15:f>
                <c15:dlblRangeCache>
                  <c:ptCount val="16"/>
                  <c:pt idx="0">
                    <c:v>44.8%</c:v>
                  </c:pt>
                  <c:pt idx="1">
                    <c:v>39.3%</c:v>
                  </c:pt>
                  <c:pt idx="2">
                    <c:v>41.2%</c:v>
                  </c:pt>
                  <c:pt idx="3">
                    <c:v>39.6%</c:v>
                  </c:pt>
                  <c:pt idx="4">
                    <c:v>36.6%</c:v>
                  </c:pt>
                  <c:pt idx="5">
                    <c:v>42.4%</c:v>
                  </c:pt>
                  <c:pt idx="6">
                    <c:v>35.4%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2438-4C54-844D-BB6730EB42E2}"/>
            </c:ext>
          </c:extLst>
        </c:ser>
        <c:ser>
          <c:idx val="6"/>
          <c:order val="6"/>
          <c:tx>
            <c:strRef>
              <c:f>'Disability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'Disability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'Disability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438-4C54-844D-BB6730EB4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1500525788634875E-2"/>
          <c:w val="0.86578856666230086"/>
          <c:h val="0.60911411824188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71-4D64-BD5B-9ECD599D524F}"/>
              </c:ext>
            </c:extLst>
          </c:dPt>
          <c:cat>
            <c:strRef>
              <c:f>'Disability Rank'!$H$66:$H$110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'Disability Rank'!$D$66:$D$110</c:f>
              <c:numCache>
                <c:formatCode>0.0%</c:formatCode>
                <c:ptCount val="45"/>
                <c:pt idx="0">
                  <c:v>0.314</c:v>
                </c:pt>
                <c:pt idx="1">
                  <c:v>0.33</c:v>
                </c:pt>
                <c:pt idx="2">
                  <c:v>0.34200000000000003</c:v>
                </c:pt>
                <c:pt idx="3">
                  <c:v>0.34499999999999997</c:v>
                </c:pt>
                <c:pt idx="4">
                  <c:v>0.34599999999999997</c:v>
                </c:pt>
                <c:pt idx="5">
                  <c:v>0.35199999999999998</c:v>
                </c:pt>
                <c:pt idx="6">
                  <c:v>0.36699999999999999</c:v>
                </c:pt>
                <c:pt idx="7">
                  <c:v>0.36899999999999999</c:v>
                </c:pt>
                <c:pt idx="8">
                  <c:v>0.38400000000000001</c:v>
                </c:pt>
                <c:pt idx="9">
                  <c:v>0.38700000000000001</c:v>
                </c:pt>
                <c:pt idx="10">
                  <c:v>0.39500000000000002</c:v>
                </c:pt>
                <c:pt idx="11">
                  <c:v>0.39800000000000002</c:v>
                </c:pt>
                <c:pt idx="12">
                  <c:v>0.39800000000000002</c:v>
                </c:pt>
                <c:pt idx="13">
                  <c:v>0.4</c:v>
                </c:pt>
                <c:pt idx="14">
                  <c:v>0.40699999999999997</c:v>
                </c:pt>
                <c:pt idx="15">
                  <c:v>0.40699999999999997</c:v>
                </c:pt>
                <c:pt idx="16">
                  <c:v>0.40799999999999997</c:v>
                </c:pt>
                <c:pt idx="17">
                  <c:v>0.41099999999999998</c:v>
                </c:pt>
                <c:pt idx="18">
                  <c:v>0.42</c:v>
                </c:pt>
                <c:pt idx="19">
                  <c:v>0.42099999999999999</c:v>
                </c:pt>
                <c:pt idx="20">
                  <c:v>0.42199999999999999</c:v>
                </c:pt>
                <c:pt idx="21">
                  <c:v>0.42399999999999999</c:v>
                </c:pt>
                <c:pt idx="22">
                  <c:v>0.42399999999999999</c:v>
                </c:pt>
                <c:pt idx="23">
                  <c:v>0.42499999999999999</c:v>
                </c:pt>
                <c:pt idx="24">
                  <c:v>0.42599999999999999</c:v>
                </c:pt>
                <c:pt idx="25">
                  <c:v>0.42899999999999999</c:v>
                </c:pt>
                <c:pt idx="26">
                  <c:v>0.435</c:v>
                </c:pt>
                <c:pt idx="27">
                  <c:v>0.439</c:v>
                </c:pt>
                <c:pt idx="28">
                  <c:v>0.441</c:v>
                </c:pt>
                <c:pt idx="29">
                  <c:v>0.44500000000000001</c:v>
                </c:pt>
                <c:pt idx="30">
                  <c:v>0.44700000000000001</c:v>
                </c:pt>
                <c:pt idx="31">
                  <c:v>0.44900000000000001</c:v>
                </c:pt>
                <c:pt idx="32">
                  <c:v>0.44900000000000001</c:v>
                </c:pt>
                <c:pt idx="33">
                  <c:v>0.45</c:v>
                </c:pt>
                <c:pt idx="34">
                  <c:v>0.45100000000000001</c:v>
                </c:pt>
                <c:pt idx="35">
                  <c:v>0.45100000000000001</c:v>
                </c:pt>
                <c:pt idx="36">
                  <c:v>0.45100000000000001</c:v>
                </c:pt>
                <c:pt idx="37">
                  <c:v>0.45300000000000001</c:v>
                </c:pt>
                <c:pt idx="38">
                  <c:v>0.45900000000000002</c:v>
                </c:pt>
                <c:pt idx="39">
                  <c:v>0.46200000000000002</c:v>
                </c:pt>
                <c:pt idx="40">
                  <c:v>0.46400000000000002</c:v>
                </c:pt>
                <c:pt idx="41">
                  <c:v>0.46500000000000002</c:v>
                </c:pt>
                <c:pt idx="42">
                  <c:v>0.47099999999999997</c:v>
                </c:pt>
                <c:pt idx="43">
                  <c:v>0.47599999999999998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1-4D64-BD5B-9ECD599D524F}"/>
            </c:ext>
          </c:extLst>
        </c:ser>
        <c:ser>
          <c:idx val="3"/>
          <c:order val="1"/>
          <c:tx>
            <c:strRef>
              <c:f>'Disability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Rank'!$G$66:$G$110</c:f>
              <c:numCache>
                <c:formatCode>General</c:formatCode>
                <c:ptCount val="45"/>
                <c:pt idx="0" formatCode="0.0%">
                  <c:v>0.314</c:v>
                </c:pt>
                <c:pt idx="44" formatCode="0.0%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1-4D64-BD5B-9ECD599D524F}"/>
            </c:ext>
          </c:extLst>
        </c:ser>
        <c:ser>
          <c:idx val="2"/>
          <c:order val="2"/>
          <c:tx>
            <c:strRef>
              <c:f>'Disability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Rank'!$F$66:$F$110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0.42099999999999999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0.44900000000000001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0.46400000000000002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0.48199999999999998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71-4D64-BD5B-9ECD599D524F}"/>
            </c:ext>
          </c:extLst>
        </c:ser>
        <c:ser>
          <c:idx val="1"/>
          <c:order val="3"/>
          <c:tx>
            <c:strRef>
              <c:f>'Disability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Rank'!$C$66:$C$110</c:f>
              <c:strCache>
                <c:ptCount val="45"/>
                <c:pt idx="0">
                  <c:v>Wiltshire and Swindon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Dorset CSP</c:v>
                </c:pt>
                <c:pt idx="4">
                  <c:v>Hampshire and Isle of Wright CSP</c:v>
                </c:pt>
                <c:pt idx="5">
                  <c:v>North Yorkshire CSP</c:v>
                </c:pt>
                <c:pt idx="6">
                  <c:v>Gloucestershire CSP</c:v>
                </c:pt>
                <c:pt idx="7">
                  <c:v>Oxfordshire CSP</c:v>
                </c:pt>
                <c:pt idx="8">
                  <c:v>Berkshire CSP</c:v>
                </c:pt>
                <c:pt idx="9">
                  <c:v>Cambridgeshire CSP</c:v>
                </c:pt>
                <c:pt idx="10">
                  <c:v>Derbyshire CSP</c:v>
                </c:pt>
                <c:pt idx="11">
                  <c:v>Kent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Bedfordshire CSP</c:v>
                </c:pt>
                <c:pt idx="15">
                  <c:v>Leicester, Leicestershire and Rutland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Nottinghamshire CSP</c:v>
                </c:pt>
                <c:pt idx="19">
                  <c:v>Merseyside CSP</c:v>
                </c:pt>
                <c:pt idx="20">
                  <c:v>London CSP</c:v>
                </c:pt>
                <c:pt idx="21">
                  <c:v>Cornwall and Isles of Scilly CSP</c:v>
                </c:pt>
                <c:pt idx="22">
                  <c:v>West Yorkshire CSP</c:v>
                </c:pt>
                <c:pt idx="23">
                  <c:v>Norfolk CSP</c:v>
                </c:pt>
                <c:pt idx="24">
                  <c:v>Cheshire CSP</c:v>
                </c:pt>
                <c:pt idx="25">
                  <c:v>Northamptonshire CSP</c:v>
                </c:pt>
                <c:pt idx="26">
                  <c:v>Lancashire CSP</c:v>
                </c:pt>
                <c:pt idx="27">
                  <c:v>Greater Manchester CSP</c:v>
                </c:pt>
                <c:pt idx="28">
                  <c:v>Suffolk CSP</c:v>
                </c:pt>
                <c:pt idx="29">
                  <c:v>Essex CSP</c:v>
                </c:pt>
                <c:pt idx="30">
                  <c:v>Staffordshire and Stoke-on-Trent CSP</c:v>
                </c:pt>
                <c:pt idx="31">
                  <c:v>Cumbria CSP</c:v>
                </c:pt>
                <c:pt idx="32">
                  <c:v>Humber CSP</c:v>
                </c:pt>
                <c:pt idx="33">
                  <c:v>Northumberland CSP</c:v>
                </c:pt>
                <c:pt idx="34">
                  <c:v>Coventry, Solihull and Warwickshire CSP</c:v>
                </c:pt>
                <c:pt idx="35">
                  <c:v>Herefordshire and Worcestershire CSP</c:v>
                </c:pt>
                <c:pt idx="36">
                  <c:v>Somerset CSP</c:v>
                </c:pt>
                <c:pt idx="37">
                  <c:v>Birmingham CSP</c:v>
                </c:pt>
                <c:pt idx="38">
                  <c:v>Shropshire and Telford and the Wrekin CSP</c:v>
                </c:pt>
                <c:pt idx="39">
                  <c:v>Lincolnshire CSP</c:v>
                </c:pt>
                <c:pt idx="40">
                  <c:v>Tyne and Wear CSP</c:v>
                </c:pt>
                <c:pt idx="41">
                  <c:v>Durham CSP</c:v>
                </c:pt>
                <c:pt idx="42">
                  <c:v>South Yorkshire CSP</c:v>
                </c:pt>
                <c:pt idx="43">
                  <c:v>Tees Valley CSP</c:v>
                </c:pt>
                <c:pt idx="44">
                  <c:v>Black Country CSP</c:v>
                </c:pt>
              </c:strCache>
            </c:strRef>
          </c:cat>
          <c:val>
            <c:numRef>
              <c:f>'Disability Rank'!$E$66:$E$110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0.47599999999999998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71-4D64-BD5B-9ECD599D5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624781722420755"/>
          <c:w val="0.85445061425466717"/>
          <c:h val="9.3752182775792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HLE!$B$3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HLE!$D$5</c:f>
              <c:strCache>
                <c:ptCount val="1"/>
                <c:pt idx="0">
                  <c:v>LA 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HLE!$D$6:$D$10</c:f>
              <c:numCache>
                <c:formatCode>General</c:formatCode>
                <c:ptCount val="5"/>
                <c:pt idx="0">
                  <c:v>60.220039999999997</c:v>
                </c:pt>
                <c:pt idx="1">
                  <c:v>60.115079999999999</c:v>
                </c:pt>
                <c:pt idx="2">
                  <c:v>61.597020000000001</c:v>
                </c:pt>
                <c:pt idx="3">
                  <c:v>62.748370000000001</c:v>
                </c:pt>
                <c:pt idx="4">
                  <c:v>64.013140000000007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HLE!$C$5</c15:sqref>
                        </c15:formulaRef>
                      </c:ext>
                    </c:extLst>
                    <c:strCache>
                      <c:ptCount val="1"/>
                      <c:pt idx="0">
                        <c:v>LA Males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HLE!$C$6:$C$10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58.51437</c:v>
                      </c:pt>
                      <c:pt idx="1">
                        <c:v>58.613770000000002</c:v>
                      </c:pt>
                      <c:pt idx="2">
                        <c:v>60.572310000000002</c:v>
                      </c:pt>
                      <c:pt idx="3">
                        <c:v>61.681359999999998</c:v>
                      </c:pt>
                      <c:pt idx="4">
                        <c:v>62.061570000000003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FF6-4792-A13E-AA491B1E0D3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HLE!$E$5</c15:sqref>
                        </c15:formulaRef>
                      </c:ext>
                    </c:extLst>
                    <c:strCache>
                      <c:ptCount val="1"/>
                      <c:pt idx="0">
                        <c:v>England Male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HLE!$E$6:$E$10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64.2</c:v>
                      </c:pt>
                      <c:pt idx="1">
                        <c:v>64.2</c:v>
                      </c:pt>
                      <c:pt idx="2">
                        <c:v>64.2</c:v>
                      </c:pt>
                      <c:pt idx="3">
                        <c:v>64.2</c:v>
                      </c:pt>
                      <c:pt idx="4">
                        <c:v>64.2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FF6-4792-A13E-AA491B1E0D39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HLE!$F$5</c:f>
              <c:strCache>
                <c:ptCount val="1"/>
                <c:pt idx="0">
                  <c:v>England Female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4163849657206881E-3"/>
                  <c:y val="-5.335263390370844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68617724867725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FF6-4792-A13E-AA491B1E0D39}"/>
                </c:ext>
              </c:extLst>
            </c:dLbl>
            <c:dLbl>
              <c:idx val="8"/>
              <c:layout>
                <c:manualLayout>
                  <c:x val="-1.0786786509280374E-2"/>
                  <c:y val="-9.063960977455920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F6-4792-A13E-AA491B1E0D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HLE!$F$6:$F$10</c:f>
              <c:numCache>
                <c:formatCode>General</c:formatCode>
                <c:ptCount val="5"/>
                <c:pt idx="0">
                  <c:v>65.5</c:v>
                </c:pt>
                <c:pt idx="1">
                  <c:v>65.5</c:v>
                </c:pt>
                <c:pt idx="2">
                  <c:v>65.5</c:v>
                </c:pt>
                <c:pt idx="3">
                  <c:v>65.5</c:v>
                </c:pt>
                <c:pt idx="4">
                  <c:v>65.5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F6-4792-A13E-AA491B1E0D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6542089961293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'Disability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12700">
              <a:solidFill>
                <a:schemeClr val="bg2"/>
              </a:solidFill>
            </a:ln>
            <a:effectLst/>
          </c:spPr>
          <c:invertIfNegative val="0"/>
          <c:cat>
            <c:strRef>
              <c:f>'Disability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'Disability Rank'!$U$66:$U$110</c:f>
              <c:numCache>
                <c:formatCode>0.0%</c:formatCode>
                <c:ptCount val="45"/>
                <c:pt idx="0">
                  <c:v>0.34899999999999998</c:v>
                </c:pt>
                <c:pt idx="1">
                  <c:v>0.377</c:v>
                </c:pt>
                <c:pt idx="2">
                  <c:v>0.38900000000000001</c:v>
                </c:pt>
                <c:pt idx="3">
                  <c:v>0.39300000000000002</c:v>
                </c:pt>
                <c:pt idx="4">
                  <c:v>0.39800000000000002</c:v>
                </c:pt>
                <c:pt idx="5">
                  <c:v>0.40100000000000002</c:v>
                </c:pt>
                <c:pt idx="6">
                  <c:v>0.40600000000000003</c:v>
                </c:pt>
                <c:pt idx="7">
                  <c:v>0.40699999999999997</c:v>
                </c:pt>
                <c:pt idx="8">
                  <c:v>0.41</c:v>
                </c:pt>
                <c:pt idx="9">
                  <c:v>0.41099999999999998</c:v>
                </c:pt>
                <c:pt idx="10">
                  <c:v>0.41499999999999998</c:v>
                </c:pt>
                <c:pt idx="11">
                  <c:v>0.41599999999999998</c:v>
                </c:pt>
                <c:pt idx="12">
                  <c:v>0.41599999999999998</c:v>
                </c:pt>
                <c:pt idx="13">
                  <c:v>0.41699999999999998</c:v>
                </c:pt>
                <c:pt idx="14">
                  <c:v>0.42499999999999999</c:v>
                </c:pt>
                <c:pt idx="15">
                  <c:v>0.42899999999999999</c:v>
                </c:pt>
                <c:pt idx="16">
                  <c:v>0.42899999999999999</c:v>
                </c:pt>
                <c:pt idx="17">
                  <c:v>0.432</c:v>
                </c:pt>
                <c:pt idx="18">
                  <c:v>0.433</c:v>
                </c:pt>
                <c:pt idx="19">
                  <c:v>0.434</c:v>
                </c:pt>
                <c:pt idx="20">
                  <c:v>0.436</c:v>
                </c:pt>
                <c:pt idx="21">
                  <c:v>0.44</c:v>
                </c:pt>
                <c:pt idx="22">
                  <c:v>0.44</c:v>
                </c:pt>
                <c:pt idx="23">
                  <c:v>0.45400000000000001</c:v>
                </c:pt>
                <c:pt idx="24">
                  <c:v>0.45500000000000002</c:v>
                </c:pt>
                <c:pt idx="25">
                  <c:v>0.45600000000000002</c:v>
                </c:pt>
                <c:pt idx="26">
                  <c:v>0.45700000000000002</c:v>
                </c:pt>
                <c:pt idx="27">
                  <c:v>0.45800000000000002</c:v>
                </c:pt>
                <c:pt idx="28">
                  <c:v>0.45900000000000002</c:v>
                </c:pt>
                <c:pt idx="29">
                  <c:v>0.46</c:v>
                </c:pt>
                <c:pt idx="30">
                  <c:v>0.46300000000000002</c:v>
                </c:pt>
                <c:pt idx="31">
                  <c:v>0.46500000000000002</c:v>
                </c:pt>
                <c:pt idx="32">
                  <c:v>0.46899999999999997</c:v>
                </c:pt>
                <c:pt idx="33">
                  <c:v>0.47199999999999998</c:v>
                </c:pt>
                <c:pt idx="34">
                  <c:v>0.47699999999999998</c:v>
                </c:pt>
                <c:pt idx="35">
                  <c:v>0.48199999999999998</c:v>
                </c:pt>
                <c:pt idx="36">
                  <c:v>0.49</c:v>
                </c:pt>
                <c:pt idx="37">
                  <c:v>0.496</c:v>
                </c:pt>
                <c:pt idx="38">
                  <c:v>0.497</c:v>
                </c:pt>
                <c:pt idx="39">
                  <c:v>0.498</c:v>
                </c:pt>
                <c:pt idx="40">
                  <c:v>0.51400000000000001</c:v>
                </c:pt>
                <c:pt idx="41">
                  <c:v>0.51800000000000002</c:v>
                </c:pt>
                <c:pt idx="42">
                  <c:v>0.53</c:v>
                </c:pt>
                <c:pt idx="43">
                  <c:v>0.53600000000000003</c:v>
                </c:pt>
                <c:pt idx="44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C34-90BE-D9836FAA23FC}"/>
            </c:ext>
          </c:extLst>
        </c:ser>
        <c:ser>
          <c:idx val="3"/>
          <c:order val="1"/>
          <c:tx>
            <c:strRef>
              <c:f>'Disability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Rank'!$Y$66:$Y$110</c:f>
              <c:numCache>
                <c:formatCode>General</c:formatCode>
                <c:ptCount val="45"/>
                <c:pt idx="0" formatCode="0.0%">
                  <c:v>0.34899999999999998</c:v>
                </c:pt>
                <c:pt idx="44" formatCode="0.0%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C34-90BE-D9836FAA23FC}"/>
            </c:ext>
          </c:extLst>
        </c:ser>
        <c:ser>
          <c:idx val="2"/>
          <c:order val="2"/>
          <c:tx>
            <c:strRef>
              <c:f>'Disability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0.377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0.40600000000000003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0.41599999999999998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0.45600000000000002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C34-90BE-D9836FAA23FC}"/>
            </c:ext>
          </c:extLst>
        </c:ser>
        <c:ser>
          <c:idx val="1"/>
          <c:order val="3"/>
          <c:tx>
            <c:strRef>
              <c:f>'Disability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'Disability Rank'!$T$66:$T$110</c:f>
              <c:strCache>
                <c:ptCount val="45"/>
                <c:pt idx="0">
                  <c:v>Bedfordshire CSP</c:v>
                </c:pt>
                <c:pt idx="1">
                  <c:v>Tyne and Wear CSP</c:v>
                </c:pt>
                <c:pt idx="2">
                  <c:v>Shropshire and Telford and the Wrekin CSP</c:v>
                </c:pt>
                <c:pt idx="3">
                  <c:v>Tees Valley CSP</c:v>
                </c:pt>
                <c:pt idx="4">
                  <c:v>Birmingham CSP</c:v>
                </c:pt>
                <c:pt idx="5">
                  <c:v>South Yorkshire CSP</c:v>
                </c:pt>
                <c:pt idx="6">
                  <c:v>Black Country CSP</c:v>
                </c:pt>
                <c:pt idx="7">
                  <c:v>Lincolnshire CSP</c:v>
                </c:pt>
                <c:pt idx="8">
                  <c:v>Cornwall and Isles of Scilly CSP</c:v>
                </c:pt>
                <c:pt idx="9">
                  <c:v>Somerset CSP</c:v>
                </c:pt>
                <c:pt idx="10">
                  <c:v>Lancashire CSP</c:v>
                </c:pt>
                <c:pt idx="11">
                  <c:v>Essex CSP</c:v>
                </c:pt>
                <c:pt idx="12">
                  <c:v>Humber CSP</c:v>
                </c:pt>
                <c:pt idx="13">
                  <c:v>Cumbria CSP</c:v>
                </c:pt>
                <c:pt idx="14">
                  <c:v>Herefordshire and Worcestershire CSP</c:v>
                </c:pt>
                <c:pt idx="15">
                  <c:v>Norfolk CSP</c:v>
                </c:pt>
                <c:pt idx="16">
                  <c:v>Northumberland CSP</c:v>
                </c:pt>
                <c:pt idx="17">
                  <c:v>Staffordshire and Stoke-on-Trent CSP</c:v>
                </c:pt>
                <c:pt idx="18">
                  <c:v>West Yorkshire CSP</c:v>
                </c:pt>
                <c:pt idx="19">
                  <c:v>Durham CSP</c:v>
                </c:pt>
                <c:pt idx="20">
                  <c:v>Greater Manchester CSP</c:v>
                </c:pt>
                <c:pt idx="21">
                  <c:v>Northamptonshire CSP</c:v>
                </c:pt>
                <c:pt idx="22">
                  <c:v>Suffolk CSP</c:v>
                </c:pt>
                <c:pt idx="23">
                  <c:v>Leicester, Leicestershire and Rutland CSP</c:v>
                </c:pt>
                <c:pt idx="24">
                  <c:v>Derbyshire CSP</c:v>
                </c:pt>
                <c:pt idx="25">
                  <c:v>Merseyside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Cheshire CSP</c:v>
                </c:pt>
                <c:pt idx="29">
                  <c:v>Sussex CSP</c:v>
                </c:pt>
                <c:pt idx="30">
                  <c:v>Coventry, Solihull and Warwickshire CSP</c:v>
                </c:pt>
                <c:pt idx="31">
                  <c:v>Hertfordshire CSP</c:v>
                </c:pt>
                <c:pt idx="32">
                  <c:v>Kent CSP</c:v>
                </c:pt>
                <c:pt idx="33">
                  <c:v>Cambridgeshire CSP</c:v>
                </c:pt>
                <c:pt idx="34">
                  <c:v>Devon CSP</c:v>
                </c:pt>
                <c:pt idx="35">
                  <c:v>Berkshire CSP</c:v>
                </c:pt>
                <c:pt idx="36">
                  <c:v>Oxfordshire CSP</c:v>
                </c:pt>
                <c:pt idx="37">
                  <c:v>Wesport CSP</c:v>
                </c:pt>
                <c:pt idx="38">
                  <c:v>North Yorkshire CSP</c:v>
                </c:pt>
                <c:pt idx="39">
                  <c:v>Gloucestershire CSP</c:v>
                </c:pt>
                <c:pt idx="40">
                  <c:v>Dorset CSP</c:v>
                </c:pt>
                <c:pt idx="41">
                  <c:v>Surrey CSP</c:v>
                </c:pt>
                <c:pt idx="42">
                  <c:v>Hampshire and Isle of Wright CSP</c:v>
                </c:pt>
                <c:pt idx="43">
                  <c:v>Buckinghamshire and Milton Keynes CSP</c:v>
                </c:pt>
                <c:pt idx="44">
                  <c:v>Wiltshire and Swindon CSP</c:v>
                </c:pt>
              </c:strCache>
            </c:strRef>
          </c:cat>
          <c:val>
            <c:numRef>
              <c:f>'Disability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0.39300000000000002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D-4C34-90BE-D9836FAA2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1881220434728361"/>
          <c:w val="0.83578222492116749"/>
          <c:h val="7.6699287750599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4225231481481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'16-34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ADDC-4A19-B175-2C689F4B6679}"/>
            </c:ext>
          </c:extLst>
        </c:ser>
        <c:ser>
          <c:idx val="1"/>
          <c:order val="1"/>
          <c:tx>
            <c:strRef>
              <c:f>'16-34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46A2396-2264-4029-BA02-06A7A99D54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991C187-6084-4A47-A6B2-E7CE06F6B2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83D89A1-B7EA-4229-B23A-A9AF7DDDE95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68DCE34-9619-4439-A3A7-49F987F4BB8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E6C342E-098D-4928-B2C2-3E470D4376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D8B43B5-D5C4-44D8-9E4B-9DE377FD70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34B65A3-FAC7-4509-92CD-4B5C133F94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LA'!$I$41:$I$47</c:f>
              <c:numCache>
                <c:formatCode>0.0%</c:formatCode>
                <c:ptCount val="7"/>
                <c:pt idx="0">
                  <c:v>0.17599999999999999</c:v>
                </c:pt>
                <c:pt idx="1">
                  <c:v>0.20200000000000001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LA'!$H$62:$H$77</c15:f>
                <c15:dlblRangeCache>
                  <c:ptCount val="16"/>
                  <c:pt idx="0">
                    <c:v>17.6%</c:v>
                  </c:pt>
                  <c:pt idx="1">
                    <c:v>20.2%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ADDC-4A19-B175-2C689F4B6679}"/>
            </c:ext>
          </c:extLst>
        </c:ser>
        <c:ser>
          <c:idx val="2"/>
          <c:order val="2"/>
          <c:tx>
            <c:strRef>
              <c:f>'16-34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0.38100000000000001</c:v>
                </c:pt>
                <c:pt idx="3">
                  <c:v>0.20099999999999996</c:v>
                </c:pt>
                <c:pt idx="4">
                  <c:v>0.34299999999999997</c:v>
                </c:pt>
                <c:pt idx="5">
                  <c:v>0.38500000000000001</c:v>
                </c:pt>
                <c:pt idx="6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DDC-4A19-B175-2C689F4B6679}"/>
            </c:ext>
          </c:extLst>
        </c:ser>
        <c:ser>
          <c:idx val="3"/>
          <c:order val="3"/>
          <c:tx>
            <c:strRef>
              <c:f>'16-34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DCE6812-B194-4503-9D2E-36F136173D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D03DF05-051F-4B70-8746-9FE62FAE5D4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5D7766F-391E-4195-9E65-E00F485BD15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2823369-972D-4E4D-B329-65606A2599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C4D3E53-B5AB-4E8A-89A2-C992FCCF85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57101F4-09C5-4412-B394-AB9EE589BD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6351839-4693-405F-846A-C3004743649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LA'!$K$41:$K$47</c:f>
              <c:numCache>
                <c:formatCode>0.0%</c:formatCode>
                <c:ptCount val="7"/>
                <c:pt idx="0">
                  <c:v>0.107</c:v>
                </c:pt>
                <c:pt idx="1">
                  <c:v>0.13100000000000001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LA'!$I$62:$I$77</c15:f>
                <c15:dlblRangeCache>
                  <c:ptCount val="16"/>
                  <c:pt idx="0">
                    <c:v>10.7%</c:v>
                  </c:pt>
                  <c:pt idx="1">
                    <c:v>13.1%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ADDC-4A19-B175-2C689F4B6679}"/>
            </c:ext>
          </c:extLst>
        </c:ser>
        <c:ser>
          <c:idx val="4"/>
          <c:order val="4"/>
          <c:tx>
            <c:strRef>
              <c:f>'16-34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DDC-4A19-B175-2C689F4B6679}"/>
            </c:ext>
          </c:extLst>
        </c:ser>
        <c:ser>
          <c:idx val="5"/>
          <c:order val="5"/>
          <c:tx>
            <c:strRef>
              <c:f>'16-34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FBA8D1F-B278-4114-A367-0CFEB8F9EA61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ADDC-4A19-B175-2C689F4B66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58DA18A-68BC-4F57-815A-0E6996198E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ADDC-4A19-B175-2C689F4B66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7FD63B4-CC74-42E7-BA45-56203794C2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ADDC-4A19-B175-2C689F4B66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8F5DE36-62C0-47A2-8D43-B24C59E5C54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ADDC-4A19-B175-2C689F4B66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4AF1C8E-01AA-4372-8FB0-919E470A36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ADDC-4A19-B175-2C689F4B66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183DF46A-C8A1-4D0D-9223-E66328E5286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ADDC-4A19-B175-2C689F4B66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D4BD401-090F-4EBB-9C34-BB5A74F1FD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ADDC-4A19-B175-2C689F4B66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LA'!$M$41:$M$47</c:f>
              <c:numCache>
                <c:formatCode>0.0%</c:formatCode>
                <c:ptCount val="7"/>
                <c:pt idx="0">
                  <c:v>0.71699999999999997</c:v>
                </c:pt>
                <c:pt idx="1">
                  <c:v>0.66800000000000004</c:v>
                </c:pt>
                <c:pt idx="2">
                  <c:v>0.61899999999999999</c:v>
                </c:pt>
                <c:pt idx="3">
                  <c:v>0.79900000000000004</c:v>
                </c:pt>
                <c:pt idx="4">
                  <c:v>0.65700000000000003</c:v>
                </c:pt>
                <c:pt idx="5">
                  <c:v>0.61499999999999999</c:v>
                </c:pt>
                <c:pt idx="6">
                  <c:v>0.72699999999999998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'16-34 LA'!$J$62:$J$77</c15:f>
                <c15:dlblRangeCache>
                  <c:ptCount val="16"/>
                  <c:pt idx="0">
                    <c:v>71.7%</c:v>
                  </c:pt>
                  <c:pt idx="1">
                    <c:v>66.8%</c:v>
                  </c:pt>
                  <c:pt idx="2">
                    <c:v>61.9%</c:v>
                  </c:pt>
                  <c:pt idx="3">
                    <c:v>79.9%</c:v>
                  </c:pt>
                  <c:pt idx="4">
                    <c:v>65.7%</c:v>
                  </c:pt>
                  <c:pt idx="5">
                    <c:v>61.5%</c:v>
                  </c:pt>
                  <c:pt idx="6">
                    <c:v>72.7%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ADDC-4A19-B175-2C689F4B6679}"/>
            </c:ext>
          </c:extLst>
        </c:ser>
        <c:ser>
          <c:idx val="6"/>
          <c:order val="6"/>
          <c:tx>
            <c:strRef>
              <c:f>'16-34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'16-34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'16-34 LA'!$N$41:$N$47</c:f>
              <c:numCache>
                <c:formatCode>0.0%</c:formatCode>
                <c:ptCount val="7"/>
                <c:pt idx="0">
                  <c:v>0</c:v>
                </c:pt>
                <c:pt idx="1">
                  <c:v>-1.0000000000001119E-3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DDC-4A19-B175-2C689F4B6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4675156714955356E-2"/>
          <c:w val="0.86578856666230086"/>
          <c:h val="0.6056892980640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6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C4-4CF6-8DC1-F634FCE55D19}"/>
              </c:ext>
            </c:extLst>
          </c:dPt>
          <c:cat>
            <c:strRef>
              <c:f>'16-34 Rank'!$H$68:$H$112</c:f>
              <c:strCache>
                <c:ptCount val="40"/>
                <c:pt idx="0">
                  <c:v>Best</c:v>
                </c:pt>
                <c:pt idx="39">
                  <c:v>Worst</c:v>
                </c:pt>
              </c:strCache>
            </c:strRef>
          </c:cat>
          <c:val>
            <c:numRef>
              <c:f>'16-34 Rank'!$D$68:$D$112</c:f>
              <c:numCache>
                <c:formatCode>0.0%</c:formatCode>
                <c:ptCount val="40"/>
                <c:pt idx="0">
                  <c:v>0.112</c:v>
                </c:pt>
                <c:pt idx="1">
                  <c:v>0.11700000000000001</c:v>
                </c:pt>
                <c:pt idx="2">
                  <c:v>0.124</c:v>
                </c:pt>
                <c:pt idx="3">
                  <c:v>0.13</c:v>
                </c:pt>
                <c:pt idx="4">
                  <c:v>0.13100000000000001</c:v>
                </c:pt>
                <c:pt idx="5">
                  <c:v>0.13100000000000001</c:v>
                </c:pt>
                <c:pt idx="6">
                  <c:v>0.13800000000000001</c:v>
                </c:pt>
                <c:pt idx="7">
                  <c:v>0.14199999999999999</c:v>
                </c:pt>
                <c:pt idx="8">
                  <c:v>0.14899999999999999</c:v>
                </c:pt>
                <c:pt idx="9">
                  <c:v>0.151</c:v>
                </c:pt>
                <c:pt idx="10">
                  <c:v>0.151</c:v>
                </c:pt>
                <c:pt idx="11">
                  <c:v>0.159</c:v>
                </c:pt>
                <c:pt idx="12">
                  <c:v>0.161</c:v>
                </c:pt>
                <c:pt idx="13">
                  <c:v>0.16200000000000001</c:v>
                </c:pt>
                <c:pt idx="14">
                  <c:v>0.17</c:v>
                </c:pt>
                <c:pt idx="15">
                  <c:v>0.17100000000000001</c:v>
                </c:pt>
                <c:pt idx="16">
                  <c:v>0.17199999999999999</c:v>
                </c:pt>
                <c:pt idx="17">
                  <c:v>0.17299999999999999</c:v>
                </c:pt>
                <c:pt idx="18">
                  <c:v>0.17699999999999999</c:v>
                </c:pt>
                <c:pt idx="19">
                  <c:v>0.17799999999999999</c:v>
                </c:pt>
                <c:pt idx="20">
                  <c:v>0.17899999999999999</c:v>
                </c:pt>
                <c:pt idx="21">
                  <c:v>0.182</c:v>
                </c:pt>
                <c:pt idx="22">
                  <c:v>0.182</c:v>
                </c:pt>
                <c:pt idx="23">
                  <c:v>0.183</c:v>
                </c:pt>
                <c:pt idx="24">
                  <c:v>0.187</c:v>
                </c:pt>
                <c:pt idx="25">
                  <c:v>0.19</c:v>
                </c:pt>
                <c:pt idx="26">
                  <c:v>0.19500000000000001</c:v>
                </c:pt>
                <c:pt idx="27">
                  <c:v>0.20100000000000001</c:v>
                </c:pt>
                <c:pt idx="28">
                  <c:v>0.20100000000000001</c:v>
                </c:pt>
                <c:pt idx="29">
                  <c:v>0.20200000000000001</c:v>
                </c:pt>
                <c:pt idx="30">
                  <c:v>0.20200000000000001</c:v>
                </c:pt>
                <c:pt idx="31">
                  <c:v>0.21199999999999999</c:v>
                </c:pt>
                <c:pt idx="32">
                  <c:v>0.214</c:v>
                </c:pt>
                <c:pt idx="33">
                  <c:v>0.215</c:v>
                </c:pt>
                <c:pt idx="34">
                  <c:v>0.216</c:v>
                </c:pt>
                <c:pt idx="35">
                  <c:v>0.218</c:v>
                </c:pt>
                <c:pt idx="36">
                  <c:v>0.219</c:v>
                </c:pt>
                <c:pt idx="37">
                  <c:v>0.22</c:v>
                </c:pt>
                <c:pt idx="38">
                  <c:v>0.24199999999999999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C4-4CF6-8DC1-F634FCE55D19}"/>
            </c:ext>
          </c:extLst>
        </c:ser>
        <c:ser>
          <c:idx val="3"/>
          <c:order val="1"/>
          <c:tx>
            <c:strRef>
              <c:f>'16-34 Rank'!$G$67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Rank'!$G$68:$G$112</c:f>
              <c:numCache>
                <c:formatCode>General</c:formatCode>
                <c:ptCount val="40"/>
                <c:pt idx="0" formatCode="0.0%">
                  <c:v>0.112</c:v>
                </c:pt>
                <c:pt idx="39" formatCode="0.0%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C4-4CF6-8DC1-F634FCE55D19}"/>
            </c:ext>
          </c:extLst>
        </c:ser>
        <c:ser>
          <c:idx val="2"/>
          <c:order val="2"/>
          <c:tx>
            <c:strRef>
              <c:f>'16-34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Rank'!$F$68:$F$112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0.17699999999999999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0.19500000000000001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0.214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0.25700000000000001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4-4CF6-8DC1-F634FCE55D19}"/>
            </c:ext>
          </c:extLst>
        </c:ser>
        <c:ser>
          <c:idx val="1"/>
          <c:order val="3"/>
          <c:tx>
            <c:strRef>
              <c:f>'16-34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Rank'!$C$68:$C$112</c:f>
              <c:strCache>
                <c:ptCount val="40"/>
                <c:pt idx="0">
                  <c:v>Devon CSP</c:v>
                </c:pt>
                <c:pt idx="1">
                  <c:v>Dorset CSP</c:v>
                </c:pt>
                <c:pt idx="2">
                  <c:v>Surrey CSP</c:v>
                </c:pt>
                <c:pt idx="3">
                  <c:v>Oxfordshire CSP</c:v>
                </c:pt>
                <c:pt idx="4">
                  <c:v>North Yorkshire CSP</c:v>
                </c:pt>
                <c:pt idx="5">
                  <c:v>Wesport CSP</c:v>
                </c:pt>
                <c:pt idx="6">
                  <c:v>Gloucestershire CSP</c:v>
                </c:pt>
                <c:pt idx="7">
                  <c:v>Hampshire and Isle of Wright CSP</c:v>
                </c:pt>
                <c:pt idx="8">
                  <c:v>Essex CSP</c:v>
                </c:pt>
                <c:pt idx="9">
                  <c:v>Berkshire CSP</c:v>
                </c:pt>
                <c:pt idx="10">
                  <c:v>Cambridgeshire CSP</c:v>
                </c:pt>
                <c:pt idx="11">
                  <c:v>Derbyshire CSP</c:v>
                </c:pt>
                <c:pt idx="12">
                  <c:v>Nottinghamshire CSP</c:v>
                </c:pt>
                <c:pt idx="13">
                  <c:v>Kent CSP</c:v>
                </c:pt>
                <c:pt idx="14">
                  <c:v>Buckinghamshire and Milton Keynes CSP</c:v>
                </c:pt>
                <c:pt idx="15">
                  <c:v>London CSP</c:v>
                </c:pt>
                <c:pt idx="16">
                  <c:v>Norfolk CSP</c:v>
                </c:pt>
                <c:pt idx="17">
                  <c:v>Suffolk CSP</c:v>
                </c:pt>
                <c:pt idx="18">
                  <c:v>Merseyside CSP</c:v>
                </c:pt>
                <c:pt idx="19">
                  <c:v>Cumbria CSP</c:v>
                </c:pt>
                <c:pt idx="20">
                  <c:v>Sussex CSP</c:v>
                </c:pt>
                <c:pt idx="21">
                  <c:v>Cheshire CSP</c:v>
                </c:pt>
                <c:pt idx="22">
                  <c:v>Staffordshire and Stoke-on-Trent CSP</c:v>
                </c:pt>
                <c:pt idx="23">
                  <c:v>Birmingham CSP</c:v>
                </c:pt>
                <c:pt idx="24">
                  <c:v>Greater Manchester CSP</c:v>
                </c:pt>
                <c:pt idx="25">
                  <c:v>Northamptonshire CSP</c:v>
                </c:pt>
                <c:pt idx="26">
                  <c:v>Tyne and Wear CSP</c:v>
                </c:pt>
                <c:pt idx="27">
                  <c:v>Hertfordshire CSP</c:v>
                </c:pt>
                <c:pt idx="28">
                  <c:v>Lincolnshire CSP</c:v>
                </c:pt>
                <c:pt idx="29">
                  <c:v>Coventry, Solihull and Warwickshire CSP</c:v>
                </c:pt>
                <c:pt idx="30">
                  <c:v>Tees Valley CSP</c:v>
                </c:pt>
                <c:pt idx="31">
                  <c:v>Lancashire CSP</c:v>
                </c:pt>
                <c:pt idx="32">
                  <c:v>Humber CSP</c:v>
                </c:pt>
                <c:pt idx="33">
                  <c:v>Leicester, Leicestershire and Rutland CSP</c:v>
                </c:pt>
                <c:pt idx="34">
                  <c:v>West Yorkshire CSP</c:v>
                </c:pt>
                <c:pt idx="35">
                  <c:v>Somerset CSP</c:v>
                </c:pt>
                <c:pt idx="36">
                  <c:v>Herefordshire and Worcestershire CSP</c:v>
                </c:pt>
                <c:pt idx="37">
                  <c:v>South Yorkshire CSP</c:v>
                </c:pt>
                <c:pt idx="38">
                  <c:v>Bedfordshire CSP</c:v>
                </c:pt>
                <c:pt idx="39">
                  <c:v>Black Country CSP</c:v>
                </c:pt>
              </c:strCache>
            </c:strRef>
          </c:cat>
          <c:val>
            <c:numRef>
              <c:f>'16-34 Rank'!$E$68:$E$112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0.20200000000000001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4-4CF6-8DC1-F634FCE55D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2829852669026099E-2"/>
          <c:y val="0.90685941746187904"/>
          <c:w val="0.85445061425466717"/>
          <c:h val="8.5124553003786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561731191812025E-2"/>
          <c:w val="0.83751713839913156"/>
          <c:h val="0.63719508419960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'16-34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'16-34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'16-34 Rank'!$U$68:$U$112</c:f>
              <c:numCache>
                <c:formatCode>0.0%</c:formatCode>
                <c:ptCount val="45"/>
                <c:pt idx="0">
                  <c:v>0.624</c:v>
                </c:pt>
                <c:pt idx="1">
                  <c:v>0.66</c:v>
                </c:pt>
                <c:pt idx="2">
                  <c:v>0.66300000000000003</c:v>
                </c:pt>
                <c:pt idx="3">
                  <c:v>0.66400000000000003</c:v>
                </c:pt>
                <c:pt idx="4">
                  <c:v>0.66700000000000004</c:v>
                </c:pt>
                <c:pt idx="5">
                  <c:v>0.66800000000000004</c:v>
                </c:pt>
                <c:pt idx="6">
                  <c:v>0.67</c:v>
                </c:pt>
                <c:pt idx="7">
                  <c:v>0.67100000000000004</c:v>
                </c:pt>
                <c:pt idx="8">
                  <c:v>0.67200000000000004</c:v>
                </c:pt>
                <c:pt idx="9">
                  <c:v>0.67500000000000004</c:v>
                </c:pt>
                <c:pt idx="10">
                  <c:v>0.67800000000000005</c:v>
                </c:pt>
                <c:pt idx="11">
                  <c:v>0.68899999999999995</c:v>
                </c:pt>
                <c:pt idx="12">
                  <c:v>0.68899999999999995</c:v>
                </c:pt>
                <c:pt idx="13">
                  <c:v>0.69199999999999995</c:v>
                </c:pt>
                <c:pt idx="14">
                  <c:v>0.69199999999999995</c:v>
                </c:pt>
                <c:pt idx="15">
                  <c:v>0.69399999999999995</c:v>
                </c:pt>
                <c:pt idx="16">
                  <c:v>0.69399999999999995</c:v>
                </c:pt>
                <c:pt idx="17">
                  <c:v>0.70299999999999996</c:v>
                </c:pt>
                <c:pt idx="18">
                  <c:v>0.70599999999999996</c:v>
                </c:pt>
                <c:pt idx="19">
                  <c:v>0.70599999999999996</c:v>
                </c:pt>
                <c:pt idx="20">
                  <c:v>0.70699999999999996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0.71199999999999997</c:v>
                </c:pt>
                <c:pt idx="24">
                  <c:v>0.72499999999999998</c:v>
                </c:pt>
                <c:pt idx="25">
                  <c:v>0.72599999999999998</c:v>
                </c:pt>
                <c:pt idx="26">
                  <c:v>0.72699999999999998</c:v>
                </c:pt>
                <c:pt idx="27">
                  <c:v>0.72799999999999998</c:v>
                </c:pt>
                <c:pt idx="28">
                  <c:v>0.73199999999999998</c:v>
                </c:pt>
                <c:pt idx="29">
                  <c:v>0.74</c:v>
                </c:pt>
                <c:pt idx="30">
                  <c:v>0.747</c:v>
                </c:pt>
                <c:pt idx="31">
                  <c:v>0.75</c:v>
                </c:pt>
                <c:pt idx="32">
                  <c:v>0.752</c:v>
                </c:pt>
                <c:pt idx="33">
                  <c:v>0.75900000000000001</c:v>
                </c:pt>
                <c:pt idx="34">
                  <c:v>0.76</c:v>
                </c:pt>
                <c:pt idx="35">
                  <c:v>0.76300000000000001</c:v>
                </c:pt>
                <c:pt idx="36">
                  <c:v>0.76500000000000001</c:v>
                </c:pt>
                <c:pt idx="37">
                  <c:v>0.77200000000000002</c:v>
                </c:pt>
                <c:pt idx="38">
                  <c:v>0.77200000000000002</c:v>
                </c:pt>
                <c:pt idx="39">
                  <c:v>0.77500000000000002</c:v>
                </c:pt>
                <c:pt idx="40">
                  <c:v>0.78100000000000003</c:v>
                </c:pt>
                <c:pt idx="41">
                  <c:v>0.78300000000000003</c:v>
                </c:pt>
                <c:pt idx="42">
                  <c:v>0.8</c:v>
                </c:pt>
                <c:pt idx="43">
                  <c:v>0.80300000000000005</c:v>
                </c:pt>
                <c:pt idx="44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7-4267-BF75-CCFBEC4CF968}"/>
            </c:ext>
          </c:extLst>
        </c:ser>
        <c:ser>
          <c:idx val="3"/>
          <c:order val="1"/>
          <c:tx>
            <c:strRef>
              <c:f>'16-34 Rank'!$Y$67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Rank'!$Y$68:$Y$112</c:f>
              <c:numCache>
                <c:formatCode>General</c:formatCode>
                <c:ptCount val="45"/>
                <c:pt idx="0" formatCode="0.0%">
                  <c:v>0.624</c:v>
                </c:pt>
                <c:pt idx="44" formatCode="0.0%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7-4267-BF75-CCFBEC4CF968}"/>
            </c:ext>
          </c:extLst>
        </c:ser>
        <c:ser>
          <c:idx val="2"/>
          <c:order val="2"/>
          <c:tx>
            <c:strRef>
              <c:f>'16-34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Rank'!$W$68:$W$112</c:f>
              <c:numCache>
                <c:formatCode>General</c:formatCode>
                <c:ptCount val="45"/>
                <c:pt idx="0">
                  <c:v>0.624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0.69399999999999995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0.70699999999999996</c:v>
                </c:pt>
                <c:pt idx="22">
                  <c:v>0.71099999999999997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7-4267-BF75-CCFBEC4CF968}"/>
            </c:ext>
          </c:extLst>
        </c:ser>
        <c:ser>
          <c:idx val="1"/>
          <c:order val="3"/>
          <c:tx>
            <c:strRef>
              <c:f>'16-34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'16-34 Rank'!$T$68:$T$112</c:f>
              <c:strCache>
                <c:ptCount val="45"/>
                <c:pt idx="0">
                  <c:v>Black Country CSP</c:v>
                </c:pt>
                <c:pt idx="1">
                  <c:v>Leicester, Leicestershire and Rutland CSP</c:v>
                </c:pt>
                <c:pt idx="2">
                  <c:v>Somerset CSP</c:v>
                </c:pt>
                <c:pt idx="3">
                  <c:v>Bedfordshire CSP</c:v>
                </c:pt>
                <c:pt idx="4">
                  <c:v>Durham CSP</c:v>
                </c:pt>
                <c:pt idx="5">
                  <c:v>Tees Valley CSP</c:v>
                </c:pt>
                <c:pt idx="6">
                  <c:v>Northamptonshire CSP</c:v>
                </c:pt>
                <c:pt idx="7">
                  <c:v>Norfolk CSP</c:v>
                </c:pt>
                <c:pt idx="8">
                  <c:v>West Yorkshire CSP</c:v>
                </c:pt>
                <c:pt idx="9">
                  <c:v>Herefordshire and Worcestershire CSP</c:v>
                </c:pt>
                <c:pt idx="10">
                  <c:v>South Yorkshire CSP</c:v>
                </c:pt>
                <c:pt idx="11">
                  <c:v>Birmingham CSP</c:v>
                </c:pt>
                <c:pt idx="12">
                  <c:v>Staffordshire and Stoke-on-Trent CSP</c:v>
                </c:pt>
                <c:pt idx="13">
                  <c:v>Greater Manchester CSP</c:v>
                </c:pt>
                <c:pt idx="14">
                  <c:v>Lancashire CSP</c:v>
                </c:pt>
                <c:pt idx="15">
                  <c:v>Coventry, Solihull and Warwickshire CSP</c:v>
                </c:pt>
                <c:pt idx="16">
                  <c:v>Humber CSP</c:v>
                </c:pt>
                <c:pt idx="17">
                  <c:v>Hertfordshire CSP</c:v>
                </c:pt>
                <c:pt idx="18">
                  <c:v>Cheshire CSP</c:v>
                </c:pt>
                <c:pt idx="19">
                  <c:v>Lincolnshire CSP</c:v>
                </c:pt>
                <c:pt idx="20">
                  <c:v>Derbyshire CSP</c:v>
                </c:pt>
                <c:pt idx="21">
                  <c:v>Tyne and Wear CSP</c:v>
                </c:pt>
                <c:pt idx="22">
                  <c:v>Merseyside CSP</c:v>
                </c:pt>
                <c:pt idx="23">
                  <c:v>Suffolk CSP</c:v>
                </c:pt>
                <c:pt idx="24">
                  <c:v>London CSP</c:v>
                </c:pt>
                <c:pt idx="25">
                  <c:v>Cumbria CSP</c:v>
                </c:pt>
                <c:pt idx="26">
                  <c:v>Buckinghamshire and Milton Keynes CSP</c:v>
                </c:pt>
                <c:pt idx="27">
                  <c:v>Essex CSP</c:v>
                </c:pt>
                <c:pt idx="28">
                  <c:v>Sussex CSP</c:v>
                </c:pt>
                <c:pt idx="29">
                  <c:v>Kent CSP</c:v>
                </c:pt>
                <c:pt idx="30">
                  <c:v>North Yorkshire CSP</c:v>
                </c:pt>
                <c:pt idx="31">
                  <c:v>Cambridgeshire CSP</c:v>
                </c:pt>
                <c:pt idx="32">
                  <c:v>Berkshire CSP</c:v>
                </c:pt>
                <c:pt idx="33">
                  <c:v>Hampshire and Isle of Wright CSP</c:v>
                </c:pt>
                <c:pt idx="34">
                  <c:v>Nottinghamshire CSP</c:v>
                </c:pt>
                <c:pt idx="35">
                  <c:v>Northumberland CSP</c:v>
                </c:pt>
                <c:pt idx="36">
                  <c:v>Wesport CSP</c:v>
                </c:pt>
                <c:pt idx="37">
                  <c:v>Gloucestershire CSP</c:v>
                </c:pt>
                <c:pt idx="38">
                  <c:v>Surrey CSP</c:v>
                </c:pt>
                <c:pt idx="39">
                  <c:v>Oxfordshire CSP</c:v>
                </c:pt>
                <c:pt idx="40">
                  <c:v>Shropshire and Telford and the Wrekin CSP</c:v>
                </c:pt>
                <c:pt idx="41">
                  <c:v>Dorset CSP</c:v>
                </c:pt>
                <c:pt idx="42">
                  <c:v>Wiltshire and Swindon CSP</c:v>
                </c:pt>
                <c:pt idx="43">
                  <c:v>Devon CSP</c:v>
                </c:pt>
                <c:pt idx="44">
                  <c:v>Cornwall and Isles of Scilly CSP</c:v>
                </c:pt>
              </c:strCache>
            </c:strRef>
          </c:cat>
          <c:val>
            <c:numRef>
              <c:f>'16-34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0.66800000000000004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07-4267-BF75-CCFBEC4CF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8655412958919533"/>
          <c:w val="0.83578222492116749"/>
          <c:h val="0.10895736250868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61427943824618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'35-54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C18A-49A0-A509-04C893452322}"/>
            </c:ext>
          </c:extLst>
        </c:ser>
        <c:ser>
          <c:idx val="1"/>
          <c:order val="1"/>
          <c:tx>
            <c:strRef>
              <c:f>'35-54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74DDB53-D606-4851-8458-EAE9756D4C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B44AD42-8D9B-4542-9756-15D1EF743E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3938731-4ABC-4321-AB4D-3702F5ED74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2BC94EA-6FE5-451A-BDCF-246D9C9954E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BFB666F-3B6F-42C6-8BCC-906F489B27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DB99F43-5B64-4F22-A400-4CF88F3E0A9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408F1E8-24E4-4C3C-B92E-7D3FF1821B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LA'!$I$41:$I$47</c:f>
              <c:numCache>
                <c:formatCode>0.0%</c:formatCode>
                <c:ptCount val="7"/>
                <c:pt idx="0">
                  <c:v>0.21299999999999999</c:v>
                </c:pt>
                <c:pt idx="1">
                  <c:v>0.253</c:v>
                </c:pt>
                <c:pt idx="2">
                  <c:v>0.16500000000000001</c:v>
                </c:pt>
                <c:pt idx="3">
                  <c:v>0.28399999999999997</c:v>
                </c:pt>
                <c:pt idx="4">
                  <c:v>0.32700000000000001</c:v>
                </c:pt>
                <c:pt idx="5">
                  <c:v>0.28999999999999998</c:v>
                </c:pt>
                <c:pt idx="6">
                  <c:v>0.26700000000000002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LA'!$H$62:$H$77</c15:f>
                <c15:dlblRangeCache>
                  <c:ptCount val="16"/>
                  <c:pt idx="0">
                    <c:v>21.3%</c:v>
                  </c:pt>
                  <c:pt idx="1">
                    <c:v>25.3%</c:v>
                  </c:pt>
                  <c:pt idx="2">
                    <c:v>16.5%</c:v>
                  </c:pt>
                  <c:pt idx="3">
                    <c:v>28.4%</c:v>
                  </c:pt>
                  <c:pt idx="4">
                    <c:v>32.7%</c:v>
                  </c:pt>
                  <c:pt idx="5">
                    <c:v>29.0%</c:v>
                  </c:pt>
                  <c:pt idx="6">
                    <c:v>26.7%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C18A-49A0-A509-04C893452322}"/>
            </c:ext>
          </c:extLst>
        </c:ser>
        <c:ser>
          <c:idx val="2"/>
          <c:order val="2"/>
          <c:tx>
            <c:strRef>
              <c:f>'35-54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18A-49A0-A509-04C893452322}"/>
            </c:ext>
          </c:extLst>
        </c:ser>
        <c:ser>
          <c:idx val="3"/>
          <c:order val="3"/>
          <c:tx>
            <c:strRef>
              <c:f>'35-54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3EAF7C7-D701-42A5-992C-85BA2E188F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31C6EF3-B154-4767-91E6-723B444B18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97D712B-D6FA-43D7-BE6F-CC9AE9C201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1100911-2000-4813-9B43-4FC73BB292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7A7181B-72C0-458D-A330-9F4FC9B2335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0437101-751A-45C4-9EAB-DE73727FA14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E1F32CD-653D-48EA-BDB1-BD979E2D2C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LA'!$K$41:$K$47</c:f>
              <c:numCache>
                <c:formatCode>0.0%</c:formatCode>
                <c:ptCount val="7"/>
                <c:pt idx="0">
                  <c:v>0.128</c:v>
                </c:pt>
                <c:pt idx="1">
                  <c:v>9.8000000000000004E-2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LA'!$I$62:$I$77</c15:f>
                <c15:dlblRangeCache>
                  <c:ptCount val="16"/>
                  <c:pt idx="0">
                    <c:v>12.8%</c:v>
                  </c:pt>
                  <c:pt idx="1">
                    <c:v>9.8%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C18A-49A0-A509-04C893452322}"/>
            </c:ext>
          </c:extLst>
        </c:ser>
        <c:ser>
          <c:idx val="4"/>
          <c:order val="4"/>
          <c:tx>
            <c:strRef>
              <c:f>'35-54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9.2999999999999972E-2</c:v>
                </c:pt>
                <c:pt idx="3">
                  <c:v>0.12200000000000011</c:v>
                </c:pt>
                <c:pt idx="4">
                  <c:v>6.6999999999999948E-2</c:v>
                </c:pt>
                <c:pt idx="5">
                  <c:v>8.0999999999999961E-2</c:v>
                </c:pt>
                <c:pt idx="6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8A-49A0-A509-04C893452322}"/>
            </c:ext>
          </c:extLst>
        </c:ser>
        <c:ser>
          <c:idx val="5"/>
          <c:order val="5"/>
          <c:tx>
            <c:strRef>
              <c:f>'35-54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913469A-90FD-4A12-B2AC-A8F2D5086A0F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C18A-49A0-A509-04C8934523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D49DD8-83DA-40E5-9DF5-20300DC613F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8A-49A0-A509-04C8934523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8DCA7AB-3FC9-4E32-A3D0-765C4AE36F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8A-49A0-A509-04C8934523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E164315-3993-43CE-B658-F88DB399FB6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8A-49A0-A509-04C8934523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9AF26E1-66A2-4BA1-B852-91572D45D27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8A-49A0-A509-04C8934523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CDE48C1-D08E-49C0-8465-59069CFB9C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18A-49A0-A509-04C8934523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8F261C9-1CF8-41D7-8BA8-B9B40DFC33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18A-49A0-A509-04C8934523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LA'!$M$41:$M$47</c:f>
              <c:numCache>
                <c:formatCode>0.0%</c:formatCode>
                <c:ptCount val="7"/>
                <c:pt idx="0">
                  <c:v>0.66</c:v>
                </c:pt>
                <c:pt idx="1">
                  <c:v>0.64900000000000002</c:v>
                </c:pt>
                <c:pt idx="2">
                  <c:v>0.74199999999999999</c:v>
                </c:pt>
                <c:pt idx="3">
                  <c:v>0.59399999999999997</c:v>
                </c:pt>
                <c:pt idx="4">
                  <c:v>0.60599999999999998</c:v>
                </c:pt>
                <c:pt idx="5">
                  <c:v>0.629</c:v>
                </c:pt>
                <c:pt idx="6">
                  <c:v>0.60899999999999999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'35-54 LA'!$J$62:$J$77</c15:f>
                <c15:dlblRangeCache>
                  <c:ptCount val="16"/>
                  <c:pt idx="0">
                    <c:v>66.0%</c:v>
                  </c:pt>
                  <c:pt idx="1">
                    <c:v>64.9%</c:v>
                  </c:pt>
                  <c:pt idx="2">
                    <c:v>74.2%</c:v>
                  </c:pt>
                  <c:pt idx="3">
                    <c:v>59.4%</c:v>
                  </c:pt>
                  <c:pt idx="4">
                    <c:v>60.6%</c:v>
                  </c:pt>
                  <c:pt idx="5">
                    <c:v>62.9%</c:v>
                  </c:pt>
                  <c:pt idx="6">
                    <c:v>60.9%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C18A-49A0-A509-04C893452322}"/>
            </c:ext>
          </c:extLst>
        </c:ser>
        <c:ser>
          <c:idx val="6"/>
          <c:order val="6"/>
          <c:tx>
            <c:strRef>
              <c:f>'35-54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'35-54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'35-54 LA'!$N$41:$N$47</c:f>
              <c:numCache>
                <c:formatCode>0.0%</c:formatCode>
                <c:ptCount val="7"/>
                <c:pt idx="0">
                  <c:v>-9.9999999999988987E-4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18A-49A0-A509-04C8934523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45769445735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Rank'!$D$65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solidFill>
                <a:schemeClr val="bg2"/>
              </a:solidFill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solidFill>
                  <a:schemeClr val="bg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C4-4892-8429-AD352389AD69}"/>
              </c:ext>
            </c:extLst>
          </c:dPt>
          <c:cat>
            <c:strRef>
              <c:f>'35-54 Rank'!$H$66:$H$110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'35-54 Rank'!$D$66:$D$110</c:f>
              <c:numCache>
                <c:formatCode>0.0%</c:formatCode>
                <c:ptCount val="43"/>
                <c:pt idx="0">
                  <c:v>0.127</c:v>
                </c:pt>
                <c:pt idx="1">
                  <c:v>0.14099999999999999</c:v>
                </c:pt>
                <c:pt idx="2">
                  <c:v>0.14699999999999999</c:v>
                </c:pt>
                <c:pt idx="3">
                  <c:v>0.151</c:v>
                </c:pt>
                <c:pt idx="4">
                  <c:v>0.155</c:v>
                </c:pt>
                <c:pt idx="5">
                  <c:v>0.156</c:v>
                </c:pt>
                <c:pt idx="6">
                  <c:v>0.16500000000000001</c:v>
                </c:pt>
                <c:pt idx="7">
                  <c:v>0.16700000000000001</c:v>
                </c:pt>
                <c:pt idx="8">
                  <c:v>0.16800000000000001</c:v>
                </c:pt>
                <c:pt idx="9">
                  <c:v>0.17</c:v>
                </c:pt>
                <c:pt idx="10">
                  <c:v>0.17199999999999999</c:v>
                </c:pt>
                <c:pt idx="11">
                  <c:v>0.17499999999999999</c:v>
                </c:pt>
                <c:pt idx="12">
                  <c:v>0.17499999999999999</c:v>
                </c:pt>
                <c:pt idx="13">
                  <c:v>0.183</c:v>
                </c:pt>
                <c:pt idx="14">
                  <c:v>0.19400000000000001</c:v>
                </c:pt>
                <c:pt idx="15">
                  <c:v>0.19500000000000001</c:v>
                </c:pt>
                <c:pt idx="16">
                  <c:v>0.2</c:v>
                </c:pt>
                <c:pt idx="17">
                  <c:v>0.20100000000000001</c:v>
                </c:pt>
                <c:pt idx="18">
                  <c:v>0.20100000000000001</c:v>
                </c:pt>
                <c:pt idx="19">
                  <c:v>0.20399999999999999</c:v>
                </c:pt>
                <c:pt idx="20">
                  <c:v>0.20599999999999999</c:v>
                </c:pt>
                <c:pt idx="21">
                  <c:v>0.20699999999999999</c:v>
                </c:pt>
                <c:pt idx="22">
                  <c:v>0.20699999999999999</c:v>
                </c:pt>
                <c:pt idx="23">
                  <c:v>0.214</c:v>
                </c:pt>
                <c:pt idx="24">
                  <c:v>0.215</c:v>
                </c:pt>
                <c:pt idx="25">
                  <c:v>0.217</c:v>
                </c:pt>
                <c:pt idx="26">
                  <c:v>0.217</c:v>
                </c:pt>
                <c:pt idx="27">
                  <c:v>0.221</c:v>
                </c:pt>
                <c:pt idx="28">
                  <c:v>0.22800000000000001</c:v>
                </c:pt>
                <c:pt idx="29">
                  <c:v>0.23300000000000001</c:v>
                </c:pt>
                <c:pt idx="30">
                  <c:v>0.23499999999999999</c:v>
                </c:pt>
                <c:pt idx="31">
                  <c:v>0.23599999999999999</c:v>
                </c:pt>
                <c:pt idx="32">
                  <c:v>0.23599999999999999</c:v>
                </c:pt>
                <c:pt idx="33">
                  <c:v>0.23599999999999999</c:v>
                </c:pt>
                <c:pt idx="34">
                  <c:v>0.246</c:v>
                </c:pt>
                <c:pt idx="35">
                  <c:v>0.248</c:v>
                </c:pt>
                <c:pt idx="36">
                  <c:v>0.25</c:v>
                </c:pt>
                <c:pt idx="37">
                  <c:v>0.253</c:v>
                </c:pt>
                <c:pt idx="38">
                  <c:v>0.253</c:v>
                </c:pt>
                <c:pt idx="39">
                  <c:v>0.25800000000000001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4-4892-8429-AD352389AD69}"/>
            </c:ext>
          </c:extLst>
        </c:ser>
        <c:ser>
          <c:idx val="3"/>
          <c:order val="1"/>
          <c:tx>
            <c:strRef>
              <c:f>'35-54 Rank'!$G$65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Rank'!$G$66:$G$110</c:f>
              <c:numCache>
                <c:formatCode>General</c:formatCode>
                <c:ptCount val="43"/>
                <c:pt idx="0" formatCode="0.0%">
                  <c:v>0.127</c:v>
                </c:pt>
                <c:pt idx="42" formatCode="0.0%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C4-4892-8429-AD352389AD69}"/>
            </c:ext>
          </c:extLst>
        </c:ser>
        <c:ser>
          <c:idx val="2"/>
          <c:order val="2"/>
          <c:tx>
            <c:strRef>
              <c:f>'35-54 Rank'!$F$65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Rank'!$F$66:$F$110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0.23599999999999999</c:v>
                </c:pt>
                <c:pt idx="34">
                  <c:v>0</c:v>
                </c:pt>
                <c:pt idx="35">
                  <c:v>0.248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0.27300000000000002</c:v>
                </c:pt>
                <c:pt idx="41">
                  <c:v>0.29899999999999999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C4-4892-8429-AD352389AD69}"/>
            </c:ext>
          </c:extLst>
        </c:ser>
        <c:ser>
          <c:idx val="1"/>
          <c:order val="3"/>
          <c:tx>
            <c:strRef>
              <c:f>'35-54 Rank'!$E$65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Rank'!$C$66:$C$110</c:f>
              <c:strCache>
                <c:ptCount val="43"/>
                <c:pt idx="0">
                  <c:v>North Yorkshire CSP</c:v>
                </c:pt>
                <c:pt idx="1">
                  <c:v>Oxfordshire CSP</c:v>
                </c:pt>
                <c:pt idx="2">
                  <c:v>Wesport CSP</c:v>
                </c:pt>
                <c:pt idx="3">
                  <c:v>Surrey CSP</c:v>
                </c:pt>
                <c:pt idx="4">
                  <c:v>Dorset CSP</c:v>
                </c:pt>
                <c:pt idx="5">
                  <c:v>Cheshire CSP</c:v>
                </c:pt>
                <c:pt idx="6">
                  <c:v>Devon CSP</c:v>
                </c:pt>
                <c:pt idx="7">
                  <c:v>Wiltshire and Swindon CSP</c:v>
                </c:pt>
                <c:pt idx="8">
                  <c:v>Sussex CSP</c:v>
                </c:pt>
                <c:pt idx="9">
                  <c:v>Buckinghamshire and Milton Keynes CSP</c:v>
                </c:pt>
                <c:pt idx="10">
                  <c:v>Herefordshire and Worcestershire CSP</c:v>
                </c:pt>
                <c:pt idx="11">
                  <c:v>Gloucestershire CSP</c:v>
                </c:pt>
                <c:pt idx="12">
                  <c:v>Hertfordshire CSP</c:v>
                </c:pt>
                <c:pt idx="13">
                  <c:v>Hampshire and Isle of Wright CSP</c:v>
                </c:pt>
                <c:pt idx="14">
                  <c:v>Cambridgeshire CSP</c:v>
                </c:pt>
                <c:pt idx="15">
                  <c:v>Suffolk CSP</c:v>
                </c:pt>
                <c:pt idx="16">
                  <c:v>Nottinghamshire CSP</c:v>
                </c:pt>
                <c:pt idx="17">
                  <c:v>Berkshire CSP</c:v>
                </c:pt>
                <c:pt idx="18">
                  <c:v>Derbyshire CSP</c:v>
                </c:pt>
                <c:pt idx="19">
                  <c:v>Shropshire and Telford and the Wrekin CSP</c:v>
                </c:pt>
                <c:pt idx="20">
                  <c:v>Somerset CSP</c:v>
                </c:pt>
                <c:pt idx="21">
                  <c:v>Cumbria CSP</c:v>
                </c:pt>
                <c:pt idx="22">
                  <c:v>Kent CSP</c:v>
                </c:pt>
                <c:pt idx="23">
                  <c:v>Norfolk CSP</c:v>
                </c:pt>
                <c:pt idx="24">
                  <c:v>West Yorkshire CSP</c:v>
                </c:pt>
                <c:pt idx="25">
                  <c:v>Lancashire CSP</c:v>
                </c:pt>
                <c:pt idx="26">
                  <c:v>Leicester, Leicestershire and Rutland CSP</c:v>
                </c:pt>
                <c:pt idx="27">
                  <c:v>Essex CSP</c:v>
                </c:pt>
                <c:pt idx="28">
                  <c:v>London CSP</c:v>
                </c:pt>
                <c:pt idx="29">
                  <c:v>Northamptonshire CSP</c:v>
                </c:pt>
                <c:pt idx="30">
                  <c:v>Staffordshire and Stoke-on-Trent CSP</c:v>
                </c:pt>
                <c:pt idx="31">
                  <c:v>Coventry, Solihull and Warwickshire CSP</c:v>
                </c:pt>
                <c:pt idx="32">
                  <c:v>South Yorkshire CSP</c:v>
                </c:pt>
                <c:pt idx="33">
                  <c:v>Tyne and Wear CSP</c:v>
                </c:pt>
                <c:pt idx="34">
                  <c:v>Durham CSP</c:v>
                </c:pt>
                <c:pt idx="35">
                  <c:v>Merseyside CSP</c:v>
                </c:pt>
                <c:pt idx="36">
                  <c:v>Lincolnshire CSP</c:v>
                </c:pt>
                <c:pt idx="37">
                  <c:v>Greater Manchester CSP</c:v>
                </c:pt>
                <c:pt idx="38">
                  <c:v>Tees Valley CSP</c:v>
                </c:pt>
                <c:pt idx="39">
                  <c:v>Bedfordshire CSP</c:v>
                </c:pt>
                <c:pt idx="40">
                  <c:v>Humber CSP</c:v>
                </c:pt>
                <c:pt idx="41">
                  <c:v>Black Country CSP</c:v>
                </c:pt>
                <c:pt idx="42">
                  <c:v>Birmingham CSP</c:v>
                </c:pt>
              </c:strCache>
            </c:strRef>
          </c:cat>
          <c:val>
            <c:numRef>
              <c:f>'35-54 Rank'!$E$66:$E$110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0.253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C4-4892-8429-AD352389A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8681934362604153"/>
          <c:w val="0.85445061425466717"/>
          <c:h val="0.113180656373958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9995396006035218E-2"/>
          <c:w val="0.83751713839913156"/>
          <c:h val="0.69335461012428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'35-54 Rank'!$U$65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  <a:effectLst/>
          </c:spPr>
          <c:invertIfNegative val="0"/>
          <c:cat>
            <c:strRef>
              <c:f>'35-54 Rank'!$Z$66:$Z$110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'35-54 Rank'!$U$66:$U$110</c:f>
              <c:numCache>
                <c:formatCode>0.0%</c:formatCode>
                <c:ptCount val="45"/>
                <c:pt idx="0">
                  <c:v>0.53900000000000003</c:v>
                </c:pt>
                <c:pt idx="1">
                  <c:v>0.57899999999999996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0.61499999999999999</c:v>
                </c:pt>
                <c:pt idx="5">
                  <c:v>0.62</c:v>
                </c:pt>
                <c:pt idx="6">
                  <c:v>0.62</c:v>
                </c:pt>
                <c:pt idx="7">
                  <c:v>0.621</c:v>
                </c:pt>
                <c:pt idx="8">
                  <c:v>0.63</c:v>
                </c:pt>
                <c:pt idx="9">
                  <c:v>0.63200000000000001</c:v>
                </c:pt>
                <c:pt idx="10">
                  <c:v>0.63400000000000001</c:v>
                </c:pt>
                <c:pt idx="11">
                  <c:v>0.64</c:v>
                </c:pt>
                <c:pt idx="12">
                  <c:v>0.64100000000000001</c:v>
                </c:pt>
                <c:pt idx="13">
                  <c:v>0.64300000000000002</c:v>
                </c:pt>
                <c:pt idx="14">
                  <c:v>0.64300000000000002</c:v>
                </c:pt>
                <c:pt idx="15">
                  <c:v>0.64700000000000002</c:v>
                </c:pt>
                <c:pt idx="16">
                  <c:v>0.64900000000000002</c:v>
                </c:pt>
                <c:pt idx="17">
                  <c:v>0.64900000000000002</c:v>
                </c:pt>
                <c:pt idx="18">
                  <c:v>0.65</c:v>
                </c:pt>
                <c:pt idx="19">
                  <c:v>0.65200000000000002</c:v>
                </c:pt>
                <c:pt idx="20">
                  <c:v>0.65400000000000003</c:v>
                </c:pt>
                <c:pt idx="21">
                  <c:v>0.66200000000000003</c:v>
                </c:pt>
                <c:pt idx="22">
                  <c:v>0.67</c:v>
                </c:pt>
                <c:pt idx="23">
                  <c:v>0.67200000000000004</c:v>
                </c:pt>
                <c:pt idx="24">
                  <c:v>0.67300000000000004</c:v>
                </c:pt>
                <c:pt idx="25">
                  <c:v>0.67400000000000004</c:v>
                </c:pt>
                <c:pt idx="26">
                  <c:v>0.67600000000000005</c:v>
                </c:pt>
                <c:pt idx="27">
                  <c:v>0.67600000000000005</c:v>
                </c:pt>
                <c:pt idx="28">
                  <c:v>0.67900000000000005</c:v>
                </c:pt>
                <c:pt idx="29">
                  <c:v>0.68200000000000005</c:v>
                </c:pt>
                <c:pt idx="30">
                  <c:v>0.68500000000000005</c:v>
                </c:pt>
                <c:pt idx="31">
                  <c:v>0.69599999999999995</c:v>
                </c:pt>
                <c:pt idx="32">
                  <c:v>0.69699999999999995</c:v>
                </c:pt>
                <c:pt idx="33">
                  <c:v>0.70699999999999996</c:v>
                </c:pt>
                <c:pt idx="34">
                  <c:v>0.70699999999999996</c:v>
                </c:pt>
                <c:pt idx="35">
                  <c:v>0.70799999999999996</c:v>
                </c:pt>
                <c:pt idx="36">
                  <c:v>0.70899999999999996</c:v>
                </c:pt>
                <c:pt idx="37">
                  <c:v>0.71199999999999997</c:v>
                </c:pt>
                <c:pt idx="38">
                  <c:v>0.71699999999999997</c:v>
                </c:pt>
                <c:pt idx="39">
                  <c:v>0.72499999999999998</c:v>
                </c:pt>
                <c:pt idx="40">
                  <c:v>0.72899999999999998</c:v>
                </c:pt>
                <c:pt idx="41">
                  <c:v>0.73499999999999999</c:v>
                </c:pt>
                <c:pt idx="42">
                  <c:v>0.74</c:v>
                </c:pt>
                <c:pt idx="43">
                  <c:v>0.74299999999999999</c:v>
                </c:pt>
                <c:pt idx="44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C-452F-9AD2-1B19296462B9}"/>
            </c:ext>
          </c:extLst>
        </c:ser>
        <c:ser>
          <c:idx val="3"/>
          <c:order val="1"/>
          <c:tx>
            <c:strRef>
              <c:f>'35-54 Rank'!$Y$65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Rank'!$Y$66:$Y$110</c:f>
              <c:numCache>
                <c:formatCode>General</c:formatCode>
                <c:ptCount val="45"/>
                <c:pt idx="0" formatCode="0.0%">
                  <c:v>0.53900000000000003</c:v>
                </c:pt>
                <c:pt idx="44" formatCode="0.0%">
                  <c:v>0.755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8C-452F-9AD2-1B19296462B9}"/>
            </c:ext>
          </c:extLst>
        </c:ser>
        <c:ser>
          <c:idx val="2"/>
          <c:order val="2"/>
          <c:tx>
            <c:strRef>
              <c:f>'35-54 Rank'!$W$65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Rank'!$W$66:$W$110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0.57999999999999996</c:v>
                </c:pt>
                <c:pt idx="3">
                  <c:v>0.59299999999999997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0.65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8C-452F-9AD2-1B19296462B9}"/>
            </c:ext>
          </c:extLst>
        </c:ser>
        <c:ser>
          <c:idx val="1"/>
          <c:order val="3"/>
          <c:tx>
            <c:strRef>
              <c:f>'35-54 Rank'!$V$65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'35-54 Rank'!$T$66:$T$110</c:f>
              <c:strCache>
                <c:ptCount val="45"/>
                <c:pt idx="0">
                  <c:v>Birmingham CSP</c:v>
                </c:pt>
                <c:pt idx="1">
                  <c:v>Bedfordshire CSP</c:v>
                </c:pt>
                <c:pt idx="2">
                  <c:v>Black Country CSP</c:v>
                </c:pt>
                <c:pt idx="3">
                  <c:v>Humber CSP</c:v>
                </c:pt>
                <c:pt idx="4">
                  <c:v>Greater Manchester CSP</c:v>
                </c:pt>
                <c:pt idx="5">
                  <c:v>Northamptonshire CSP</c:v>
                </c:pt>
                <c:pt idx="6">
                  <c:v>Staffordshire and Stoke-on-Trent CSP</c:v>
                </c:pt>
                <c:pt idx="7">
                  <c:v>Lincolnshire CSP</c:v>
                </c:pt>
                <c:pt idx="8">
                  <c:v>Merseyside CSP</c:v>
                </c:pt>
                <c:pt idx="9">
                  <c:v>West Yorkshire CSP</c:v>
                </c:pt>
                <c:pt idx="10">
                  <c:v>Norfolk CSP</c:v>
                </c:pt>
                <c:pt idx="11">
                  <c:v>South Yorkshire CSP</c:v>
                </c:pt>
                <c:pt idx="12">
                  <c:v>Leicester, Leicestershire and Rutland CSP</c:v>
                </c:pt>
                <c:pt idx="13">
                  <c:v>Coventry, Solihull and Warwickshire CSP</c:v>
                </c:pt>
                <c:pt idx="14">
                  <c:v>Lancashire CSP</c:v>
                </c:pt>
                <c:pt idx="15">
                  <c:v>Cornwall and Isles of Scilly CSP</c:v>
                </c:pt>
                <c:pt idx="16">
                  <c:v>Kent CSP</c:v>
                </c:pt>
                <c:pt idx="17">
                  <c:v>Tees Valley CSP</c:v>
                </c:pt>
                <c:pt idx="18">
                  <c:v>Tyne and Wear CSP</c:v>
                </c:pt>
                <c:pt idx="19">
                  <c:v>Essex CSP</c:v>
                </c:pt>
                <c:pt idx="20">
                  <c:v>London CSP</c:v>
                </c:pt>
                <c:pt idx="21">
                  <c:v>Somerset CSP</c:v>
                </c:pt>
                <c:pt idx="22">
                  <c:v>Hertfordshire CSP</c:v>
                </c:pt>
                <c:pt idx="23">
                  <c:v>Cambridgeshire CSP</c:v>
                </c:pt>
                <c:pt idx="24">
                  <c:v>Nottinghamshire CSP</c:v>
                </c:pt>
                <c:pt idx="25">
                  <c:v>Cumbria CSP</c:v>
                </c:pt>
                <c:pt idx="26">
                  <c:v>Derbyshire CSP</c:v>
                </c:pt>
                <c:pt idx="27">
                  <c:v>Durham CSP</c:v>
                </c:pt>
                <c:pt idx="28">
                  <c:v>Shropshire and Telford and the Wrekin CSP</c:v>
                </c:pt>
                <c:pt idx="29">
                  <c:v>Berkshire CSP</c:v>
                </c:pt>
                <c:pt idx="30">
                  <c:v>Suffolk CSP</c:v>
                </c:pt>
                <c:pt idx="31">
                  <c:v>Hampshire and Isle of Wright CSP</c:v>
                </c:pt>
                <c:pt idx="32">
                  <c:v>Buckinghamshire and Milton Keynes CSP</c:v>
                </c:pt>
                <c:pt idx="33">
                  <c:v>Herefordshire and Worcestershire CSP</c:v>
                </c:pt>
                <c:pt idx="34">
                  <c:v>Wiltshire and Swindon CSP</c:v>
                </c:pt>
                <c:pt idx="35">
                  <c:v>Dorset CSP</c:v>
                </c:pt>
                <c:pt idx="36">
                  <c:v>Gloucestershire CSP</c:v>
                </c:pt>
                <c:pt idx="37">
                  <c:v>Surrey CSP</c:v>
                </c:pt>
                <c:pt idx="38">
                  <c:v>Devon CSP</c:v>
                </c:pt>
                <c:pt idx="39">
                  <c:v>Sussex CSP</c:v>
                </c:pt>
                <c:pt idx="40">
                  <c:v>Cheshire CSP</c:v>
                </c:pt>
                <c:pt idx="41">
                  <c:v>Oxfordshire CSP</c:v>
                </c:pt>
                <c:pt idx="42">
                  <c:v>Wesport CSP</c:v>
                </c:pt>
                <c:pt idx="43">
                  <c:v>Northumberland CSP</c:v>
                </c:pt>
                <c:pt idx="44">
                  <c:v>North Yorkshire CSP</c:v>
                </c:pt>
              </c:strCache>
            </c:strRef>
          </c:cat>
          <c:val>
            <c:numRef>
              <c:f>'35-54 Rank'!$V$66:$V$110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0.64900000000000002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8C-452F-9AD2-1B1929646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8996111111111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'55-74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71D-4A64-AED6-88B129D2D16F}"/>
            </c:ext>
          </c:extLst>
        </c:ser>
        <c:ser>
          <c:idx val="1"/>
          <c:order val="1"/>
          <c:tx>
            <c:strRef>
              <c:f>'55-74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B7B4A9C-74F4-4C94-8079-65087A72C2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885565-1F5E-46FE-86EF-E329B1CBED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0EAAA83-6A65-4036-8EFE-56B6337D3B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5CDF88E-91B1-42A0-883D-EB08A01B432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F669177-E097-438F-AD48-551F82D9A0F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168768C-1000-4428-ADFE-F0FB022F801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197BF4E-C003-43BC-9C51-E3BCEA8CFB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LA'!$I$41:$I$47</c:f>
              <c:numCache>
                <c:formatCode>0.0%</c:formatCode>
                <c:ptCount val="7"/>
                <c:pt idx="0">
                  <c:v>0.27600000000000002</c:v>
                </c:pt>
                <c:pt idx="1">
                  <c:v>0.34599999999999997</c:v>
                </c:pt>
                <c:pt idx="2">
                  <c:v>0.36</c:v>
                </c:pt>
                <c:pt idx="3">
                  <c:v>0.35299999999999998</c:v>
                </c:pt>
                <c:pt idx="4">
                  <c:v>0.32800000000000001</c:v>
                </c:pt>
                <c:pt idx="5">
                  <c:v>0.39400000000000002</c:v>
                </c:pt>
                <c:pt idx="6">
                  <c:v>0.29299999999999998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LA'!$H$62:$H$77</c15:f>
                <c15:dlblRangeCache>
                  <c:ptCount val="16"/>
                  <c:pt idx="0">
                    <c:v>27.6%</c:v>
                  </c:pt>
                  <c:pt idx="1">
                    <c:v>34.6%</c:v>
                  </c:pt>
                  <c:pt idx="2">
                    <c:v>36.0%</c:v>
                  </c:pt>
                  <c:pt idx="3">
                    <c:v>35.3%</c:v>
                  </c:pt>
                  <c:pt idx="4">
                    <c:v>32.8%</c:v>
                  </c:pt>
                  <c:pt idx="5">
                    <c:v>39.4%</c:v>
                  </c:pt>
                  <c:pt idx="6">
                    <c:v>29.3%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71D-4A64-AED6-88B129D2D16F}"/>
            </c:ext>
          </c:extLst>
        </c:ser>
        <c:ser>
          <c:idx val="2"/>
          <c:order val="2"/>
          <c:tx>
            <c:strRef>
              <c:f>'55-74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D-4A64-AED6-88B129D2D16F}"/>
            </c:ext>
          </c:extLst>
        </c:ser>
        <c:ser>
          <c:idx val="3"/>
          <c:order val="3"/>
          <c:tx>
            <c:strRef>
              <c:f>'55-74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A5EE48E-4D59-43B6-8D0D-CB1553F3E5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D718B54-C0E2-4128-BC03-E5C3E4F7F5E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45F6DD4-E1E3-479C-B608-5A0372D82C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18C3F7B-85D6-4D82-B9BA-8A8FE60BBCD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4FE06A9-B1CE-4440-AF13-62AA341F310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1EBEAA3-DA6D-46F9-AE42-86822C589EF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4C58962-1B6C-411E-B931-AFCC36FDDA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LA'!$K$41:$K$47</c:f>
              <c:numCache>
                <c:formatCode>0.0%</c:formatCode>
                <c:ptCount val="7"/>
                <c:pt idx="0">
                  <c:v>0.13300000000000001</c:v>
                </c:pt>
                <c:pt idx="1">
                  <c:v>0.122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LA'!$I$62:$I$77</c15:f>
                <c15:dlblRangeCache>
                  <c:ptCount val="16"/>
                  <c:pt idx="0">
                    <c:v>13.3%</c:v>
                  </c:pt>
                  <c:pt idx="1">
                    <c:v>12.2%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71D-4A64-AED6-88B129D2D16F}"/>
            </c:ext>
          </c:extLst>
        </c:ser>
        <c:ser>
          <c:idx val="4"/>
          <c:order val="4"/>
          <c:tx>
            <c:strRef>
              <c:f>'55-74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0.13800000000000001</c:v>
                </c:pt>
                <c:pt idx="3">
                  <c:v>0.13100000000000001</c:v>
                </c:pt>
                <c:pt idx="4">
                  <c:v>0.10699999999999998</c:v>
                </c:pt>
                <c:pt idx="5">
                  <c:v>0.123</c:v>
                </c:pt>
                <c:pt idx="6">
                  <c:v>0.10000000000000009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1D-4A64-AED6-88B129D2D16F}"/>
            </c:ext>
          </c:extLst>
        </c:ser>
        <c:ser>
          <c:idx val="5"/>
          <c:order val="5"/>
          <c:tx>
            <c:strRef>
              <c:f>'55-74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36F510A-1B7E-444E-8B12-685ACD324E4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71D-4A64-AED6-88B129D2D1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E618044-CA88-4397-B2F9-66DD1BA2BB2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71D-4A64-AED6-88B129D2D1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40FFA97-C71B-43E8-B092-988DD27F3A8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71D-4A64-AED6-88B129D2D1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F78F9D0-E1AA-4FD3-9D8F-298480BCD8A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71D-4A64-AED6-88B129D2D1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9D71E1C-D52D-4AA8-8EEC-D755E6209F2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71D-4A64-AED6-88B129D2D1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CC6469F-C11C-4742-9168-7DB4DFD6596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71D-4A64-AED6-88B129D2D1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B8F9C43-F85D-4BF9-88B7-F5B51BC2B0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71D-4A64-AED6-88B129D2D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LA'!$M$41:$M$47</c:f>
              <c:numCache>
                <c:formatCode>0.0%</c:formatCode>
                <c:ptCount val="7"/>
                <c:pt idx="0">
                  <c:v>0.59099999999999997</c:v>
                </c:pt>
                <c:pt idx="1">
                  <c:v>0.53200000000000003</c:v>
                </c:pt>
                <c:pt idx="2">
                  <c:v>0.502</c:v>
                </c:pt>
                <c:pt idx="3">
                  <c:v>0.51600000000000001</c:v>
                </c:pt>
                <c:pt idx="4">
                  <c:v>0.56499999999999995</c:v>
                </c:pt>
                <c:pt idx="5">
                  <c:v>0.48299999999999998</c:v>
                </c:pt>
                <c:pt idx="6">
                  <c:v>0.60699999999999998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'55-74 LA'!$J$62:$J$77</c15:f>
                <c15:dlblRangeCache>
                  <c:ptCount val="16"/>
                  <c:pt idx="0">
                    <c:v>59.1%</c:v>
                  </c:pt>
                  <c:pt idx="1">
                    <c:v>53.2%</c:v>
                  </c:pt>
                  <c:pt idx="2">
                    <c:v>50.2%</c:v>
                  </c:pt>
                  <c:pt idx="3">
                    <c:v>51.6%</c:v>
                  </c:pt>
                  <c:pt idx="4">
                    <c:v>56.5%</c:v>
                  </c:pt>
                  <c:pt idx="5">
                    <c:v>48.3%</c:v>
                  </c:pt>
                  <c:pt idx="6">
                    <c:v>60.7%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71D-4A64-AED6-88B129D2D16F}"/>
            </c:ext>
          </c:extLst>
        </c:ser>
        <c:ser>
          <c:idx val="6"/>
          <c:order val="6"/>
          <c:tx>
            <c:strRef>
              <c:f>'55-74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'55-74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'55-74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71D-4A64-AED6-88B129D2D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5987628045887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D-41A3-84DB-A77BF0C2B78B}"/>
              </c:ext>
            </c:extLst>
          </c:dPt>
          <c:cat>
            <c:strRef>
              <c:f>'55-74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'55-74 rank'!$D$70:$D$114</c:f>
              <c:numCache>
                <c:formatCode>0.0%</c:formatCode>
                <c:ptCount val="45"/>
                <c:pt idx="0">
                  <c:v>0.186</c:v>
                </c:pt>
                <c:pt idx="1">
                  <c:v>0.189</c:v>
                </c:pt>
                <c:pt idx="2">
                  <c:v>0.20499999999999999</c:v>
                </c:pt>
                <c:pt idx="3">
                  <c:v>0.20899999999999999</c:v>
                </c:pt>
                <c:pt idx="4">
                  <c:v>0.214</c:v>
                </c:pt>
                <c:pt idx="5">
                  <c:v>0.218</c:v>
                </c:pt>
                <c:pt idx="6">
                  <c:v>0.219</c:v>
                </c:pt>
                <c:pt idx="7">
                  <c:v>0.23</c:v>
                </c:pt>
                <c:pt idx="8">
                  <c:v>0.23100000000000001</c:v>
                </c:pt>
                <c:pt idx="9">
                  <c:v>0.23400000000000001</c:v>
                </c:pt>
                <c:pt idx="10">
                  <c:v>0.23400000000000001</c:v>
                </c:pt>
                <c:pt idx="11">
                  <c:v>0.23499999999999999</c:v>
                </c:pt>
                <c:pt idx="12">
                  <c:v>0.24199999999999999</c:v>
                </c:pt>
                <c:pt idx="13">
                  <c:v>0.246</c:v>
                </c:pt>
                <c:pt idx="14">
                  <c:v>0.247</c:v>
                </c:pt>
                <c:pt idx="15">
                  <c:v>0.25</c:v>
                </c:pt>
                <c:pt idx="16">
                  <c:v>0.254</c:v>
                </c:pt>
                <c:pt idx="17">
                  <c:v>0.26200000000000001</c:v>
                </c:pt>
                <c:pt idx="18">
                  <c:v>0.26500000000000001</c:v>
                </c:pt>
                <c:pt idx="19">
                  <c:v>0.27500000000000002</c:v>
                </c:pt>
                <c:pt idx="20">
                  <c:v>0.27700000000000002</c:v>
                </c:pt>
                <c:pt idx="21">
                  <c:v>0.27700000000000002</c:v>
                </c:pt>
                <c:pt idx="22">
                  <c:v>0.27800000000000002</c:v>
                </c:pt>
                <c:pt idx="23">
                  <c:v>0.27900000000000003</c:v>
                </c:pt>
                <c:pt idx="24">
                  <c:v>0.28000000000000003</c:v>
                </c:pt>
                <c:pt idx="25">
                  <c:v>0.28399999999999997</c:v>
                </c:pt>
                <c:pt idx="26">
                  <c:v>0.28499999999999998</c:v>
                </c:pt>
                <c:pt idx="27">
                  <c:v>0.28499999999999998</c:v>
                </c:pt>
                <c:pt idx="28">
                  <c:v>0.28699999999999998</c:v>
                </c:pt>
                <c:pt idx="29">
                  <c:v>0.28999999999999998</c:v>
                </c:pt>
                <c:pt idx="30">
                  <c:v>0.29399999999999998</c:v>
                </c:pt>
                <c:pt idx="31">
                  <c:v>0.29899999999999999</c:v>
                </c:pt>
                <c:pt idx="32">
                  <c:v>0.30199999999999999</c:v>
                </c:pt>
                <c:pt idx="33">
                  <c:v>0.30499999999999999</c:v>
                </c:pt>
                <c:pt idx="34">
                  <c:v>0.307</c:v>
                </c:pt>
                <c:pt idx="35">
                  <c:v>0.308</c:v>
                </c:pt>
                <c:pt idx="36">
                  <c:v>0.315</c:v>
                </c:pt>
                <c:pt idx="37">
                  <c:v>0.32600000000000001</c:v>
                </c:pt>
                <c:pt idx="38">
                  <c:v>0.32700000000000001</c:v>
                </c:pt>
                <c:pt idx="39">
                  <c:v>0.33</c:v>
                </c:pt>
                <c:pt idx="40">
                  <c:v>0.33400000000000002</c:v>
                </c:pt>
                <c:pt idx="41">
                  <c:v>0.33700000000000002</c:v>
                </c:pt>
                <c:pt idx="42">
                  <c:v>0.34599999999999997</c:v>
                </c:pt>
                <c:pt idx="43">
                  <c:v>0.36199999999999999</c:v>
                </c:pt>
                <c:pt idx="44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D-41A3-84DB-A77BF0C2B78B}"/>
            </c:ext>
          </c:extLst>
        </c:ser>
        <c:ser>
          <c:idx val="3"/>
          <c:order val="1"/>
          <c:tx>
            <c:strRef>
              <c:f>'55-74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rank'!$G$70:$G$114</c:f>
              <c:numCache>
                <c:formatCode>General</c:formatCode>
                <c:ptCount val="45"/>
                <c:pt idx="0" formatCode="0.0%">
                  <c:v>0.186</c:v>
                </c:pt>
                <c:pt idx="44" formatCode="0.0%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2D-41A3-84DB-A77BF0C2B78B}"/>
            </c:ext>
          </c:extLst>
        </c:ser>
        <c:ser>
          <c:idx val="2"/>
          <c:order val="2"/>
          <c:tx>
            <c:strRef>
              <c:f>'55-74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0.30199999999999999</c:v>
                </c:pt>
                <c:pt idx="33">
                  <c:v>0</c:v>
                </c:pt>
                <c:pt idx="34">
                  <c:v>0.307</c:v>
                </c:pt>
                <c:pt idx="35">
                  <c:v>0.308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0.36199999999999999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2D-41A3-84DB-A77BF0C2B78B}"/>
            </c:ext>
          </c:extLst>
        </c:ser>
        <c:ser>
          <c:idx val="1"/>
          <c:order val="3"/>
          <c:tx>
            <c:strRef>
              <c:f>'55-74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rank'!$C$70:$C$114</c:f>
              <c:strCache>
                <c:ptCount val="45"/>
                <c:pt idx="0">
                  <c:v>Oxfordshire CSP</c:v>
                </c:pt>
                <c:pt idx="1">
                  <c:v>Buckinghamshire and Milton Keynes CSP</c:v>
                </c:pt>
                <c:pt idx="2">
                  <c:v>Surrey CSP</c:v>
                </c:pt>
                <c:pt idx="3">
                  <c:v>Wiltshire and Swindon CSP</c:v>
                </c:pt>
                <c:pt idx="4">
                  <c:v>Dorset CSP</c:v>
                </c:pt>
                <c:pt idx="5">
                  <c:v>Cornwall and Isles of Scilly CSP</c:v>
                </c:pt>
                <c:pt idx="6">
                  <c:v>Gloucestershire CSP</c:v>
                </c:pt>
                <c:pt idx="7">
                  <c:v>North Yorkshire CSP</c:v>
                </c:pt>
                <c:pt idx="8">
                  <c:v>Devon CSP</c:v>
                </c:pt>
                <c:pt idx="9">
                  <c:v>Berkshire CSP</c:v>
                </c:pt>
                <c:pt idx="10">
                  <c:v>Sussex CSP</c:v>
                </c:pt>
                <c:pt idx="11">
                  <c:v>Wesport CSP</c:v>
                </c:pt>
                <c:pt idx="12">
                  <c:v>Somerset CSP</c:v>
                </c:pt>
                <c:pt idx="13">
                  <c:v>Hampshire and Isle of Wright CSP</c:v>
                </c:pt>
                <c:pt idx="14">
                  <c:v>Hertfordshire CSP</c:v>
                </c:pt>
                <c:pt idx="15">
                  <c:v>Cheshire CSP</c:v>
                </c:pt>
                <c:pt idx="16">
                  <c:v>Cumbria CSP</c:v>
                </c:pt>
                <c:pt idx="17">
                  <c:v>Herefordshire and Worcestershire CSP</c:v>
                </c:pt>
                <c:pt idx="18">
                  <c:v>Norfolk CSP</c:v>
                </c:pt>
                <c:pt idx="19">
                  <c:v>Derbyshire CSP</c:v>
                </c:pt>
                <c:pt idx="20">
                  <c:v>Kent CSP</c:v>
                </c:pt>
                <c:pt idx="21">
                  <c:v>Northamptonshire CSP</c:v>
                </c:pt>
                <c:pt idx="22">
                  <c:v>Shropshire and Telford and the Wrekin CSP</c:v>
                </c:pt>
                <c:pt idx="23">
                  <c:v>Suffolk CSP</c:v>
                </c:pt>
                <c:pt idx="24">
                  <c:v>Cambridgeshire CSP</c:v>
                </c:pt>
                <c:pt idx="25">
                  <c:v>West Yorkshire CSP</c:v>
                </c:pt>
                <c:pt idx="26">
                  <c:v>London CSP</c:v>
                </c:pt>
                <c:pt idx="27">
                  <c:v>Nottinghamshire CSP</c:v>
                </c:pt>
                <c:pt idx="28">
                  <c:v>Lancashire CSP</c:v>
                </c:pt>
                <c:pt idx="29">
                  <c:v>Leicester, Leicestershire and Rutland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Merseyside CSP</c:v>
                </c:pt>
                <c:pt idx="33">
                  <c:v>Greater Manchester CSP</c:v>
                </c:pt>
                <c:pt idx="34">
                  <c:v>Humber CSP</c:v>
                </c:pt>
                <c:pt idx="35">
                  <c:v>Tyne and Wear CSP</c:v>
                </c:pt>
                <c:pt idx="36">
                  <c:v>Bedfordshire CSP</c:v>
                </c:pt>
                <c:pt idx="37">
                  <c:v>South Yorkshire CSP</c:v>
                </c:pt>
                <c:pt idx="38">
                  <c:v>Lincolnshire CSP</c:v>
                </c:pt>
                <c:pt idx="39">
                  <c:v>Staffordshire and Stoke-on-Trent CSP</c:v>
                </c:pt>
                <c:pt idx="40">
                  <c:v>Northumberland CSP</c:v>
                </c:pt>
                <c:pt idx="41">
                  <c:v>Birmingham CSP</c:v>
                </c:pt>
                <c:pt idx="42">
                  <c:v>Tees Valley CSP</c:v>
                </c:pt>
                <c:pt idx="43">
                  <c:v>Black Country CSP</c:v>
                </c:pt>
                <c:pt idx="44">
                  <c:v>Durham CSP</c:v>
                </c:pt>
              </c:strCache>
            </c:strRef>
          </c:cat>
          <c:val>
            <c:numRef>
              <c:f>'55-74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0.34599999999999997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2D-41A3-84DB-A77BF0C2B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90262930192313062"/>
          <c:w val="0.85445061425466717"/>
          <c:h val="9.737069807686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2.8191499895170266E-2"/>
          <c:w val="0.83751713839913156"/>
          <c:h val="0.6548615068639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'55-74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'55-74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'55-74 rank'!$U$70:$U$114</c:f>
              <c:numCache>
                <c:formatCode>0.0%</c:formatCode>
                <c:ptCount val="45"/>
                <c:pt idx="0">
                  <c:v>0.501</c:v>
                </c:pt>
                <c:pt idx="1">
                  <c:v>0.504</c:v>
                </c:pt>
                <c:pt idx="2">
                  <c:v>0.52400000000000002</c:v>
                </c:pt>
                <c:pt idx="3">
                  <c:v>0.52500000000000002</c:v>
                </c:pt>
                <c:pt idx="4">
                  <c:v>0.52900000000000003</c:v>
                </c:pt>
                <c:pt idx="5">
                  <c:v>0.53</c:v>
                </c:pt>
                <c:pt idx="6">
                  <c:v>0.53200000000000003</c:v>
                </c:pt>
                <c:pt idx="7">
                  <c:v>0.53700000000000003</c:v>
                </c:pt>
                <c:pt idx="8">
                  <c:v>0.53900000000000003</c:v>
                </c:pt>
                <c:pt idx="9">
                  <c:v>0.54</c:v>
                </c:pt>
                <c:pt idx="10">
                  <c:v>0.54800000000000004</c:v>
                </c:pt>
                <c:pt idx="11">
                  <c:v>0.55300000000000005</c:v>
                </c:pt>
                <c:pt idx="12">
                  <c:v>0.56000000000000005</c:v>
                </c:pt>
                <c:pt idx="13">
                  <c:v>0.56499999999999995</c:v>
                </c:pt>
                <c:pt idx="14">
                  <c:v>0.57899999999999996</c:v>
                </c:pt>
                <c:pt idx="15">
                  <c:v>0.57899999999999996</c:v>
                </c:pt>
                <c:pt idx="16">
                  <c:v>0.58099999999999996</c:v>
                </c:pt>
                <c:pt idx="17">
                  <c:v>0.58199999999999996</c:v>
                </c:pt>
                <c:pt idx="18">
                  <c:v>0.58199999999999996</c:v>
                </c:pt>
                <c:pt idx="19">
                  <c:v>0.58699999999999997</c:v>
                </c:pt>
                <c:pt idx="20">
                  <c:v>0.59</c:v>
                </c:pt>
                <c:pt idx="21">
                  <c:v>0.59199999999999997</c:v>
                </c:pt>
                <c:pt idx="22">
                  <c:v>0.59299999999999997</c:v>
                </c:pt>
                <c:pt idx="23">
                  <c:v>0.59299999999999997</c:v>
                </c:pt>
                <c:pt idx="24">
                  <c:v>0.59399999999999997</c:v>
                </c:pt>
                <c:pt idx="25">
                  <c:v>0.59499999999999997</c:v>
                </c:pt>
                <c:pt idx="26">
                  <c:v>0.59599999999999997</c:v>
                </c:pt>
                <c:pt idx="27">
                  <c:v>0.60099999999999998</c:v>
                </c:pt>
                <c:pt idx="28">
                  <c:v>0.60399999999999998</c:v>
                </c:pt>
                <c:pt idx="29">
                  <c:v>0.60799999999999998</c:v>
                </c:pt>
                <c:pt idx="30">
                  <c:v>0.61899999999999999</c:v>
                </c:pt>
                <c:pt idx="31">
                  <c:v>0.625</c:v>
                </c:pt>
                <c:pt idx="32">
                  <c:v>0.626</c:v>
                </c:pt>
                <c:pt idx="33">
                  <c:v>0.628</c:v>
                </c:pt>
                <c:pt idx="34">
                  <c:v>0.629</c:v>
                </c:pt>
                <c:pt idx="35">
                  <c:v>0.63100000000000001</c:v>
                </c:pt>
                <c:pt idx="36">
                  <c:v>0.64</c:v>
                </c:pt>
                <c:pt idx="37">
                  <c:v>0.64500000000000002</c:v>
                </c:pt>
                <c:pt idx="38">
                  <c:v>0.65</c:v>
                </c:pt>
                <c:pt idx="39">
                  <c:v>0.65300000000000002</c:v>
                </c:pt>
                <c:pt idx="40">
                  <c:v>0.65800000000000003</c:v>
                </c:pt>
                <c:pt idx="41">
                  <c:v>0.67700000000000005</c:v>
                </c:pt>
                <c:pt idx="42">
                  <c:v>0.68</c:v>
                </c:pt>
                <c:pt idx="43">
                  <c:v>0.68200000000000005</c:v>
                </c:pt>
                <c:pt idx="44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3-4F2A-B8CB-0152BAD0FA0E}"/>
            </c:ext>
          </c:extLst>
        </c:ser>
        <c:ser>
          <c:idx val="3"/>
          <c:order val="1"/>
          <c:tx>
            <c:strRef>
              <c:f>'55-74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rank'!$Y$70:$Y$114</c:f>
              <c:numCache>
                <c:formatCode>General</c:formatCode>
                <c:ptCount val="45"/>
                <c:pt idx="0" formatCode="0.0%">
                  <c:v>0.501</c:v>
                </c:pt>
                <c:pt idx="44" formatCode="0.0%">
                  <c:v>0.69299999999999995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3-4F2A-B8CB-0152BAD0FA0E}"/>
            </c:ext>
          </c:extLst>
        </c:ser>
        <c:ser>
          <c:idx val="2"/>
          <c:order val="2"/>
          <c:tx>
            <c:strRef>
              <c:f>'55-74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rank'!$W$70:$W$114</c:f>
              <c:numCache>
                <c:formatCode>General</c:formatCode>
                <c:ptCount val="45"/>
                <c:pt idx="0">
                  <c:v>0</c:v>
                </c:pt>
                <c:pt idx="1">
                  <c:v>0.504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0.54</c:v>
                </c:pt>
                <c:pt idx="10">
                  <c:v>0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3-4F2A-B8CB-0152BAD0FA0E}"/>
            </c:ext>
          </c:extLst>
        </c:ser>
        <c:ser>
          <c:idx val="1"/>
          <c:order val="3"/>
          <c:tx>
            <c:strRef>
              <c:f>'55-74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'55-74 rank'!$T$70:$T$114</c:f>
              <c:strCache>
                <c:ptCount val="45"/>
                <c:pt idx="0">
                  <c:v>Durham CSP</c:v>
                </c:pt>
                <c:pt idx="1">
                  <c:v>Black Country CSP</c:v>
                </c:pt>
                <c:pt idx="2">
                  <c:v>Bedfordshire CSP</c:v>
                </c:pt>
                <c:pt idx="3">
                  <c:v>Birmingham CSP</c:v>
                </c:pt>
                <c:pt idx="4">
                  <c:v>Northumberland CSP</c:v>
                </c:pt>
                <c:pt idx="5">
                  <c:v>Tyne and Wear CSP</c:v>
                </c:pt>
                <c:pt idx="6">
                  <c:v>Tees Valley CSP</c:v>
                </c:pt>
                <c:pt idx="7">
                  <c:v>Lincolnshire CSP</c:v>
                </c:pt>
                <c:pt idx="8">
                  <c:v>South Yorkshire CSP</c:v>
                </c:pt>
                <c:pt idx="9">
                  <c:v>Humber CSP</c:v>
                </c:pt>
                <c:pt idx="10">
                  <c:v>Staffordshire and Stoke-on-Trent CSP</c:v>
                </c:pt>
                <c:pt idx="11">
                  <c:v>Essex CSP</c:v>
                </c:pt>
                <c:pt idx="12">
                  <c:v>Merseyside CSP</c:v>
                </c:pt>
                <c:pt idx="13">
                  <c:v>Greater Manchester CSP</c:v>
                </c:pt>
                <c:pt idx="14">
                  <c:v>Leicester, Leicestershire and Rutland CSP</c:v>
                </c:pt>
                <c:pt idx="15">
                  <c:v>London CSP</c:v>
                </c:pt>
                <c:pt idx="16">
                  <c:v>Lancashire CSP</c:v>
                </c:pt>
                <c:pt idx="17">
                  <c:v>Herefordshire and Worcestershire CSP</c:v>
                </c:pt>
                <c:pt idx="18">
                  <c:v>Suffolk CSP</c:v>
                </c:pt>
                <c:pt idx="19">
                  <c:v>Shropshire and Telford and the Wrekin CSP</c:v>
                </c:pt>
                <c:pt idx="20">
                  <c:v>Kent CSP</c:v>
                </c:pt>
                <c:pt idx="21">
                  <c:v>West Yorkshire CSP</c:v>
                </c:pt>
                <c:pt idx="22">
                  <c:v>Cambridgeshire CSP</c:v>
                </c:pt>
                <c:pt idx="23">
                  <c:v>Coventry, Solihull and Warwickshire CSP</c:v>
                </c:pt>
                <c:pt idx="24">
                  <c:v>Derbyshire CSP</c:v>
                </c:pt>
                <c:pt idx="25">
                  <c:v>Nottinghamshire CSP</c:v>
                </c:pt>
                <c:pt idx="26">
                  <c:v>Norfolk CSP</c:v>
                </c:pt>
                <c:pt idx="27">
                  <c:v>Northamptonshire CSP</c:v>
                </c:pt>
                <c:pt idx="28">
                  <c:v>Hertfordshire CSP</c:v>
                </c:pt>
                <c:pt idx="29">
                  <c:v>Cumbria CSP</c:v>
                </c:pt>
                <c:pt idx="30">
                  <c:v>Somerset CSP</c:v>
                </c:pt>
                <c:pt idx="31">
                  <c:v>Wiltshire and Swindon CSP</c:v>
                </c:pt>
                <c:pt idx="32">
                  <c:v>Hampshire and Isle of Wright CSP</c:v>
                </c:pt>
                <c:pt idx="33">
                  <c:v>Cheshire CSP</c:v>
                </c:pt>
                <c:pt idx="34">
                  <c:v>Berkshire CSP</c:v>
                </c:pt>
                <c:pt idx="35">
                  <c:v>Sussex CSP</c:v>
                </c:pt>
                <c:pt idx="36">
                  <c:v>Wesport CSP</c:v>
                </c:pt>
                <c:pt idx="37">
                  <c:v>North Yorkshire CSP</c:v>
                </c:pt>
                <c:pt idx="38">
                  <c:v>Gloucestershire CSP</c:v>
                </c:pt>
                <c:pt idx="39">
                  <c:v>Devon CSP</c:v>
                </c:pt>
                <c:pt idx="40">
                  <c:v>Dorset CSP</c:v>
                </c:pt>
                <c:pt idx="41">
                  <c:v>Cornwall and Isles of Scilly CSP</c:v>
                </c:pt>
                <c:pt idx="42">
                  <c:v>Surrey CSP</c:v>
                </c:pt>
                <c:pt idx="43">
                  <c:v>Oxfordshire CSP</c:v>
                </c:pt>
                <c:pt idx="44">
                  <c:v>Buckinghamshire and Milton Keynes CSP</c:v>
                </c:pt>
              </c:strCache>
            </c:strRef>
          </c:cat>
          <c:val>
            <c:numRef>
              <c:f>'55-74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0.53200000000000003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3-4F2A-B8CB-0152BAD0F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90300498310622335"/>
          <c:w val="0.83578222492116749"/>
          <c:h val="9.2506355008519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HLE!$B$2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HLE!$C$5</c:f>
              <c:strCache>
                <c:ptCount val="1"/>
                <c:pt idx="0">
                  <c:v>LA 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HLE!$C$6:$C$10</c:f>
              <c:numCache>
                <c:formatCode>General</c:formatCode>
                <c:ptCount val="5"/>
                <c:pt idx="0">
                  <c:v>58.51437</c:v>
                </c:pt>
                <c:pt idx="1">
                  <c:v>58.613770000000002</c:v>
                </c:pt>
                <c:pt idx="2">
                  <c:v>60.572310000000002</c:v>
                </c:pt>
                <c:pt idx="3">
                  <c:v>61.681359999999998</c:v>
                </c:pt>
                <c:pt idx="4">
                  <c:v>62.061570000000003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39416632"/>
        <c:axId val="5394176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HLE!$D$5</c15:sqref>
                        </c15:formulaRef>
                      </c:ext>
                    </c:extLst>
                    <c:strCache>
                      <c:ptCount val="1"/>
                      <c:pt idx="0">
                        <c:v>LA Females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HLE!$D$6:$D$10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60.220039999999997</c:v>
                      </c:pt>
                      <c:pt idx="1">
                        <c:v>60.115079999999999</c:v>
                      </c:pt>
                      <c:pt idx="2">
                        <c:v>61.597020000000001</c:v>
                      </c:pt>
                      <c:pt idx="3">
                        <c:v>62.748370000000001</c:v>
                      </c:pt>
                      <c:pt idx="4">
                        <c:v>64.013140000000007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723C-4111-89A8-4565E670EC7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HLE!$F$5</c15:sqref>
                        </c15:formulaRef>
                      </c:ext>
                    </c:extLst>
                    <c:strCache>
                      <c:ptCount val="1"/>
                      <c:pt idx="0">
                        <c:v>England Female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HLE!$B$6:$B$10</c15:sqref>
                        </c15:formulaRef>
                      </c:ext>
                    </c:extLst>
                    <c:strCache>
                      <c:ptCount val="5"/>
                      <c:pt idx="0">
                        <c:v>Hartlepool</c:v>
                      </c:pt>
                      <c:pt idx="1">
                        <c:v>Middlesbrough</c:v>
                      </c:pt>
                      <c:pt idx="2">
                        <c:v>Redcar and Cleveland</c:v>
                      </c:pt>
                      <c:pt idx="3">
                        <c:v>Stockton-on-Tees</c:v>
                      </c:pt>
                      <c:pt idx="4">
                        <c:v>Darlington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HLE!$F$6:$F$10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65.5</c:v>
                      </c:pt>
                      <c:pt idx="1">
                        <c:v>65.5</c:v>
                      </c:pt>
                      <c:pt idx="2">
                        <c:v>65.5</c:v>
                      </c:pt>
                      <c:pt idx="3">
                        <c:v>65.5</c:v>
                      </c:pt>
                      <c:pt idx="4">
                        <c:v>65.5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23C-4111-89A8-4565E670EC7F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HLE!$E$5</c:f>
              <c:strCache>
                <c:ptCount val="1"/>
                <c:pt idx="0">
                  <c:v>England Male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8.1238688033337825E-4"/>
                  <c:y val="-4.83266714759682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40542328042328"/>
                      <c:h val="0.100894444444444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3C-4111-89A8-4565E670EC7F}"/>
                </c:ext>
              </c:extLst>
            </c:dLbl>
            <c:dLbl>
              <c:idx val="8"/>
              <c:layout>
                <c:manualLayout>
                  <c:x val="-1.185505267521526E-2"/>
                  <c:y val="-9.57818090796833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3C-4111-89A8-4565E670E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HLE!$B$6:$B$10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HLE!$E$6:$E$10</c:f>
              <c:numCache>
                <c:formatCode>General</c:formatCode>
                <c:ptCount val="5"/>
                <c:pt idx="0">
                  <c:v>64.2</c:v>
                </c:pt>
                <c:pt idx="1">
                  <c:v>64.2</c:v>
                </c:pt>
                <c:pt idx="2">
                  <c:v>64.2</c:v>
                </c:pt>
                <c:pt idx="3">
                  <c:v>64.2</c:v>
                </c:pt>
                <c:pt idx="4">
                  <c:v>64.2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3C-4111-89A8-4565E670E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16632"/>
        <c:axId val="539417616"/>
      </c:lineChart>
      <c:catAx>
        <c:axId val="5394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7616"/>
        <c:crosses val="autoZero"/>
        <c:auto val="1"/>
        <c:lblAlgn val="ctr"/>
        <c:lblOffset val="100"/>
        <c:noMultiLvlLbl val="0"/>
      </c:catAx>
      <c:valAx>
        <c:axId val="539417616"/>
        <c:scaling>
          <c:orientation val="minMax"/>
          <c:max val="8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16632"/>
        <c:crosses val="autoZero"/>
        <c:crossBetween val="between"/>
        <c:majorUnit val="1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90872453703703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'75+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615E-42FA-B0C9-04F28C5FC273}"/>
            </c:ext>
          </c:extLst>
        </c:ser>
        <c:ser>
          <c:idx val="1"/>
          <c:order val="1"/>
          <c:tx>
            <c:strRef>
              <c:f>'75+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4401A8E-1239-48AE-A0C8-FC2ACEAAA4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D43226C-B739-46AE-96C1-09B9BC8025B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FCC00A2-CFF2-40D3-9F7B-B96644C094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12C9F6E-59AE-437A-BA6A-67B5BE82065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5CEB444-23F9-4989-A4CA-69F3C51AE2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0B8529C-3114-435B-85DA-73BBEFF5D7A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59CE024-5E9B-4C43-8931-FB78CE83F1B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LA'!$I$41:$I$47</c:f>
              <c:numCache>
                <c:formatCode>0.0%</c:formatCode>
                <c:ptCount val="7"/>
                <c:pt idx="0">
                  <c:v>0.51600000000000001</c:v>
                </c:pt>
                <c:pt idx="1">
                  <c:v>0.60899999999999999</c:v>
                </c:pt>
                <c:pt idx="2">
                  <c:v>0</c:v>
                </c:pt>
                <c:pt idx="3">
                  <c:v>0</c:v>
                </c:pt>
                <c:pt idx="4">
                  <c:v>0.74299999999999999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LA'!$H$62:$H$77</c15:f>
                <c15:dlblRangeCache>
                  <c:ptCount val="16"/>
                  <c:pt idx="0">
                    <c:v>51.6%</c:v>
                  </c:pt>
                  <c:pt idx="1">
                    <c:v>60.9%</c:v>
                  </c:pt>
                  <c:pt idx="4">
                    <c:v>74.3%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615E-42FA-B0C9-04F28C5FC273}"/>
            </c:ext>
          </c:extLst>
        </c:ser>
        <c:ser>
          <c:idx val="2"/>
          <c:order val="2"/>
          <c:tx>
            <c:strRef>
              <c:f>'75+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5E-42FA-B0C9-04F28C5FC273}"/>
            </c:ext>
          </c:extLst>
        </c:ser>
        <c:ser>
          <c:idx val="3"/>
          <c:order val="3"/>
          <c:tx>
            <c:strRef>
              <c:f>'75+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73C5577-4C6A-4C84-AC4F-632EF1AF15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B3FF1F7-FE47-4628-BBD1-F1A78008791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20C992B-68F4-4C50-9B2E-8811A5368B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C68980A-C687-4EC0-88EE-7D6281D075B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F526DE6-8FBD-4798-AE18-31367F5063F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F09BC77-AF6C-4505-ACB2-972FA76598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EEDB6AA-E536-4D15-974F-643E20E50CE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LA'!$K$41:$K$47</c:f>
              <c:numCache>
                <c:formatCode>0.0%</c:formatCode>
                <c:ptCount val="7"/>
                <c:pt idx="0">
                  <c:v>0.13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LA'!$I$62:$I$77</c15:f>
                <c15:dlblRangeCache>
                  <c:ptCount val="16"/>
                  <c:pt idx="0">
                    <c:v>13.0%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615E-42FA-B0C9-04F28C5FC273}"/>
            </c:ext>
          </c:extLst>
        </c:ser>
        <c:ser>
          <c:idx val="4"/>
          <c:order val="4"/>
          <c:tx>
            <c:strRef>
              <c:f>'75+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LA'!$L$41:$L$47</c:f>
              <c:numCache>
                <c:formatCode>0.0%</c:formatCode>
                <c:ptCount val="7"/>
                <c:pt idx="0">
                  <c:v>0</c:v>
                </c:pt>
                <c:pt idx="1">
                  <c:v>9.099999999999997E-2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5E-42FA-B0C9-04F28C5FC273}"/>
            </c:ext>
          </c:extLst>
        </c:ser>
        <c:ser>
          <c:idx val="5"/>
          <c:order val="5"/>
          <c:tx>
            <c:strRef>
              <c:f>'75+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34751DE-DD9D-4705-9941-7CA0CAA83A6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15E-42FA-B0C9-04F28C5FC2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8A3E5B6-4F22-4A85-8130-821DB28ADC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15E-42FA-B0C9-04F28C5FC2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82597F5-05FF-4E09-AC03-96DF567847F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615E-42FA-B0C9-04F28C5FC2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93A17F3-08D6-4857-BF5A-D9B79C4AEF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615E-42FA-B0C9-04F28C5FC2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2627BC5-80CF-4B05-9A8E-18F50511A81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615E-42FA-B0C9-04F28C5FC2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C11E5BC-2097-441A-BBBF-D507DB34357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615E-42FA-B0C9-04F28C5FC2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AC45D0D-3B00-4498-92C4-0E31B978BCF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615E-42FA-B0C9-04F28C5FC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LA'!$M$41:$M$47</c:f>
              <c:numCache>
                <c:formatCode>0.0%</c:formatCode>
                <c:ptCount val="7"/>
                <c:pt idx="0">
                  <c:v>0.35299999999999998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'75+ LA'!$J$62:$J$77</c15:f>
                <c15:dlblRangeCache>
                  <c:ptCount val="16"/>
                  <c:pt idx="0">
                    <c:v>35.3%</c:v>
                  </c:pt>
                  <c:pt idx="1">
                    <c:v>30.0%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615E-42FA-B0C9-04F28C5FC273}"/>
            </c:ext>
          </c:extLst>
        </c:ser>
        <c:ser>
          <c:idx val="6"/>
          <c:order val="6"/>
          <c:tx>
            <c:strRef>
              <c:f>'75+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'75+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'75+ LA'!$N$41:$N$47</c:f>
              <c:numCache>
                <c:formatCode>0.0%</c:formatCode>
                <c:ptCount val="7"/>
                <c:pt idx="0">
                  <c:v>1.0000000000000009E-3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0.25700000000000001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15E-42FA-B0C9-04F28C5FC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0667141947787877E-2"/>
          <c:w val="0.86578856666230086"/>
          <c:h val="0.6200127435934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rank'!$D$72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5-4B29-87AE-D7CFD15FC433}"/>
              </c:ext>
            </c:extLst>
          </c:dPt>
          <c:cat>
            <c:strRef>
              <c:f>'75+ rank'!$H$73:$H$117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'75+ rank'!$D$73:$D$117</c:f>
              <c:numCache>
                <c:formatCode>0.0%</c:formatCode>
                <c:ptCount val="43"/>
                <c:pt idx="0">
                  <c:v>0.434</c:v>
                </c:pt>
                <c:pt idx="1">
                  <c:v>0.44500000000000001</c:v>
                </c:pt>
                <c:pt idx="2">
                  <c:v>0.44800000000000001</c:v>
                </c:pt>
                <c:pt idx="3">
                  <c:v>0.44900000000000001</c:v>
                </c:pt>
                <c:pt idx="4">
                  <c:v>0.45300000000000001</c:v>
                </c:pt>
                <c:pt idx="5">
                  <c:v>0.45600000000000002</c:v>
                </c:pt>
                <c:pt idx="6">
                  <c:v>0.46200000000000002</c:v>
                </c:pt>
                <c:pt idx="7">
                  <c:v>0.46500000000000002</c:v>
                </c:pt>
                <c:pt idx="8">
                  <c:v>0.46600000000000003</c:v>
                </c:pt>
                <c:pt idx="9">
                  <c:v>0.47099999999999997</c:v>
                </c:pt>
                <c:pt idx="10">
                  <c:v>0.47599999999999998</c:v>
                </c:pt>
                <c:pt idx="11">
                  <c:v>0.47799999999999998</c:v>
                </c:pt>
                <c:pt idx="12">
                  <c:v>0.48099999999999998</c:v>
                </c:pt>
                <c:pt idx="13">
                  <c:v>0.48299999999999998</c:v>
                </c:pt>
                <c:pt idx="14">
                  <c:v>0.48499999999999999</c:v>
                </c:pt>
                <c:pt idx="15">
                  <c:v>0.48899999999999999</c:v>
                </c:pt>
                <c:pt idx="16">
                  <c:v>0.49</c:v>
                </c:pt>
                <c:pt idx="17">
                  <c:v>0.495</c:v>
                </c:pt>
                <c:pt idx="18">
                  <c:v>0.504</c:v>
                </c:pt>
                <c:pt idx="19">
                  <c:v>0.50700000000000001</c:v>
                </c:pt>
                <c:pt idx="20">
                  <c:v>0.51</c:v>
                </c:pt>
                <c:pt idx="21">
                  <c:v>0.51100000000000001</c:v>
                </c:pt>
                <c:pt idx="22">
                  <c:v>0.51400000000000001</c:v>
                </c:pt>
                <c:pt idx="23">
                  <c:v>0.51400000000000001</c:v>
                </c:pt>
                <c:pt idx="24">
                  <c:v>0.51600000000000001</c:v>
                </c:pt>
                <c:pt idx="25">
                  <c:v>0.51600000000000001</c:v>
                </c:pt>
                <c:pt idx="26">
                  <c:v>0.51900000000000002</c:v>
                </c:pt>
                <c:pt idx="27">
                  <c:v>0.52</c:v>
                </c:pt>
                <c:pt idx="28">
                  <c:v>0.53700000000000003</c:v>
                </c:pt>
                <c:pt idx="29">
                  <c:v>0.53900000000000003</c:v>
                </c:pt>
                <c:pt idx="30">
                  <c:v>0.54</c:v>
                </c:pt>
                <c:pt idx="31">
                  <c:v>0.54200000000000004</c:v>
                </c:pt>
                <c:pt idx="32">
                  <c:v>0.54200000000000004</c:v>
                </c:pt>
                <c:pt idx="33">
                  <c:v>0.55700000000000005</c:v>
                </c:pt>
                <c:pt idx="34">
                  <c:v>0.58799999999999997</c:v>
                </c:pt>
                <c:pt idx="35">
                  <c:v>0.58799999999999997</c:v>
                </c:pt>
                <c:pt idx="36">
                  <c:v>0.59099999999999997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0.60499999999999998</c:v>
                </c:pt>
                <c:pt idx="40">
                  <c:v>0.60899999999999999</c:v>
                </c:pt>
                <c:pt idx="41">
                  <c:v>0.61099999999999999</c:v>
                </c:pt>
                <c:pt idx="42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15-4B29-87AE-D7CFD15FC433}"/>
            </c:ext>
          </c:extLst>
        </c:ser>
        <c:ser>
          <c:idx val="3"/>
          <c:order val="1"/>
          <c:tx>
            <c:strRef>
              <c:f>'75+ rank'!$G$72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rank'!$G$73:$G$117</c:f>
              <c:numCache>
                <c:formatCode>General</c:formatCode>
                <c:ptCount val="43"/>
                <c:pt idx="0" formatCode="0.0%">
                  <c:v>0.434</c:v>
                </c:pt>
                <c:pt idx="42" formatCode="0.0%">
                  <c:v>0.64200000000000002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15-4B29-87AE-D7CFD15FC433}"/>
            </c:ext>
          </c:extLst>
        </c:ser>
        <c:ser>
          <c:idx val="2"/>
          <c:order val="2"/>
          <c:tx>
            <c:strRef>
              <c:f>'75+ rank'!$F$72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rank'!$F$73:$F$117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0.48299999999999998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0.58799999999999997</c:v>
                </c:pt>
                <c:pt idx="35">
                  <c:v>0</c:v>
                </c:pt>
                <c:pt idx="36">
                  <c:v>0</c:v>
                </c:pt>
                <c:pt idx="37">
                  <c:v>0.59199999999999997</c:v>
                </c:pt>
                <c:pt idx="38">
                  <c:v>0.60299999999999998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15-4B29-87AE-D7CFD15FC433}"/>
            </c:ext>
          </c:extLst>
        </c:ser>
        <c:ser>
          <c:idx val="1"/>
          <c:order val="3"/>
          <c:tx>
            <c:strRef>
              <c:f>'75+ rank'!$E$72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rank'!$C$73:$C$117</c:f>
              <c:strCache>
                <c:ptCount val="43"/>
                <c:pt idx="0">
                  <c:v>Shropshire and Telford and the Wrekin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Cumbria CSP</c:v>
                </c:pt>
                <c:pt idx="4">
                  <c:v>Cheshire CSP</c:v>
                </c:pt>
                <c:pt idx="5">
                  <c:v>Berkshire CSP</c:v>
                </c:pt>
                <c:pt idx="6">
                  <c:v>Surrey CSP</c:v>
                </c:pt>
                <c:pt idx="7">
                  <c:v>Hampshire and Isle of Wright CSP</c:v>
                </c:pt>
                <c:pt idx="8">
                  <c:v>Kent CSP</c:v>
                </c:pt>
                <c:pt idx="9">
                  <c:v>Leicester, Leicestershire and Rutland CSP</c:v>
                </c:pt>
                <c:pt idx="10">
                  <c:v>Bedfordshire CSP</c:v>
                </c:pt>
                <c:pt idx="11">
                  <c:v>Wiltshire and Swindon CSP</c:v>
                </c:pt>
                <c:pt idx="12">
                  <c:v>Herefordshire and Worcestershire CSP</c:v>
                </c:pt>
                <c:pt idx="13">
                  <c:v>Merseyside CSP</c:v>
                </c:pt>
                <c:pt idx="14">
                  <c:v>Gloucestershire CSP</c:v>
                </c:pt>
                <c:pt idx="15">
                  <c:v>Hertfordshire CSP</c:v>
                </c:pt>
                <c:pt idx="16">
                  <c:v>Devon CSP</c:v>
                </c:pt>
                <c:pt idx="17">
                  <c:v>Sussex CSP</c:v>
                </c:pt>
                <c:pt idx="18">
                  <c:v>London CSP</c:v>
                </c:pt>
                <c:pt idx="19">
                  <c:v>Wesport CSP</c:v>
                </c:pt>
                <c:pt idx="20">
                  <c:v>Derbyshire CSP</c:v>
                </c:pt>
                <c:pt idx="21">
                  <c:v>Nottinghamshire CSP</c:v>
                </c:pt>
                <c:pt idx="22">
                  <c:v>Oxfordshire CSP</c:v>
                </c:pt>
                <c:pt idx="23">
                  <c:v>West Yorkshire CSP</c:v>
                </c:pt>
                <c:pt idx="24">
                  <c:v>Buckinghamshire and Milton Keynes CSP</c:v>
                </c:pt>
                <c:pt idx="25">
                  <c:v>Lancashire CSP</c:v>
                </c:pt>
                <c:pt idx="26">
                  <c:v>Somerset CSP</c:v>
                </c:pt>
                <c:pt idx="27">
                  <c:v>Norfolk CSP</c:v>
                </c:pt>
                <c:pt idx="28">
                  <c:v>Suffolk CSP</c:v>
                </c:pt>
                <c:pt idx="29">
                  <c:v>Cambridgeshire CSP</c:v>
                </c:pt>
                <c:pt idx="30">
                  <c:v>Greater Manchester CSP</c:v>
                </c:pt>
                <c:pt idx="31">
                  <c:v>Coventry, Solihull and Warwickshire CSP</c:v>
                </c:pt>
                <c:pt idx="32">
                  <c:v>Staffordshire and Stoke-on-Trent CSP</c:v>
                </c:pt>
                <c:pt idx="33">
                  <c:v>Essex CSP</c:v>
                </c:pt>
                <c:pt idx="34">
                  <c:v>Black Country CSP</c:v>
                </c:pt>
                <c:pt idx="35">
                  <c:v>Lincolnshire CSP</c:v>
                </c:pt>
                <c:pt idx="36">
                  <c:v>Birmingham CSP</c:v>
                </c:pt>
                <c:pt idx="37">
                  <c:v>Tyne and Wear CSP</c:v>
                </c:pt>
                <c:pt idx="38">
                  <c:v>Humber CSP</c:v>
                </c:pt>
                <c:pt idx="39">
                  <c:v>Northamptonshire CSP</c:v>
                </c:pt>
                <c:pt idx="40">
                  <c:v>Tees Valley CSP</c:v>
                </c:pt>
                <c:pt idx="41">
                  <c:v>Cornwall and Isles of Scilly CSP</c:v>
                </c:pt>
                <c:pt idx="42">
                  <c:v>South Yorkshire CSP</c:v>
                </c:pt>
              </c:strCache>
            </c:strRef>
          </c:cat>
          <c:val>
            <c:numRef>
              <c:f>'75+ rank'!$E$73:$E$117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0.60899999999999999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15-4B29-87AE-D7CFD15FC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7.0592377386190716E-2"/>
          <c:y val="0.89082735839320892"/>
          <c:w val="0.85445061425466717"/>
          <c:h val="0.10917264160679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3967591885961053E-2"/>
          <c:w val="0.83751713839913156"/>
          <c:h val="0.64171606368524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'75+ rank'!$U$72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'75+ rank'!$Z$73:$Z$117</c:f>
              <c:strCache>
                <c:ptCount val="43"/>
                <c:pt idx="0">
                  <c:v>Worst</c:v>
                </c:pt>
                <c:pt idx="42">
                  <c:v>Best</c:v>
                </c:pt>
              </c:strCache>
            </c:strRef>
          </c:cat>
          <c:val>
            <c:numRef>
              <c:f>'75+ rank'!$U$73:$U$117</c:f>
              <c:numCache>
                <c:formatCode>0.0%</c:formatCode>
                <c:ptCount val="43"/>
                <c:pt idx="0">
                  <c:v>0.251</c:v>
                </c:pt>
                <c:pt idx="1">
                  <c:v>0.253</c:v>
                </c:pt>
                <c:pt idx="2">
                  <c:v>0.27500000000000002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0.28999999999999998</c:v>
                </c:pt>
                <c:pt idx="6">
                  <c:v>0.3</c:v>
                </c:pt>
                <c:pt idx="7">
                  <c:v>0.30099999999999999</c:v>
                </c:pt>
                <c:pt idx="8">
                  <c:v>0.30499999999999999</c:v>
                </c:pt>
                <c:pt idx="9">
                  <c:v>0.313</c:v>
                </c:pt>
                <c:pt idx="10">
                  <c:v>0.317</c:v>
                </c:pt>
                <c:pt idx="11">
                  <c:v>0.32400000000000001</c:v>
                </c:pt>
                <c:pt idx="12">
                  <c:v>0.32900000000000001</c:v>
                </c:pt>
                <c:pt idx="13">
                  <c:v>0.32900000000000001</c:v>
                </c:pt>
                <c:pt idx="14">
                  <c:v>0.33300000000000002</c:v>
                </c:pt>
                <c:pt idx="15">
                  <c:v>0.34</c:v>
                </c:pt>
                <c:pt idx="16">
                  <c:v>0.34</c:v>
                </c:pt>
                <c:pt idx="17">
                  <c:v>0.34399999999999997</c:v>
                </c:pt>
                <c:pt idx="18">
                  <c:v>0.34799999999999998</c:v>
                </c:pt>
                <c:pt idx="19">
                  <c:v>0.35099999999999998</c:v>
                </c:pt>
                <c:pt idx="20">
                  <c:v>0.35199999999999998</c:v>
                </c:pt>
                <c:pt idx="21">
                  <c:v>0.35299999999999998</c:v>
                </c:pt>
                <c:pt idx="22">
                  <c:v>0.35399999999999998</c:v>
                </c:pt>
                <c:pt idx="23">
                  <c:v>0.35799999999999998</c:v>
                </c:pt>
                <c:pt idx="24">
                  <c:v>0.36299999999999999</c:v>
                </c:pt>
                <c:pt idx="25">
                  <c:v>0.36799999999999999</c:v>
                </c:pt>
                <c:pt idx="26">
                  <c:v>0.36799999999999999</c:v>
                </c:pt>
                <c:pt idx="27">
                  <c:v>0.36899999999999999</c:v>
                </c:pt>
                <c:pt idx="28">
                  <c:v>0.37</c:v>
                </c:pt>
                <c:pt idx="29">
                  <c:v>0.379</c:v>
                </c:pt>
                <c:pt idx="30">
                  <c:v>0.38400000000000001</c:v>
                </c:pt>
                <c:pt idx="31">
                  <c:v>0.38600000000000001</c:v>
                </c:pt>
                <c:pt idx="32">
                  <c:v>0.38700000000000001</c:v>
                </c:pt>
                <c:pt idx="33">
                  <c:v>0.39</c:v>
                </c:pt>
                <c:pt idx="34">
                  <c:v>0.39500000000000002</c:v>
                </c:pt>
                <c:pt idx="35">
                  <c:v>0.39500000000000002</c:v>
                </c:pt>
                <c:pt idx="36">
                  <c:v>0.39600000000000002</c:v>
                </c:pt>
                <c:pt idx="37">
                  <c:v>0.39600000000000002</c:v>
                </c:pt>
                <c:pt idx="38">
                  <c:v>0.40200000000000002</c:v>
                </c:pt>
                <c:pt idx="39">
                  <c:v>0.40899999999999997</c:v>
                </c:pt>
                <c:pt idx="40">
                  <c:v>0.42099999999999999</c:v>
                </c:pt>
                <c:pt idx="41">
                  <c:v>0.42799999999999999</c:v>
                </c:pt>
                <c:pt idx="4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9-4A30-8C6D-835F09AC6B21}"/>
            </c:ext>
          </c:extLst>
        </c:ser>
        <c:ser>
          <c:idx val="3"/>
          <c:order val="1"/>
          <c:tx>
            <c:strRef>
              <c:f>'75+ rank'!$Y$72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rank'!$Y$73:$Y$117</c:f>
              <c:numCache>
                <c:formatCode>General</c:formatCode>
                <c:ptCount val="43"/>
                <c:pt idx="0" formatCode="0.0%">
                  <c:v>0.251</c:v>
                </c:pt>
                <c:pt idx="42" formatCode="0.0%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9-4A30-8C6D-835F09AC6B21}"/>
            </c:ext>
          </c:extLst>
        </c:ser>
        <c:ser>
          <c:idx val="2"/>
          <c:order val="2"/>
          <c:tx>
            <c:strRef>
              <c:f>'75+ rank'!$W$72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rank'!$W$73:$W$117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0.28000000000000003</c:v>
                </c:pt>
                <c:pt idx="4">
                  <c:v>0.28699999999999998</c:v>
                </c:pt>
                <c:pt idx="5">
                  <c:v>0</c:v>
                </c:pt>
                <c:pt idx="6">
                  <c:v>0</c:v>
                </c:pt>
                <c:pt idx="7">
                  <c:v>0.30099999999999999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0.35399999999999998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19-4A30-8C6D-835F09AC6B21}"/>
            </c:ext>
          </c:extLst>
        </c:ser>
        <c:ser>
          <c:idx val="1"/>
          <c:order val="3"/>
          <c:tx>
            <c:strRef>
              <c:f>'75+ rank'!$V$72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'75+ rank'!$T$73:$T$117</c:f>
              <c:strCache>
                <c:ptCount val="43"/>
                <c:pt idx="0">
                  <c:v>South Yorkshire CSP</c:v>
                </c:pt>
                <c:pt idx="1">
                  <c:v>Birmingham CSP</c:v>
                </c:pt>
                <c:pt idx="2">
                  <c:v>Northamptonshire CSP</c:v>
                </c:pt>
                <c:pt idx="3">
                  <c:v>Humber CSP</c:v>
                </c:pt>
                <c:pt idx="4">
                  <c:v>Tyne and Wear CSP</c:v>
                </c:pt>
                <c:pt idx="5">
                  <c:v>Lincolnshire CSP</c:v>
                </c:pt>
                <c:pt idx="6">
                  <c:v>Tees Valley CSP</c:v>
                </c:pt>
                <c:pt idx="7">
                  <c:v>Black Country CSP</c:v>
                </c:pt>
                <c:pt idx="8">
                  <c:v>Oxfordshire CSP</c:v>
                </c:pt>
                <c:pt idx="9">
                  <c:v>Cornwall and Isles of Scilly CSP</c:v>
                </c:pt>
                <c:pt idx="10">
                  <c:v>Cambridgeshire CSP</c:v>
                </c:pt>
                <c:pt idx="11">
                  <c:v>Staffordshire and Stoke-on-Trent CSP</c:v>
                </c:pt>
                <c:pt idx="12">
                  <c:v>Essex CSP</c:v>
                </c:pt>
                <c:pt idx="13">
                  <c:v>Suffolk CSP</c:v>
                </c:pt>
                <c:pt idx="14">
                  <c:v>Greater Manchester CSP</c:v>
                </c:pt>
                <c:pt idx="15">
                  <c:v>Buckinghamshire and Milton Keynes CSP</c:v>
                </c:pt>
                <c:pt idx="16">
                  <c:v>Lancashire CSP</c:v>
                </c:pt>
                <c:pt idx="17">
                  <c:v>Derbyshire CSP</c:v>
                </c:pt>
                <c:pt idx="18">
                  <c:v>Hertfordshire CSP</c:v>
                </c:pt>
                <c:pt idx="19">
                  <c:v>Nottinghamshire CSP</c:v>
                </c:pt>
                <c:pt idx="20">
                  <c:v>Norfolk CSP</c:v>
                </c:pt>
                <c:pt idx="21">
                  <c:v>Coventry, Solihull and Warwickshire CSP</c:v>
                </c:pt>
                <c:pt idx="22">
                  <c:v>Merseyside CSP</c:v>
                </c:pt>
                <c:pt idx="23">
                  <c:v>Herefordshire and Worcestershire CSP</c:v>
                </c:pt>
                <c:pt idx="24">
                  <c:v>Wesport CSP</c:v>
                </c:pt>
                <c:pt idx="25">
                  <c:v>London CSP</c:v>
                </c:pt>
                <c:pt idx="26">
                  <c:v>West Yorkshire CSP</c:v>
                </c:pt>
                <c:pt idx="27">
                  <c:v>Sussex CSP</c:v>
                </c:pt>
                <c:pt idx="28">
                  <c:v>Somerset CSP</c:v>
                </c:pt>
                <c:pt idx="29">
                  <c:v>Bedfordshire CSP</c:v>
                </c:pt>
                <c:pt idx="30">
                  <c:v>Devon CSP</c:v>
                </c:pt>
                <c:pt idx="31">
                  <c:v>Wiltshire and Swindon CSP</c:v>
                </c:pt>
                <c:pt idx="32">
                  <c:v>Gloucestershire CSP</c:v>
                </c:pt>
                <c:pt idx="33">
                  <c:v>Surrey CSP</c:v>
                </c:pt>
                <c:pt idx="34">
                  <c:v>North Yorkshire CSP</c:v>
                </c:pt>
                <c:pt idx="35">
                  <c:v>Shropshire and Telford and the Wrekin CSP</c:v>
                </c:pt>
                <c:pt idx="36">
                  <c:v>Berkshire CSP</c:v>
                </c:pt>
                <c:pt idx="37">
                  <c:v>Kent CSP</c:v>
                </c:pt>
                <c:pt idx="38">
                  <c:v>Hampshire and Isle of Wright CSP</c:v>
                </c:pt>
                <c:pt idx="39">
                  <c:v>Cheshire CSP</c:v>
                </c:pt>
                <c:pt idx="40">
                  <c:v>Dorset CSP</c:v>
                </c:pt>
                <c:pt idx="41">
                  <c:v>Leicester, Leicestershire and Rutland CSP</c:v>
                </c:pt>
                <c:pt idx="42">
                  <c:v>Cumbria CSP</c:v>
                </c:pt>
              </c:strCache>
            </c:strRef>
          </c:cat>
          <c:val>
            <c:numRef>
              <c:f>'75+ rank'!$V$73:$V$117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19-4A30-8C6D-835F09AC6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1025009096455491E-2"/>
          <c:y val="0.89919129845140655"/>
          <c:w val="0.83578222492116749"/>
          <c:h val="9.63198074329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800427447077980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1-2 LA'!$H$40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LA'!$H$41:$H$47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4C01-4DAE-9298-678358983875}"/>
            </c:ext>
          </c:extLst>
        </c:ser>
        <c:ser>
          <c:idx val="1"/>
          <c:order val="1"/>
          <c:tx>
            <c:strRef>
              <c:f>'NS Sec 1-2 LA'!$I$40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1BD6FD8-9C63-49D8-9CD1-DD57781B44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40FE7BF-33D8-41AB-B152-E91A534573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FFE2FAB-7504-45FC-AE8A-F1CE3B5CA47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33A5AE5-5C25-4E89-BA10-08F10945DAC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601923C-40CC-4792-86BB-52809E97C9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AAD81F5-B241-46E4-BA2C-BD3014EF0A2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50239C5-97C0-4EA4-B512-553417F9679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LA'!$I$41:$I$47</c:f>
              <c:numCache>
                <c:formatCode>0.0%</c:formatCode>
                <c:ptCount val="7"/>
                <c:pt idx="0">
                  <c:v>0.16200000000000001</c:v>
                </c:pt>
                <c:pt idx="1">
                  <c:v>0.214</c:v>
                </c:pt>
                <c:pt idx="2">
                  <c:v>0.20599999999999999</c:v>
                </c:pt>
                <c:pt idx="3">
                  <c:v>0.17599999999999999</c:v>
                </c:pt>
                <c:pt idx="4">
                  <c:v>0.17499999999999999</c:v>
                </c:pt>
                <c:pt idx="5">
                  <c:v>0.27100000000000002</c:v>
                </c:pt>
                <c:pt idx="6">
                  <c:v>0.22700000000000001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LA'!$H$62:$H$77</c15:f>
                <c15:dlblRangeCache>
                  <c:ptCount val="16"/>
                  <c:pt idx="0">
                    <c:v>16.2%</c:v>
                  </c:pt>
                  <c:pt idx="1">
                    <c:v>21.4%</c:v>
                  </c:pt>
                  <c:pt idx="2">
                    <c:v>20.6%</c:v>
                  </c:pt>
                  <c:pt idx="3">
                    <c:v>17.6%</c:v>
                  </c:pt>
                  <c:pt idx="4">
                    <c:v>17.5%</c:v>
                  </c:pt>
                  <c:pt idx="5">
                    <c:v>27.1%</c:v>
                  </c:pt>
                  <c:pt idx="6">
                    <c:v>22.7%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4C01-4DAE-9298-678358983875}"/>
            </c:ext>
          </c:extLst>
        </c:ser>
        <c:ser>
          <c:idx val="2"/>
          <c:order val="2"/>
          <c:tx>
            <c:strRef>
              <c:f>'NS Sec 1-2 LA'!$J$40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LA'!$J$41:$J$47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C01-4DAE-9298-678358983875}"/>
            </c:ext>
          </c:extLst>
        </c:ser>
        <c:ser>
          <c:idx val="3"/>
          <c:order val="3"/>
          <c:tx>
            <c:strRef>
              <c:f>'NS Sec 1-2 LA'!$K$40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88B60F2-A227-4433-B1BA-FC8068EAF6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EE7117-540B-4E7A-928B-6E04BEE3DE4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618D601-D7B8-4731-A5C3-9D44C277F11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FA816F-8B47-474E-9F5E-111969E2E2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D30DF42-1963-4055-A3A9-1D685D33C2D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072ECFA-9ACB-4CF8-BB9B-3F28845264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4EC51B0-9DF6-48FC-B856-CD16E5D410B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LA'!$K$41:$K$47</c:f>
              <c:numCache>
                <c:formatCode>0.0%</c:formatCode>
                <c:ptCount val="7"/>
                <c:pt idx="0">
                  <c:v>0.122</c:v>
                </c:pt>
                <c:pt idx="1">
                  <c:v>0.10299999999999999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LA'!$I$62:$I$77</c15:f>
                <c15:dlblRangeCache>
                  <c:ptCount val="16"/>
                  <c:pt idx="0">
                    <c:v>12.2%</c:v>
                  </c:pt>
                  <c:pt idx="1">
                    <c:v>10.3%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4C01-4DAE-9298-678358983875}"/>
            </c:ext>
          </c:extLst>
        </c:ser>
        <c:ser>
          <c:idx val="4"/>
          <c:order val="4"/>
          <c:tx>
            <c:strRef>
              <c:f>'NS Sec 1-2 LA'!$L$40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LA'!$L$41:$L$47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9.9000000000000088E-2</c:v>
                </c:pt>
                <c:pt idx="3">
                  <c:v>0.1160000000000001</c:v>
                </c:pt>
                <c:pt idx="4">
                  <c:v>9.6999999999999975E-2</c:v>
                </c:pt>
                <c:pt idx="5">
                  <c:v>0.10699999999999998</c:v>
                </c:pt>
                <c:pt idx="6">
                  <c:v>9.4999999999999973E-2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C01-4DAE-9298-678358983875}"/>
            </c:ext>
          </c:extLst>
        </c:ser>
        <c:ser>
          <c:idx val="5"/>
          <c:order val="5"/>
          <c:tx>
            <c:strRef>
              <c:f>'NS Sec 1-2 LA'!$M$40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3BCE7BD-3AB5-48FB-959A-E2632449406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4C01-4DAE-9298-67835898387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8CBD985-2E61-4526-BFEB-803F21474B1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4C01-4DAE-9298-67835898387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36569B9-A823-42F5-8294-CB7F48AD71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4C01-4DAE-9298-67835898387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526EB10-5E6F-4105-8F30-47E2E80C7FB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4C01-4DAE-9298-67835898387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2B191E9-685F-45F6-9849-CC63553C00F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4C01-4DAE-9298-67835898387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45CAB14-28EE-4195-AA62-903E70F1C22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C01-4DAE-9298-67835898387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991A378-47DB-4B2D-8EA9-930A34A8A5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C01-4DAE-9298-678358983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LA'!$M$41:$M$47</c:f>
              <c:numCache>
                <c:formatCode>0.0%</c:formatCode>
                <c:ptCount val="7"/>
                <c:pt idx="0">
                  <c:v>0.71599999999999997</c:v>
                </c:pt>
                <c:pt idx="1">
                  <c:v>0.68300000000000005</c:v>
                </c:pt>
                <c:pt idx="2">
                  <c:v>0.69499999999999995</c:v>
                </c:pt>
                <c:pt idx="3">
                  <c:v>0.70799999999999996</c:v>
                </c:pt>
                <c:pt idx="4">
                  <c:v>0.72799999999999998</c:v>
                </c:pt>
                <c:pt idx="5">
                  <c:v>0.622</c:v>
                </c:pt>
                <c:pt idx="6">
                  <c:v>0.67800000000000005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1-2 LA'!$J$62:$J$77</c15:f>
                <c15:dlblRangeCache>
                  <c:ptCount val="16"/>
                  <c:pt idx="0">
                    <c:v>71.6%</c:v>
                  </c:pt>
                  <c:pt idx="1">
                    <c:v>68.3%</c:v>
                  </c:pt>
                  <c:pt idx="2">
                    <c:v>69.5%</c:v>
                  </c:pt>
                  <c:pt idx="3">
                    <c:v>70.8%</c:v>
                  </c:pt>
                  <c:pt idx="4">
                    <c:v>72.8%</c:v>
                  </c:pt>
                  <c:pt idx="5">
                    <c:v>62.2%</c:v>
                  </c:pt>
                  <c:pt idx="6">
                    <c:v>67.8%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4C01-4DAE-9298-678358983875}"/>
            </c:ext>
          </c:extLst>
        </c:ser>
        <c:ser>
          <c:idx val="6"/>
          <c:order val="6"/>
          <c:tx>
            <c:strRef>
              <c:f>'NS Sec 1-2 LA'!$N$40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1-2 LA'!$G$41:$G$47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1-2 LA'!$N$41:$N$47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C01-4DAE-9298-6783589838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433434677562714E-2"/>
          <c:w val="0.86578856666230086"/>
          <c:h val="0.6449824170751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Rank'!$D$69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1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E-4024-B5B7-EF458071DA6E}"/>
              </c:ext>
            </c:extLst>
          </c:dPt>
          <c:cat>
            <c:strRef>
              <c:f>'NS SeC 1-2 Rank'!$H$70:$H$114</c:f>
              <c:strCache>
                <c:ptCount val="45"/>
                <c:pt idx="0">
                  <c:v>Best</c:v>
                </c:pt>
                <c:pt idx="44">
                  <c:v>Worst</c:v>
                </c:pt>
              </c:strCache>
            </c:strRef>
          </c:cat>
          <c:val>
            <c:numRef>
              <c:f>'NS SeC 1-2 Rank'!$D$70:$D$114</c:f>
              <c:numCache>
                <c:formatCode>0.0%</c:formatCode>
                <c:ptCount val="45"/>
                <c:pt idx="0">
                  <c:v>0.115</c:v>
                </c:pt>
                <c:pt idx="1">
                  <c:v>0.11600000000000001</c:v>
                </c:pt>
                <c:pt idx="2">
                  <c:v>0.11899999999999999</c:v>
                </c:pt>
                <c:pt idx="3">
                  <c:v>0.121</c:v>
                </c:pt>
                <c:pt idx="4">
                  <c:v>0.122</c:v>
                </c:pt>
                <c:pt idx="5">
                  <c:v>0.128</c:v>
                </c:pt>
                <c:pt idx="6">
                  <c:v>0.13</c:v>
                </c:pt>
                <c:pt idx="7">
                  <c:v>0.13100000000000001</c:v>
                </c:pt>
                <c:pt idx="8">
                  <c:v>0.13200000000000001</c:v>
                </c:pt>
                <c:pt idx="9">
                  <c:v>0.13600000000000001</c:v>
                </c:pt>
                <c:pt idx="10">
                  <c:v>0.13700000000000001</c:v>
                </c:pt>
                <c:pt idx="11">
                  <c:v>0.13800000000000001</c:v>
                </c:pt>
                <c:pt idx="12">
                  <c:v>0.13800000000000001</c:v>
                </c:pt>
                <c:pt idx="13">
                  <c:v>0.13800000000000001</c:v>
                </c:pt>
                <c:pt idx="14">
                  <c:v>0.14499999999999999</c:v>
                </c:pt>
                <c:pt idx="15">
                  <c:v>0.153</c:v>
                </c:pt>
                <c:pt idx="16">
                  <c:v>0.155</c:v>
                </c:pt>
                <c:pt idx="17">
                  <c:v>0.155</c:v>
                </c:pt>
                <c:pt idx="18">
                  <c:v>0.157</c:v>
                </c:pt>
                <c:pt idx="19">
                  <c:v>0.157</c:v>
                </c:pt>
                <c:pt idx="20">
                  <c:v>0.16</c:v>
                </c:pt>
                <c:pt idx="21">
                  <c:v>0.161</c:v>
                </c:pt>
                <c:pt idx="22">
                  <c:v>0.16200000000000001</c:v>
                </c:pt>
                <c:pt idx="23">
                  <c:v>0.16200000000000001</c:v>
                </c:pt>
                <c:pt idx="24">
                  <c:v>0.16300000000000001</c:v>
                </c:pt>
                <c:pt idx="25">
                  <c:v>0.16600000000000001</c:v>
                </c:pt>
                <c:pt idx="26">
                  <c:v>0.16700000000000001</c:v>
                </c:pt>
                <c:pt idx="27">
                  <c:v>0.16800000000000001</c:v>
                </c:pt>
                <c:pt idx="28">
                  <c:v>0.17799999999999999</c:v>
                </c:pt>
                <c:pt idx="29">
                  <c:v>0.18099999999999999</c:v>
                </c:pt>
                <c:pt idx="30">
                  <c:v>0.183</c:v>
                </c:pt>
                <c:pt idx="31">
                  <c:v>0.184</c:v>
                </c:pt>
                <c:pt idx="32">
                  <c:v>0.184</c:v>
                </c:pt>
                <c:pt idx="33">
                  <c:v>0.186</c:v>
                </c:pt>
                <c:pt idx="34">
                  <c:v>0.191</c:v>
                </c:pt>
                <c:pt idx="35">
                  <c:v>0.191</c:v>
                </c:pt>
                <c:pt idx="36">
                  <c:v>0.191</c:v>
                </c:pt>
                <c:pt idx="37">
                  <c:v>0.20100000000000001</c:v>
                </c:pt>
                <c:pt idx="38">
                  <c:v>0.20300000000000001</c:v>
                </c:pt>
                <c:pt idx="39">
                  <c:v>0.20699999999999999</c:v>
                </c:pt>
                <c:pt idx="40">
                  <c:v>0.20799999999999999</c:v>
                </c:pt>
                <c:pt idx="41">
                  <c:v>0.20899999999999999</c:v>
                </c:pt>
                <c:pt idx="42">
                  <c:v>0.214</c:v>
                </c:pt>
                <c:pt idx="43">
                  <c:v>0.22</c:v>
                </c:pt>
                <c:pt idx="4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E-4024-B5B7-EF458071DA6E}"/>
            </c:ext>
          </c:extLst>
        </c:ser>
        <c:ser>
          <c:idx val="3"/>
          <c:order val="1"/>
          <c:tx>
            <c:strRef>
              <c:f>'NS SeC 1-2 Rank'!$G$69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Rank'!$G$70:$G$114</c:f>
              <c:numCache>
                <c:formatCode>General</c:formatCode>
                <c:ptCount val="45"/>
                <c:pt idx="0" formatCode="0.0%">
                  <c:v>0.115</c:v>
                </c:pt>
                <c:pt idx="44" formatCode="0.0%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E-4024-B5B7-EF458071DA6E}"/>
            </c:ext>
          </c:extLst>
        </c:ser>
        <c:ser>
          <c:idx val="2"/>
          <c:order val="2"/>
          <c:tx>
            <c:strRef>
              <c:f>'NS SeC 1-2 Rank'!$F$69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Rank'!$F$70:$F$114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0.16600000000000001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0.191</c:v>
                </c:pt>
                <c:pt idx="36">
                  <c:v>0.191</c:v>
                </c:pt>
                <c:pt idx="37">
                  <c:v>0</c:v>
                </c:pt>
                <c:pt idx="38">
                  <c:v>0.20300000000000001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E-4024-B5B7-EF458071DA6E}"/>
            </c:ext>
          </c:extLst>
        </c:ser>
        <c:ser>
          <c:idx val="1"/>
          <c:order val="3"/>
          <c:tx>
            <c:strRef>
              <c:f>'NS SeC 1-2 Rank'!$E$69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Rank'!$C$70:$C$114</c:f>
              <c:strCache>
                <c:ptCount val="45"/>
                <c:pt idx="0">
                  <c:v>Buckinghamshire and Milton Keynes CSP</c:v>
                </c:pt>
                <c:pt idx="1">
                  <c:v>Wesport CSP</c:v>
                </c:pt>
                <c:pt idx="2">
                  <c:v>Wiltshire and Swindon CSP</c:v>
                </c:pt>
                <c:pt idx="3">
                  <c:v>Devon CSP</c:v>
                </c:pt>
                <c:pt idx="4">
                  <c:v>Oxfordshire CSP</c:v>
                </c:pt>
                <c:pt idx="5">
                  <c:v>Cornwall and Isles of Scilly CSP</c:v>
                </c:pt>
                <c:pt idx="6">
                  <c:v>Surrey CSP</c:v>
                </c:pt>
                <c:pt idx="7">
                  <c:v>North Yorkshire CSP</c:v>
                </c:pt>
                <c:pt idx="8">
                  <c:v>Cheshire CSP</c:v>
                </c:pt>
                <c:pt idx="9">
                  <c:v>Sussex CSP</c:v>
                </c:pt>
                <c:pt idx="10">
                  <c:v>Somerset CSP</c:v>
                </c:pt>
                <c:pt idx="11">
                  <c:v>Dorset CSP</c:v>
                </c:pt>
                <c:pt idx="12">
                  <c:v>Gloucestershire CSP</c:v>
                </c:pt>
                <c:pt idx="13">
                  <c:v>Hampshire and Isle of Wright CSP</c:v>
                </c:pt>
                <c:pt idx="14">
                  <c:v>Cumbria CSP</c:v>
                </c:pt>
                <c:pt idx="15">
                  <c:v>Cambridgeshire CSP</c:v>
                </c:pt>
                <c:pt idx="16">
                  <c:v>Berkshire CSP</c:v>
                </c:pt>
                <c:pt idx="17">
                  <c:v>Herefordshire and Worcestershire CSP</c:v>
                </c:pt>
                <c:pt idx="18">
                  <c:v>Nottinghamshire CSP</c:v>
                </c:pt>
                <c:pt idx="19">
                  <c:v>West Yorkshire CSP</c:v>
                </c:pt>
                <c:pt idx="20">
                  <c:v>Derbyshire CSP</c:v>
                </c:pt>
                <c:pt idx="21">
                  <c:v>London CSP</c:v>
                </c:pt>
                <c:pt idx="22">
                  <c:v>Hertfordshire CSP</c:v>
                </c:pt>
                <c:pt idx="23">
                  <c:v>Shropshire and Telford and the Wrekin CSP</c:v>
                </c:pt>
                <c:pt idx="24">
                  <c:v>Suffolk CSP</c:v>
                </c:pt>
                <c:pt idx="25">
                  <c:v>Tyne and Wear CSP</c:v>
                </c:pt>
                <c:pt idx="26">
                  <c:v>South Yorkshire CSP</c:v>
                </c:pt>
                <c:pt idx="27">
                  <c:v>Lancashire CSP</c:v>
                </c:pt>
                <c:pt idx="28">
                  <c:v>Greater Manchester CSP</c:v>
                </c:pt>
                <c:pt idx="29">
                  <c:v>Essex CSP</c:v>
                </c:pt>
                <c:pt idx="30">
                  <c:v>Kent CSP</c:v>
                </c:pt>
                <c:pt idx="31">
                  <c:v>Leicester, Leicestershire and Rutland CSP</c:v>
                </c:pt>
                <c:pt idx="32">
                  <c:v>Norfolk CSP</c:v>
                </c:pt>
                <c:pt idx="33">
                  <c:v>Northamptonshire CSP</c:v>
                </c:pt>
                <c:pt idx="34">
                  <c:v>Birmingham CSP</c:v>
                </c:pt>
                <c:pt idx="35">
                  <c:v>Humber CSP</c:v>
                </c:pt>
                <c:pt idx="36">
                  <c:v>Merseyside CSP</c:v>
                </c:pt>
                <c:pt idx="37">
                  <c:v>Staffordshire and Stoke-on-Trent CSP</c:v>
                </c:pt>
                <c:pt idx="38">
                  <c:v>Black Country CSP</c:v>
                </c:pt>
                <c:pt idx="39">
                  <c:v>Coventry, Solihull and Warwickshire CSP</c:v>
                </c:pt>
                <c:pt idx="40">
                  <c:v>Lincolnshire CSP</c:v>
                </c:pt>
                <c:pt idx="41">
                  <c:v>Bedfordshire CSP</c:v>
                </c:pt>
                <c:pt idx="42">
                  <c:v>Tees Valley CSP</c:v>
                </c:pt>
                <c:pt idx="43">
                  <c:v>Northumberland CSP</c:v>
                </c:pt>
                <c:pt idx="44">
                  <c:v>Durham CSP</c:v>
                </c:pt>
              </c:strCache>
            </c:strRef>
          </c:cat>
          <c:val>
            <c:numRef>
              <c:f>'NS SeC 1-2 Rank'!$E$70:$E$114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0.214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E-4024-B5B7-EF458071D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4393901197735333E-2"/>
          <c:w val="0.83751713839913156"/>
          <c:h val="0.68208238856227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1-2 Rank'!$U$69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Rank'!$Z$70:$Z$114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1-2 Rank'!$U$70:$U$114</c:f>
              <c:numCache>
                <c:formatCode>0.0%</c:formatCode>
                <c:ptCount val="45"/>
                <c:pt idx="0">
                  <c:v>0.63900000000000001</c:v>
                </c:pt>
                <c:pt idx="1">
                  <c:v>0.65300000000000002</c:v>
                </c:pt>
                <c:pt idx="2">
                  <c:v>0.65600000000000003</c:v>
                </c:pt>
                <c:pt idx="3">
                  <c:v>0.66</c:v>
                </c:pt>
                <c:pt idx="4">
                  <c:v>0.66300000000000003</c:v>
                </c:pt>
                <c:pt idx="5">
                  <c:v>0.67100000000000004</c:v>
                </c:pt>
                <c:pt idx="6">
                  <c:v>0.67100000000000004</c:v>
                </c:pt>
                <c:pt idx="7">
                  <c:v>0.67200000000000004</c:v>
                </c:pt>
                <c:pt idx="8">
                  <c:v>0.67700000000000005</c:v>
                </c:pt>
                <c:pt idx="9">
                  <c:v>0.67800000000000005</c:v>
                </c:pt>
                <c:pt idx="10">
                  <c:v>0.68</c:v>
                </c:pt>
                <c:pt idx="11">
                  <c:v>0.68300000000000005</c:v>
                </c:pt>
                <c:pt idx="12">
                  <c:v>0.68400000000000005</c:v>
                </c:pt>
                <c:pt idx="13">
                  <c:v>0.68700000000000006</c:v>
                </c:pt>
                <c:pt idx="14">
                  <c:v>0.69099999999999995</c:v>
                </c:pt>
                <c:pt idx="15">
                  <c:v>0.69299999999999995</c:v>
                </c:pt>
                <c:pt idx="16">
                  <c:v>0.70099999999999996</c:v>
                </c:pt>
                <c:pt idx="17">
                  <c:v>0.70599999999999996</c:v>
                </c:pt>
                <c:pt idx="18">
                  <c:v>0.70699999999999996</c:v>
                </c:pt>
                <c:pt idx="19">
                  <c:v>0.70699999999999996</c:v>
                </c:pt>
                <c:pt idx="20">
                  <c:v>0.71099999999999997</c:v>
                </c:pt>
                <c:pt idx="21">
                  <c:v>0.71299999999999997</c:v>
                </c:pt>
                <c:pt idx="22">
                  <c:v>0.71599999999999997</c:v>
                </c:pt>
                <c:pt idx="23">
                  <c:v>0.71699999999999997</c:v>
                </c:pt>
                <c:pt idx="24">
                  <c:v>0.71899999999999997</c:v>
                </c:pt>
                <c:pt idx="25">
                  <c:v>0.72</c:v>
                </c:pt>
                <c:pt idx="26">
                  <c:v>0.72299999999999998</c:v>
                </c:pt>
                <c:pt idx="27">
                  <c:v>0.72399999999999998</c:v>
                </c:pt>
                <c:pt idx="28">
                  <c:v>0.72799999999999998</c:v>
                </c:pt>
                <c:pt idx="29">
                  <c:v>0.73099999999999998</c:v>
                </c:pt>
                <c:pt idx="30">
                  <c:v>0.73199999999999998</c:v>
                </c:pt>
                <c:pt idx="31">
                  <c:v>0.73799999999999999</c:v>
                </c:pt>
                <c:pt idx="32">
                  <c:v>0.74</c:v>
                </c:pt>
                <c:pt idx="33">
                  <c:v>0.74199999999999999</c:v>
                </c:pt>
                <c:pt idx="34">
                  <c:v>0.74399999999999999</c:v>
                </c:pt>
                <c:pt idx="35">
                  <c:v>0.747</c:v>
                </c:pt>
                <c:pt idx="36">
                  <c:v>0.75</c:v>
                </c:pt>
                <c:pt idx="37">
                  <c:v>0.75</c:v>
                </c:pt>
                <c:pt idx="38">
                  <c:v>0.751</c:v>
                </c:pt>
                <c:pt idx="39">
                  <c:v>0.753</c:v>
                </c:pt>
                <c:pt idx="40">
                  <c:v>0.75600000000000001</c:v>
                </c:pt>
                <c:pt idx="41">
                  <c:v>0.75800000000000001</c:v>
                </c:pt>
                <c:pt idx="42">
                  <c:v>0.75800000000000001</c:v>
                </c:pt>
                <c:pt idx="43">
                  <c:v>0.76500000000000001</c:v>
                </c:pt>
                <c:pt idx="44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858-93B3-AC5F9E77F811}"/>
            </c:ext>
          </c:extLst>
        </c:ser>
        <c:ser>
          <c:idx val="3"/>
          <c:order val="1"/>
          <c:tx>
            <c:strRef>
              <c:f>'NS SeC 1-2 Rank'!$Y$69</c:f>
              <c:strCache>
                <c:ptCount val="1"/>
                <c:pt idx="0">
                  <c:v>max/ min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Rank'!$Y$70:$Y$114</c:f>
              <c:numCache>
                <c:formatCode>General</c:formatCode>
                <c:ptCount val="45"/>
                <c:pt idx="0" formatCode="0.0%">
                  <c:v>0.63900000000000001</c:v>
                </c:pt>
                <c:pt idx="44" formatCode="0.0%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858-93B3-AC5F9E77F811}"/>
            </c:ext>
          </c:extLst>
        </c:ser>
        <c:ser>
          <c:idx val="2"/>
          <c:order val="2"/>
          <c:tx>
            <c:strRef>
              <c:f>'NS SeC 1-2 Rank'!$W$69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Rank'!$W$70:$W$114</c:f>
              <c:numCache>
                <c:formatCode>General</c:formatCode>
                <c:ptCount val="45"/>
                <c:pt idx="0">
                  <c:v>0.63900000000000001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0.67100000000000004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0.68700000000000006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0.71299999999999997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9-4858-93B3-AC5F9E77F811}"/>
            </c:ext>
          </c:extLst>
        </c:ser>
        <c:ser>
          <c:idx val="1"/>
          <c:order val="3"/>
          <c:tx>
            <c:strRef>
              <c:f>'NS SeC 1-2 Rank'!$V$69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1-2 Rank'!$T$70:$T$114</c:f>
              <c:strCache>
                <c:ptCount val="45"/>
                <c:pt idx="0">
                  <c:v>Black Country CSP</c:v>
                </c:pt>
                <c:pt idx="1">
                  <c:v>Bedfordshire CSP</c:v>
                </c:pt>
                <c:pt idx="2">
                  <c:v>Durham CSP</c:v>
                </c:pt>
                <c:pt idx="3">
                  <c:v>Lincolnshire CSP</c:v>
                </c:pt>
                <c:pt idx="4">
                  <c:v>Northumberland CSP</c:v>
                </c:pt>
                <c:pt idx="5">
                  <c:v>Humber CSP</c:v>
                </c:pt>
                <c:pt idx="6">
                  <c:v>Staffordshire and Stoke-on-Trent CSP</c:v>
                </c:pt>
                <c:pt idx="7">
                  <c:v>Northamptonshire CSP</c:v>
                </c:pt>
                <c:pt idx="8">
                  <c:v>Coventry, Solihull and Warwickshire CSP</c:v>
                </c:pt>
                <c:pt idx="9">
                  <c:v>Essex CSP</c:v>
                </c:pt>
                <c:pt idx="10">
                  <c:v>Birmingham CSP</c:v>
                </c:pt>
                <c:pt idx="11">
                  <c:v>Tees Valley CSP</c:v>
                </c:pt>
                <c:pt idx="12">
                  <c:v>Kent CSP</c:v>
                </c:pt>
                <c:pt idx="13">
                  <c:v>Merseyside CSP</c:v>
                </c:pt>
                <c:pt idx="14">
                  <c:v>Greater Manchester CSP</c:v>
                </c:pt>
                <c:pt idx="15">
                  <c:v>Leicester, Leicestershire and Rutland CSP</c:v>
                </c:pt>
                <c:pt idx="16">
                  <c:v>Norfolk CSP</c:v>
                </c:pt>
                <c:pt idx="17">
                  <c:v>Hertfordshire CSP</c:v>
                </c:pt>
                <c:pt idx="18">
                  <c:v>Cornwall and Isles of Scilly CSP</c:v>
                </c:pt>
                <c:pt idx="19">
                  <c:v>Lancashire CSP</c:v>
                </c:pt>
                <c:pt idx="20">
                  <c:v>Shropshire and Telford and the Wrekin CSP</c:v>
                </c:pt>
                <c:pt idx="21">
                  <c:v>Tyne and Wear CSP</c:v>
                </c:pt>
                <c:pt idx="22">
                  <c:v>South Yorkshire CSP</c:v>
                </c:pt>
                <c:pt idx="23">
                  <c:v>Herefordshire and Worcestershire CSP</c:v>
                </c:pt>
                <c:pt idx="24">
                  <c:v>Suffolk CSP</c:v>
                </c:pt>
                <c:pt idx="25">
                  <c:v>West Yorkshire CSP</c:v>
                </c:pt>
                <c:pt idx="26">
                  <c:v>Berkshire CSP</c:v>
                </c:pt>
                <c:pt idx="27">
                  <c:v>London CSP</c:v>
                </c:pt>
                <c:pt idx="28">
                  <c:v>Derbyshire CSP</c:v>
                </c:pt>
                <c:pt idx="29">
                  <c:v>Nottinghamshire CSP</c:v>
                </c:pt>
                <c:pt idx="30">
                  <c:v>Somerset CSP</c:v>
                </c:pt>
                <c:pt idx="31">
                  <c:v>Cambridgeshire CSP</c:v>
                </c:pt>
                <c:pt idx="32">
                  <c:v>Hampshire and Isle of Wright CSP</c:v>
                </c:pt>
                <c:pt idx="33">
                  <c:v>Surrey CSP</c:v>
                </c:pt>
                <c:pt idx="34">
                  <c:v>Gloucestershire CSP</c:v>
                </c:pt>
                <c:pt idx="35">
                  <c:v>Wiltshire and Swindon CSP</c:v>
                </c:pt>
                <c:pt idx="36">
                  <c:v>Cheshire CSP</c:v>
                </c:pt>
                <c:pt idx="37">
                  <c:v>Cumbria CSP</c:v>
                </c:pt>
                <c:pt idx="38">
                  <c:v>Sussex CSP</c:v>
                </c:pt>
                <c:pt idx="39">
                  <c:v>Oxfordshire CSP</c:v>
                </c:pt>
                <c:pt idx="40">
                  <c:v>Buckinghamshire and Milton Keynes CSP</c:v>
                </c:pt>
                <c:pt idx="41">
                  <c:v>Dorset CSP</c:v>
                </c:pt>
                <c:pt idx="42">
                  <c:v>North Yorkshire CSP</c:v>
                </c:pt>
                <c:pt idx="43">
                  <c:v>Wesport CSP</c:v>
                </c:pt>
                <c:pt idx="44">
                  <c:v>Devon CSP</c:v>
                </c:pt>
              </c:strCache>
            </c:strRef>
          </c:cat>
          <c:val>
            <c:numRef>
              <c:f>'NS SeC 1-2 Rank'!$V$70:$V$114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0.68300000000000005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9-4858-93B3-AC5F9E77F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470342643247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3-5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D703-4A41-A9E3-367C89091C9D}"/>
            </c:ext>
          </c:extLst>
        </c:ser>
        <c:ser>
          <c:idx val="1"/>
          <c:order val="1"/>
          <c:tx>
            <c:strRef>
              <c:f>'NS Sec 3-5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ECA6E40-F962-4E1F-A96C-C3D5D4BC53B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F94AB62-8013-4186-9CAE-922E9567273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0DF98F0-48A8-4CE0-B75C-2112219FDF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4FD90EE-9DC4-43CE-944D-E90C2A2D5B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7C0B145-CD18-46D1-9FA6-A0A843A8DC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7196B50-EA99-4AF3-8B75-84722B0ACDC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CE8CB47-A055-4BE4-A368-A5613DCC5A7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LA'!$I$40:$I$46</c:f>
              <c:numCache>
                <c:formatCode>0.0%</c:formatCode>
                <c:ptCount val="7"/>
                <c:pt idx="0">
                  <c:v>0.24099999999999999</c:v>
                </c:pt>
                <c:pt idx="1">
                  <c:v>0.27800000000000002</c:v>
                </c:pt>
                <c:pt idx="2">
                  <c:v>0.23699999999999999</c:v>
                </c:pt>
                <c:pt idx="3">
                  <c:v>0.28499999999999998</c:v>
                </c:pt>
                <c:pt idx="4">
                  <c:v>0.35499999999999998</c:v>
                </c:pt>
                <c:pt idx="5">
                  <c:v>0.375</c:v>
                </c:pt>
                <c:pt idx="6">
                  <c:v>0.23300000000000001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LA'!$H$61:$H$76</c15:f>
                <c15:dlblRangeCache>
                  <c:ptCount val="16"/>
                  <c:pt idx="0">
                    <c:v>24.1%</c:v>
                  </c:pt>
                  <c:pt idx="1">
                    <c:v>27.8%</c:v>
                  </c:pt>
                  <c:pt idx="2">
                    <c:v>23.7%</c:v>
                  </c:pt>
                  <c:pt idx="3">
                    <c:v>28.5%</c:v>
                  </c:pt>
                  <c:pt idx="4">
                    <c:v>35.5%</c:v>
                  </c:pt>
                  <c:pt idx="5">
                    <c:v>37.5%</c:v>
                  </c:pt>
                  <c:pt idx="6">
                    <c:v>23.3%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703-4A41-A9E3-367C89091C9D}"/>
            </c:ext>
          </c:extLst>
        </c:ser>
        <c:ser>
          <c:idx val="2"/>
          <c:order val="2"/>
          <c:tx>
            <c:strRef>
              <c:f>'NS Sec 3-5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03-4A41-A9E3-367C89091C9D}"/>
            </c:ext>
          </c:extLst>
        </c:ser>
        <c:ser>
          <c:idx val="3"/>
          <c:order val="3"/>
          <c:tx>
            <c:strRef>
              <c:f>'NS Sec 3-5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350EC1E-B757-4AF1-A460-4F5F99DA6E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DF990D9-33C8-4782-BF37-671CF25228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4363238-8254-49D6-9ED9-63D40F2964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C33A090-5C30-4086-8A26-94ABB752414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19BD936-73D3-44B6-AFFC-DDBDE216D9B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E6AA3B6-F714-435D-8FF3-94FEC592300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3590466-0CA3-49C5-8625-FAB1AEB2BF8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LA'!$K$40:$K$46</c:f>
              <c:numCache>
                <c:formatCode>0.0%</c:formatCode>
                <c:ptCount val="7"/>
                <c:pt idx="0">
                  <c:v>0.13200000000000001</c:v>
                </c:pt>
                <c:pt idx="1">
                  <c:v>0.13500000000000001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LA'!$I$61:$I$76</c15:f>
                <c15:dlblRangeCache>
                  <c:ptCount val="16"/>
                  <c:pt idx="0">
                    <c:v>13.2%</c:v>
                  </c:pt>
                  <c:pt idx="1">
                    <c:v>13.5%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D703-4A41-A9E3-367C89091C9D}"/>
            </c:ext>
          </c:extLst>
        </c:ser>
        <c:ser>
          <c:idx val="4"/>
          <c:order val="4"/>
          <c:tx>
            <c:strRef>
              <c:f>'NS Sec 3-5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0.19900000000000007</c:v>
                </c:pt>
                <c:pt idx="3">
                  <c:v>0.1180000000000001</c:v>
                </c:pt>
                <c:pt idx="4">
                  <c:v>0.11499999999999999</c:v>
                </c:pt>
                <c:pt idx="5">
                  <c:v>9.5999999999999974E-2</c:v>
                </c:pt>
                <c:pt idx="6">
                  <c:v>8.9999999999999969E-2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03-4A41-A9E3-367C89091C9D}"/>
            </c:ext>
          </c:extLst>
        </c:ser>
        <c:ser>
          <c:idx val="5"/>
          <c:order val="5"/>
          <c:tx>
            <c:strRef>
              <c:f>'NS Sec 3-5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35F5913-BF53-48FB-A68C-355220499A0B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D703-4A41-A9E3-367C89091C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159D464-007B-4406-940A-B27F484C68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D703-4A41-A9E3-367C89091C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DBD1C09-2766-4393-B620-7FA9CC15C3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D703-4A41-A9E3-367C89091C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1AA17D3-6AC3-4DD6-8BEA-0FA929DCA55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D703-4A41-A9E3-367C89091C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B28467F-DC95-4821-93CA-F41A0FB8CD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D703-4A41-A9E3-367C89091C9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BB939D6-9A49-4645-B87E-6724BF438CB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D703-4A41-A9E3-367C89091C9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AB7BA32A-488B-4E25-853D-41253C9406D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D703-4A41-A9E3-367C8909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LA'!$M$40:$M$46</c:f>
              <c:numCache>
                <c:formatCode>0.0%</c:formatCode>
                <c:ptCount val="7"/>
                <c:pt idx="0">
                  <c:v>0.627</c:v>
                </c:pt>
                <c:pt idx="1">
                  <c:v>0.58699999999999997</c:v>
                </c:pt>
                <c:pt idx="2">
                  <c:v>0.56399999999999995</c:v>
                </c:pt>
                <c:pt idx="3">
                  <c:v>0.59699999999999998</c:v>
                </c:pt>
                <c:pt idx="4">
                  <c:v>0.53</c:v>
                </c:pt>
                <c:pt idx="5">
                  <c:v>0.52900000000000003</c:v>
                </c:pt>
                <c:pt idx="6">
                  <c:v>0.67700000000000005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3-5 LA'!$J$61:$J$76</c15:f>
                <c15:dlblRangeCache>
                  <c:ptCount val="16"/>
                  <c:pt idx="0">
                    <c:v>62.7%</c:v>
                  </c:pt>
                  <c:pt idx="1">
                    <c:v>58.7%</c:v>
                  </c:pt>
                  <c:pt idx="2">
                    <c:v>56.4%</c:v>
                  </c:pt>
                  <c:pt idx="3">
                    <c:v>59.7%</c:v>
                  </c:pt>
                  <c:pt idx="4">
                    <c:v>53.0%</c:v>
                  </c:pt>
                  <c:pt idx="5">
                    <c:v>52.9%</c:v>
                  </c:pt>
                  <c:pt idx="6">
                    <c:v>67.7%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D703-4A41-A9E3-367C89091C9D}"/>
            </c:ext>
          </c:extLst>
        </c:ser>
        <c:ser>
          <c:idx val="6"/>
          <c:order val="6"/>
          <c:tx>
            <c:strRef>
              <c:f>'NS Sec 3-5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3-5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3-5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703-4A41-A9E3-367C8909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7.0955564239260915E-2"/>
          <c:w val="0.86578856666230086"/>
          <c:h val="0.622931981212747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Rank'!$D$67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40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A7-4F7B-906D-54F34174E339}"/>
              </c:ext>
            </c:extLst>
          </c:dPt>
          <c:cat>
            <c:strRef>
              <c:f>'NS SeC 3-5 Rank'!$H$68:$H$112</c:f>
              <c:strCache>
                <c:ptCount val="44"/>
                <c:pt idx="0">
                  <c:v>Best</c:v>
                </c:pt>
                <c:pt idx="43">
                  <c:v>Worst</c:v>
                </c:pt>
              </c:strCache>
            </c:strRef>
          </c:cat>
          <c:val>
            <c:numRef>
              <c:f>'NS SeC 3-5 Rank'!$D$68:$D$112</c:f>
              <c:numCache>
                <c:formatCode>0.0%</c:formatCode>
                <c:ptCount val="44"/>
                <c:pt idx="0">
                  <c:v>0.153</c:v>
                </c:pt>
                <c:pt idx="1">
                  <c:v>0.158</c:v>
                </c:pt>
                <c:pt idx="2">
                  <c:v>0.188</c:v>
                </c:pt>
                <c:pt idx="3">
                  <c:v>0.189</c:v>
                </c:pt>
                <c:pt idx="4">
                  <c:v>0.20599999999999999</c:v>
                </c:pt>
                <c:pt idx="5">
                  <c:v>0.20899999999999999</c:v>
                </c:pt>
                <c:pt idx="6">
                  <c:v>0.20899999999999999</c:v>
                </c:pt>
                <c:pt idx="7">
                  <c:v>0.20899999999999999</c:v>
                </c:pt>
                <c:pt idx="8">
                  <c:v>0.21199999999999999</c:v>
                </c:pt>
                <c:pt idx="9">
                  <c:v>0.214</c:v>
                </c:pt>
                <c:pt idx="10">
                  <c:v>0.218</c:v>
                </c:pt>
                <c:pt idx="11">
                  <c:v>0.219</c:v>
                </c:pt>
                <c:pt idx="12">
                  <c:v>0.22</c:v>
                </c:pt>
                <c:pt idx="13">
                  <c:v>0.22</c:v>
                </c:pt>
                <c:pt idx="14">
                  <c:v>0.221</c:v>
                </c:pt>
                <c:pt idx="15">
                  <c:v>0.222</c:v>
                </c:pt>
                <c:pt idx="16">
                  <c:v>0.22800000000000001</c:v>
                </c:pt>
                <c:pt idx="17">
                  <c:v>0.22900000000000001</c:v>
                </c:pt>
                <c:pt idx="18">
                  <c:v>0.22900000000000001</c:v>
                </c:pt>
                <c:pt idx="19">
                  <c:v>0.23</c:v>
                </c:pt>
                <c:pt idx="20">
                  <c:v>0.23200000000000001</c:v>
                </c:pt>
                <c:pt idx="21">
                  <c:v>0.23200000000000001</c:v>
                </c:pt>
                <c:pt idx="22">
                  <c:v>0.23300000000000001</c:v>
                </c:pt>
                <c:pt idx="23">
                  <c:v>0.23400000000000001</c:v>
                </c:pt>
                <c:pt idx="24">
                  <c:v>0.23499999999999999</c:v>
                </c:pt>
                <c:pt idx="25">
                  <c:v>0.23799999999999999</c:v>
                </c:pt>
                <c:pt idx="26">
                  <c:v>0.24399999999999999</c:v>
                </c:pt>
                <c:pt idx="27">
                  <c:v>0.245</c:v>
                </c:pt>
                <c:pt idx="28">
                  <c:v>0.248</c:v>
                </c:pt>
                <c:pt idx="29">
                  <c:v>0.251</c:v>
                </c:pt>
                <c:pt idx="30">
                  <c:v>0.254</c:v>
                </c:pt>
                <c:pt idx="31">
                  <c:v>0.25900000000000001</c:v>
                </c:pt>
                <c:pt idx="32">
                  <c:v>0.26200000000000001</c:v>
                </c:pt>
                <c:pt idx="33">
                  <c:v>0.26600000000000001</c:v>
                </c:pt>
                <c:pt idx="34">
                  <c:v>0.26700000000000002</c:v>
                </c:pt>
                <c:pt idx="35">
                  <c:v>0.26800000000000002</c:v>
                </c:pt>
                <c:pt idx="36">
                  <c:v>0.27</c:v>
                </c:pt>
                <c:pt idx="37">
                  <c:v>0.27300000000000002</c:v>
                </c:pt>
                <c:pt idx="38">
                  <c:v>0.27800000000000002</c:v>
                </c:pt>
                <c:pt idx="39">
                  <c:v>0.27800000000000002</c:v>
                </c:pt>
                <c:pt idx="40">
                  <c:v>0.28000000000000003</c:v>
                </c:pt>
                <c:pt idx="41">
                  <c:v>0.30299999999999999</c:v>
                </c:pt>
                <c:pt idx="42">
                  <c:v>0.30299999999999999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A7-4F7B-906D-54F34174E339}"/>
            </c:ext>
          </c:extLst>
        </c:ser>
        <c:ser>
          <c:idx val="2"/>
          <c:order val="2"/>
          <c:tx>
            <c:strRef>
              <c:f>'NS SeC 3-5 Rank'!$F$67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Rank'!$F$68:$F$112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0.221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0.27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0.28000000000000003</c:v>
                </c:pt>
                <c:pt idx="41">
                  <c:v>0</c:v>
                </c:pt>
                <c:pt idx="42">
                  <c:v>0</c:v>
                </c:pt>
                <c:pt idx="43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A7-4F7B-906D-54F34174E339}"/>
            </c:ext>
          </c:extLst>
        </c:ser>
        <c:ser>
          <c:idx val="1"/>
          <c:order val="3"/>
          <c:tx>
            <c:strRef>
              <c:f>'NS SeC 3-5 Rank'!$E$67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Rank'!$C$68:$C$112</c:f>
              <c:strCache>
                <c:ptCount val="44"/>
                <c:pt idx="0">
                  <c:v>Oxfordshire CSP</c:v>
                </c:pt>
                <c:pt idx="1">
                  <c:v>Wesport CSP</c:v>
                </c:pt>
                <c:pt idx="2">
                  <c:v>Shropshire and Telford and the Wrekin CSP</c:v>
                </c:pt>
                <c:pt idx="3">
                  <c:v>North Yorkshire CSP</c:v>
                </c:pt>
                <c:pt idx="4">
                  <c:v>Surrey CSP</c:v>
                </c:pt>
                <c:pt idx="5">
                  <c:v>Buckinghamshire and Milton Keynes CSP</c:v>
                </c:pt>
                <c:pt idx="6">
                  <c:v>Devon CSP</c:v>
                </c:pt>
                <c:pt idx="7">
                  <c:v>Dorset CSP</c:v>
                </c:pt>
                <c:pt idx="8">
                  <c:v>Berkshire CSP</c:v>
                </c:pt>
                <c:pt idx="9">
                  <c:v>Gloucestershire CSP</c:v>
                </c:pt>
                <c:pt idx="10">
                  <c:v>Somerset CSP</c:v>
                </c:pt>
                <c:pt idx="11">
                  <c:v>Herefordshire and Worcestershire CSP</c:v>
                </c:pt>
                <c:pt idx="12">
                  <c:v>Cornwall and Isles of Scilly CSP</c:v>
                </c:pt>
                <c:pt idx="13">
                  <c:v>Hertfordshire CSP</c:v>
                </c:pt>
                <c:pt idx="14">
                  <c:v>Merseyside CSP</c:v>
                </c:pt>
                <c:pt idx="15">
                  <c:v>Wiltshire and Swindon CSP</c:v>
                </c:pt>
                <c:pt idx="16">
                  <c:v>Derbyshire CSP</c:v>
                </c:pt>
                <c:pt idx="17">
                  <c:v>Cumbria CSP</c:v>
                </c:pt>
                <c:pt idx="18">
                  <c:v>Northamptonshire CSP</c:v>
                </c:pt>
                <c:pt idx="19">
                  <c:v>Hampshire and Isle of Wright CSP</c:v>
                </c:pt>
                <c:pt idx="20">
                  <c:v>Cheshire CSP</c:v>
                </c:pt>
                <c:pt idx="21">
                  <c:v>Sussex CSP</c:v>
                </c:pt>
                <c:pt idx="22">
                  <c:v>Nottinghamshire CSP</c:v>
                </c:pt>
                <c:pt idx="23">
                  <c:v>West Yorkshire CSP</c:v>
                </c:pt>
                <c:pt idx="24">
                  <c:v>Norfolk CSP</c:v>
                </c:pt>
                <c:pt idx="25">
                  <c:v>Kent CSP</c:v>
                </c:pt>
                <c:pt idx="26">
                  <c:v>Leicester, Leicestershire and Rutland CSP</c:v>
                </c:pt>
                <c:pt idx="27">
                  <c:v>Lancashire CSP</c:v>
                </c:pt>
                <c:pt idx="28">
                  <c:v>Suffolk CSP</c:v>
                </c:pt>
                <c:pt idx="29">
                  <c:v>London CSP</c:v>
                </c:pt>
                <c:pt idx="30">
                  <c:v>Essex CSP</c:v>
                </c:pt>
                <c:pt idx="31">
                  <c:v>Coventry, Solihull and Warwickshire CSP</c:v>
                </c:pt>
                <c:pt idx="32">
                  <c:v>Greater Manchester CSP</c:v>
                </c:pt>
                <c:pt idx="33">
                  <c:v>Bedfordshire CSP</c:v>
                </c:pt>
                <c:pt idx="34">
                  <c:v>Cambridgeshire CSP</c:v>
                </c:pt>
                <c:pt idx="35">
                  <c:v>Lincolnshire CSP</c:v>
                </c:pt>
                <c:pt idx="36">
                  <c:v>Humber CSP</c:v>
                </c:pt>
                <c:pt idx="37">
                  <c:v>Staffordshire and Stoke-on-Trent CSP</c:v>
                </c:pt>
                <c:pt idx="38">
                  <c:v>South Yorkshire CSP</c:v>
                </c:pt>
                <c:pt idx="39">
                  <c:v>Tees Valley CSP</c:v>
                </c:pt>
                <c:pt idx="40">
                  <c:v>Tyne and Wear CSP</c:v>
                </c:pt>
                <c:pt idx="41">
                  <c:v>Birmingham CSP</c:v>
                </c:pt>
                <c:pt idx="42">
                  <c:v>Durham CSP</c:v>
                </c:pt>
                <c:pt idx="43">
                  <c:v>Black Country CSP</c:v>
                </c:pt>
              </c:strCache>
            </c:strRef>
          </c:cat>
          <c:val>
            <c:numRef>
              <c:f>'NS SeC 3-5 Rank'!$E$68:$E$112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0.27800000000000002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A7-4F7B-906D-54F34174E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Rank'!$G$67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Rank'!$C$68:$C$112</c15:sqref>
                        </c15:formulaRef>
                      </c:ext>
                    </c:extLst>
                    <c:strCache>
                      <c:ptCount val="44"/>
                      <c:pt idx="0">
                        <c:v>Oxfordshire CSP</c:v>
                      </c:pt>
                      <c:pt idx="1">
                        <c:v>Wesport CSP</c:v>
                      </c:pt>
                      <c:pt idx="2">
                        <c:v>Shropshire and Telford and the Wrekin CSP</c:v>
                      </c:pt>
                      <c:pt idx="3">
                        <c:v>North Yorkshire CSP</c:v>
                      </c:pt>
                      <c:pt idx="4">
                        <c:v>Surrey CSP</c:v>
                      </c:pt>
                      <c:pt idx="5">
                        <c:v>Buckinghamshire and Milton Keynes CSP</c:v>
                      </c:pt>
                      <c:pt idx="6">
                        <c:v>Devon CSP</c:v>
                      </c:pt>
                      <c:pt idx="7">
                        <c:v>Dorset CSP</c:v>
                      </c:pt>
                      <c:pt idx="8">
                        <c:v>Berkshire CSP</c:v>
                      </c:pt>
                      <c:pt idx="9">
                        <c:v>Gloucestershire CSP</c:v>
                      </c:pt>
                      <c:pt idx="10">
                        <c:v>Somerset CSP</c:v>
                      </c:pt>
                      <c:pt idx="11">
                        <c:v>Herefordshire and Worcestershire CSP</c:v>
                      </c:pt>
                      <c:pt idx="12">
                        <c:v>Cornwall and Isles of Scilly CSP</c:v>
                      </c:pt>
                      <c:pt idx="13">
                        <c:v>Hertfordshire CSP</c:v>
                      </c:pt>
                      <c:pt idx="14">
                        <c:v>Merseyside CSP</c:v>
                      </c:pt>
                      <c:pt idx="15">
                        <c:v>Wiltshire and Swindon CSP</c:v>
                      </c:pt>
                      <c:pt idx="16">
                        <c:v>Derbyshire CSP</c:v>
                      </c:pt>
                      <c:pt idx="17">
                        <c:v>Cumbria CSP</c:v>
                      </c:pt>
                      <c:pt idx="18">
                        <c:v>Northamptonshire CSP</c:v>
                      </c:pt>
                      <c:pt idx="19">
                        <c:v>Hampshire and Isle of Wright CSP</c:v>
                      </c:pt>
                      <c:pt idx="20">
                        <c:v>Cheshire CSP</c:v>
                      </c:pt>
                      <c:pt idx="21">
                        <c:v>Sussex CSP</c:v>
                      </c:pt>
                      <c:pt idx="22">
                        <c:v>Nottinghamshire CSP</c:v>
                      </c:pt>
                      <c:pt idx="23">
                        <c:v>West Yorkshire CSP</c:v>
                      </c:pt>
                      <c:pt idx="24">
                        <c:v>Norfolk CSP</c:v>
                      </c:pt>
                      <c:pt idx="25">
                        <c:v>Kent CSP</c:v>
                      </c:pt>
                      <c:pt idx="26">
                        <c:v>Leicester, Leicestershire and Rutland CSP</c:v>
                      </c:pt>
                      <c:pt idx="27">
                        <c:v>Lancashire CSP</c:v>
                      </c:pt>
                      <c:pt idx="28">
                        <c:v>Suffolk CSP</c:v>
                      </c:pt>
                      <c:pt idx="29">
                        <c:v>London CSP</c:v>
                      </c:pt>
                      <c:pt idx="30">
                        <c:v>Essex CSP</c:v>
                      </c:pt>
                      <c:pt idx="31">
                        <c:v>Coventry, Solihull and Warwickshire CSP</c:v>
                      </c:pt>
                      <c:pt idx="32">
                        <c:v>Greater Manchester CSP</c:v>
                      </c:pt>
                      <c:pt idx="33">
                        <c:v>Bedfordshire CSP</c:v>
                      </c:pt>
                      <c:pt idx="34">
                        <c:v>Cambridgeshire CSP</c:v>
                      </c:pt>
                      <c:pt idx="35">
                        <c:v>Lincolnshire CSP</c:v>
                      </c:pt>
                      <c:pt idx="36">
                        <c:v>Humber CSP</c:v>
                      </c:pt>
                      <c:pt idx="37">
                        <c:v>Staffordshire and Stoke-on-Trent CSP</c:v>
                      </c:pt>
                      <c:pt idx="38">
                        <c:v>South Yorkshire CSP</c:v>
                      </c:pt>
                      <c:pt idx="39">
                        <c:v>Tees Valley CSP</c:v>
                      </c:pt>
                      <c:pt idx="40">
                        <c:v>Tyne and Wear CSP</c:v>
                      </c:pt>
                      <c:pt idx="41">
                        <c:v>Birmingham CSP</c:v>
                      </c:pt>
                      <c:pt idx="42">
                        <c:v>Durham CSP</c:v>
                      </c:pt>
                      <c:pt idx="43">
                        <c:v>Black Country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Rank'!$G$68:$G$112</c15:sqref>
                        </c15:formulaRef>
                      </c:ext>
                    </c:extLst>
                    <c:numCache>
                      <c:formatCode>General</c:formatCode>
                      <c:ptCount val="44"/>
                      <c:pt idx="0" formatCode="0.0%">
                        <c:v>0.153</c:v>
                      </c:pt>
                      <c:pt idx="43" formatCode="0.0%">
                        <c:v>0.314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1CA7-4F7B-906D-54F34174E339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592377386190716E-2"/>
          <c:y val="0.91068569413114031"/>
          <c:w val="0.85445061425466717"/>
          <c:h val="8.9314305868859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038186382197423E-2"/>
          <c:w val="0.83751713839913156"/>
          <c:h val="0.66813880006596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3-5 Rank'!$U$67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3-5 Rank'!$Z$68:$Z$112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3-5 Rank'!$U$68:$U$112</c:f>
              <c:numCache>
                <c:formatCode>0.0%</c:formatCode>
                <c:ptCount val="45"/>
                <c:pt idx="0">
                  <c:v>0.55300000000000005</c:v>
                </c:pt>
                <c:pt idx="1">
                  <c:v>0.56599999999999995</c:v>
                </c:pt>
                <c:pt idx="2">
                  <c:v>0.56699999999999995</c:v>
                </c:pt>
                <c:pt idx="3">
                  <c:v>0.58299999999999996</c:v>
                </c:pt>
                <c:pt idx="4">
                  <c:v>0.58399999999999996</c:v>
                </c:pt>
                <c:pt idx="5">
                  <c:v>0.58699999999999997</c:v>
                </c:pt>
                <c:pt idx="6">
                  <c:v>0.58699999999999997</c:v>
                </c:pt>
                <c:pt idx="7">
                  <c:v>0.59</c:v>
                </c:pt>
                <c:pt idx="8">
                  <c:v>0.59099999999999997</c:v>
                </c:pt>
                <c:pt idx="9">
                  <c:v>0.59899999999999998</c:v>
                </c:pt>
                <c:pt idx="10">
                  <c:v>0.60299999999999998</c:v>
                </c:pt>
                <c:pt idx="11">
                  <c:v>0.60399999999999998</c:v>
                </c:pt>
                <c:pt idx="12">
                  <c:v>0.60499999999999998</c:v>
                </c:pt>
                <c:pt idx="13">
                  <c:v>0.60499999999999998</c:v>
                </c:pt>
                <c:pt idx="14">
                  <c:v>0.60599999999999998</c:v>
                </c:pt>
                <c:pt idx="15">
                  <c:v>0.60599999999999998</c:v>
                </c:pt>
                <c:pt idx="16">
                  <c:v>0.60899999999999999</c:v>
                </c:pt>
                <c:pt idx="17">
                  <c:v>0.60899999999999999</c:v>
                </c:pt>
                <c:pt idx="18">
                  <c:v>0.61299999999999999</c:v>
                </c:pt>
                <c:pt idx="19">
                  <c:v>0.61799999999999999</c:v>
                </c:pt>
                <c:pt idx="20">
                  <c:v>0.621</c:v>
                </c:pt>
                <c:pt idx="21">
                  <c:v>0.623</c:v>
                </c:pt>
                <c:pt idx="22">
                  <c:v>0.623</c:v>
                </c:pt>
                <c:pt idx="23">
                  <c:v>0.623</c:v>
                </c:pt>
                <c:pt idx="24">
                  <c:v>0.63</c:v>
                </c:pt>
                <c:pt idx="25">
                  <c:v>0.63400000000000001</c:v>
                </c:pt>
                <c:pt idx="26">
                  <c:v>0.63800000000000001</c:v>
                </c:pt>
                <c:pt idx="27">
                  <c:v>0.63900000000000001</c:v>
                </c:pt>
                <c:pt idx="28">
                  <c:v>0.64</c:v>
                </c:pt>
                <c:pt idx="29">
                  <c:v>0.64500000000000002</c:v>
                </c:pt>
                <c:pt idx="30">
                  <c:v>0.64700000000000002</c:v>
                </c:pt>
                <c:pt idx="31">
                  <c:v>0.64800000000000002</c:v>
                </c:pt>
                <c:pt idx="32">
                  <c:v>0.64900000000000002</c:v>
                </c:pt>
                <c:pt idx="33">
                  <c:v>0.65100000000000002</c:v>
                </c:pt>
                <c:pt idx="34">
                  <c:v>0.65600000000000003</c:v>
                </c:pt>
                <c:pt idx="35">
                  <c:v>0.66800000000000004</c:v>
                </c:pt>
                <c:pt idx="36">
                  <c:v>0.66900000000000004</c:v>
                </c:pt>
                <c:pt idx="37">
                  <c:v>0.67100000000000004</c:v>
                </c:pt>
                <c:pt idx="38">
                  <c:v>0.67400000000000004</c:v>
                </c:pt>
                <c:pt idx="39">
                  <c:v>0.67500000000000004</c:v>
                </c:pt>
                <c:pt idx="40">
                  <c:v>0.67800000000000005</c:v>
                </c:pt>
                <c:pt idx="41">
                  <c:v>0.69299999999999995</c:v>
                </c:pt>
                <c:pt idx="42">
                  <c:v>0.69799999999999995</c:v>
                </c:pt>
                <c:pt idx="43">
                  <c:v>0.71199999999999997</c:v>
                </c:pt>
                <c:pt idx="44">
                  <c:v>0.72199999999999998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8-4171-A4EA-A585C7EBF7A0}"/>
            </c:ext>
          </c:extLst>
        </c:ser>
        <c:ser>
          <c:idx val="2"/>
          <c:order val="2"/>
          <c:tx>
            <c:strRef>
              <c:f>'NS SeC 3-5 Rank'!$W$67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Rank'!$W$68:$W$112</c:f>
              <c:numCache>
                <c:formatCode>General</c:formatCode>
                <c:ptCount val="45"/>
                <c:pt idx="0">
                  <c:v>0.55300000000000005</c:v>
                </c:pt>
                <c:pt idx="1">
                  <c:v>0</c:v>
                </c:pt>
                <c:pt idx="2">
                  <c:v>0.56699999999999995</c:v>
                </c:pt>
                <c:pt idx="3">
                  <c:v>0</c:v>
                </c:pt>
                <c:pt idx="4">
                  <c:v>0.58399999999999996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0.63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8-4171-A4EA-A585C7EBF7A0}"/>
            </c:ext>
          </c:extLst>
        </c:ser>
        <c:ser>
          <c:idx val="1"/>
          <c:order val="3"/>
          <c:tx>
            <c:strRef>
              <c:f>'NS SeC 3-5 Rank'!$V$67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3-5 Rank'!$T$68:$T$112</c:f>
              <c:strCache>
                <c:ptCount val="45"/>
                <c:pt idx="0">
                  <c:v>Black Country CSP</c:v>
                </c:pt>
                <c:pt idx="1">
                  <c:v>Birmingham CSP</c:v>
                </c:pt>
                <c:pt idx="2">
                  <c:v>Humber CSP</c:v>
                </c:pt>
                <c:pt idx="3">
                  <c:v>Cambridgeshire CSP</c:v>
                </c:pt>
                <c:pt idx="4">
                  <c:v>Tyne and Wear CSP</c:v>
                </c:pt>
                <c:pt idx="5">
                  <c:v>Durham CSP</c:v>
                </c:pt>
                <c:pt idx="6">
                  <c:v>Tees Valley CSP</c:v>
                </c:pt>
                <c:pt idx="7">
                  <c:v>Staffordshire and Stoke-on-Trent CSP</c:v>
                </c:pt>
                <c:pt idx="8">
                  <c:v>Bedfordshire CSP</c:v>
                </c:pt>
                <c:pt idx="9">
                  <c:v>South Yorkshire CSP</c:v>
                </c:pt>
                <c:pt idx="10">
                  <c:v>Norfolk CSP</c:v>
                </c:pt>
                <c:pt idx="11">
                  <c:v>Suffolk CSP</c:v>
                </c:pt>
                <c:pt idx="12">
                  <c:v>Lincolnshire CSP</c:v>
                </c:pt>
                <c:pt idx="13">
                  <c:v>West Yorkshire CSP</c:v>
                </c:pt>
                <c:pt idx="14">
                  <c:v>Greater Manchester CSP</c:v>
                </c:pt>
                <c:pt idx="15">
                  <c:v>Lancashire CSP</c:v>
                </c:pt>
                <c:pt idx="16">
                  <c:v>Essex CSP</c:v>
                </c:pt>
                <c:pt idx="17">
                  <c:v>Leicester, Leicestershire and Rutland CSP</c:v>
                </c:pt>
                <c:pt idx="18">
                  <c:v>Dorset CSP</c:v>
                </c:pt>
                <c:pt idx="19">
                  <c:v>Somerset CSP</c:v>
                </c:pt>
                <c:pt idx="20">
                  <c:v>Northamptonshire CSP</c:v>
                </c:pt>
                <c:pt idx="21">
                  <c:v>Cumbria CSP</c:v>
                </c:pt>
                <c:pt idx="22">
                  <c:v>Hertfordshire CSP</c:v>
                </c:pt>
                <c:pt idx="23">
                  <c:v>Kent CSP</c:v>
                </c:pt>
                <c:pt idx="24">
                  <c:v>Merseyside CSP</c:v>
                </c:pt>
                <c:pt idx="25">
                  <c:v>London CSP</c:v>
                </c:pt>
                <c:pt idx="26">
                  <c:v>Cheshire CSP</c:v>
                </c:pt>
                <c:pt idx="27">
                  <c:v>Sussex CSP</c:v>
                </c:pt>
                <c:pt idx="28">
                  <c:v>Herefordshire and Worcestershire CSP</c:v>
                </c:pt>
                <c:pt idx="29">
                  <c:v>Nottinghamshire CSP</c:v>
                </c:pt>
                <c:pt idx="30">
                  <c:v>Derbyshire CSP</c:v>
                </c:pt>
                <c:pt idx="31">
                  <c:v>Hampshire and Isle of Wright CSP</c:v>
                </c:pt>
                <c:pt idx="32">
                  <c:v>Coventry, Solihull and Warwickshire CSP</c:v>
                </c:pt>
                <c:pt idx="33">
                  <c:v>Shropshire and Telford and the Wrekin CSP</c:v>
                </c:pt>
                <c:pt idx="34">
                  <c:v>Gloucestershire CSP</c:v>
                </c:pt>
                <c:pt idx="35">
                  <c:v>North Yorkshire CSP</c:v>
                </c:pt>
                <c:pt idx="36">
                  <c:v>Northumberland CSP</c:v>
                </c:pt>
                <c:pt idx="37">
                  <c:v>Buckinghamshire and Milton Keynes CSP</c:v>
                </c:pt>
                <c:pt idx="38">
                  <c:v>Berkshire CSP</c:v>
                </c:pt>
                <c:pt idx="39">
                  <c:v>Devon CSP</c:v>
                </c:pt>
                <c:pt idx="40">
                  <c:v>Surrey CSP</c:v>
                </c:pt>
                <c:pt idx="41">
                  <c:v>Wiltshire and Swindon CSP</c:v>
                </c:pt>
                <c:pt idx="42">
                  <c:v>Cornwall and Isles of Scilly CSP</c:v>
                </c:pt>
                <c:pt idx="43">
                  <c:v>Oxfordshire CSP</c:v>
                </c:pt>
                <c:pt idx="44">
                  <c:v>Wesport CSP</c:v>
                </c:pt>
              </c:strCache>
            </c:strRef>
          </c:cat>
          <c:val>
            <c:numRef>
              <c:f>'NS SeC 3-5 Rank'!$V$68:$V$112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0.58699999999999997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8-4171-A4EA-A585C7EBF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3-5 Rank'!$Y$67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3-5 Rank'!$T$68:$T$112</c15:sqref>
                        </c15:formulaRef>
                      </c:ext>
                    </c:extLst>
                    <c:strCache>
                      <c:ptCount val="45"/>
                      <c:pt idx="0">
                        <c:v>Black Country CSP</c:v>
                      </c:pt>
                      <c:pt idx="1">
                        <c:v>Birmingham CSP</c:v>
                      </c:pt>
                      <c:pt idx="2">
                        <c:v>Humber CSP</c:v>
                      </c:pt>
                      <c:pt idx="3">
                        <c:v>Cambridgeshire CSP</c:v>
                      </c:pt>
                      <c:pt idx="4">
                        <c:v>Tyne and Wear CSP</c:v>
                      </c:pt>
                      <c:pt idx="5">
                        <c:v>Durham CSP</c:v>
                      </c:pt>
                      <c:pt idx="6">
                        <c:v>Tees Valley CSP</c:v>
                      </c:pt>
                      <c:pt idx="7">
                        <c:v>Staffordshire and Stoke-on-Trent CSP</c:v>
                      </c:pt>
                      <c:pt idx="8">
                        <c:v>Bedfordshire CSP</c:v>
                      </c:pt>
                      <c:pt idx="9">
                        <c:v>South Yorkshire CSP</c:v>
                      </c:pt>
                      <c:pt idx="10">
                        <c:v>Norfolk CSP</c:v>
                      </c:pt>
                      <c:pt idx="11">
                        <c:v>Suffolk CSP</c:v>
                      </c:pt>
                      <c:pt idx="12">
                        <c:v>Lincolnshire CSP</c:v>
                      </c:pt>
                      <c:pt idx="13">
                        <c:v>West Yorkshire CSP</c:v>
                      </c:pt>
                      <c:pt idx="14">
                        <c:v>Greater Manchester CSP</c:v>
                      </c:pt>
                      <c:pt idx="15">
                        <c:v>Lancashire CSP</c:v>
                      </c:pt>
                      <c:pt idx="16">
                        <c:v>Essex CSP</c:v>
                      </c:pt>
                      <c:pt idx="17">
                        <c:v>Leicester, Leicestershire and Rutland CSP</c:v>
                      </c:pt>
                      <c:pt idx="18">
                        <c:v>Dorset CSP</c:v>
                      </c:pt>
                      <c:pt idx="19">
                        <c:v>Somerset CSP</c:v>
                      </c:pt>
                      <c:pt idx="20">
                        <c:v>Northamptonshire CSP</c:v>
                      </c:pt>
                      <c:pt idx="21">
                        <c:v>Cumbria CSP</c:v>
                      </c:pt>
                      <c:pt idx="22">
                        <c:v>Hertfordshire CSP</c:v>
                      </c:pt>
                      <c:pt idx="23">
                        <c:v>Kent CSP</c:v>
                      </c:pt>
                      <c:pt idx="24">
                        <c:v>Merseyside CSP</c:v>
                      </c:pt>
                      <c:pt idx="25">
                        <c:v>London CSP</c:v>
                      </c:pt>
                      <c:pt idx="26">
                        <c:v>Cheshire CSP</c:v>
                      </c:pt>
                      <c:pt idx="27">
                        <c:v>Sussex CSP</c:v>
                      </c:pt>
                      <c:pt idx="28">
                        <c:v>Herefordshire and Worcestershire CSP</c:v>
                      </c:pt>
                      <c:pt idx="29">
                        <c:v>Nottinghamshire CSP</c:v>
                      </c:pt>
                      <c:pt idx="30">
                        <c:v>Derbyshire CSP</c:v>
                      </c:pt>
                      <c:pt idx="31">
                        <c:v>Hampshire and Isle of Wright CSP</c:v>
                      </c:pt>
                      <c:pt idx="32">
                        <c:v>Coventry, Solihull and Warwickshire CSP</c:v>
                      </c:pt>
                      <c:pt idx="33">
                        <c:v>Shropshire and Telford and the Wrekin CSP</c:v>
                      </c:pt>
                      <c:pt idx="34">
                        <c:v>Gloucestershire CSP</c:v>
                      </c:pt>
                      <c:pt idx="35">
                        <c:v>North Yorkshire CSP</c:v>
                      </c:pt>
                      <c:pt idx="36">
                        <c:v>Northumberland CSP</c:v>
                      </c:pt>
                      <c:pt idx="37">
                        <c:v>Buckinghamshire and Milton Keynes CSP</c:v>
                      </c:pt>
                      <c:pt idx="38">
                        <c:v>Berkshire CSP</c:v>
                      </c:pt>
                      <c:pt idx="39">
                        <c:v>Devon CSP</c:v>
                      </c:pt>
                      <c:pt idx="40">
                        <c:v>Surrey CSP</c:v>
                      </c:pt>
                      <c:pt idx="41">
                        <c:v>Wiltshire and Swindon CSP</c:v>
                      </c:pt>
                      <c:pt idx="42">
                        <c:v>Cornwall and Isles of Scilly CSP</c:v>
                      </c:pt>
                      <c:pt idx="43">
                        <c:v>Oxfordshire CSP</c:v>
                      </c:pt>
                      <c:pt idx="44">
                        <c:v>Wesport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3-5 Rank'!$Y$68:$Y$112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0.55300000000000005</c:v>
                      </c:pt>
                      <c:pt idx="44" formatCode="0.0%">
                        <c:v>0.72199999999999998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DE8-4171-A4EA-A585C7EBF7A0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09096455491E-2"/>
          <c:y val="0.88679673249567048"/>
          <c:w val="0.83578222492116749"/>
          <c:h val="0.10871452427029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14797738306555E-2"/>
          <c:y val="2.5424486199152902E-2"/>
          <c:w val="0.98159987509304181"/>
          <c:h val="0.776030787037036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'NS Sec 6-8 LA'!$H$39</c:f>
              <c:strCache>
                <c:ptCount val="1"/>
                <c:pt idx="0">
                  <c:v>Insufficient data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LA'!$H$40:$H$46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0-8BFD-4D8F-8DC9-545421C5F633}"/>
            </c:ext>
          </c:extLst>
        </c:ser>
        <c:ser>
          <c:idx val="1"/>
          <c:order val="1"/>
          <c:tx>
            <c:strRef>
              <c:f>'NS Sec 6-8 LA'!$I$39</c:f>
              <c:strCache>
                <c:ptCount val="1"/>
                <c:pt idx="0">
                  <c:v>Inactive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523E50B-70C3-4528-826E-A64985F8CA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C7B99CC-D3DF-4E27-9037-7A5CA62C7D6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567692A-1A06-41BE-9A28-61B0B17AF9B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154BAEE-0CD7-4D79-B9C2-F8B29DE708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607126B-8491-4121-A477-1A4CCC366D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A90CC00-0AB4-4A4F-975F-940163CC01F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BAA3E09-895B-4FDA-B732-15D26CEF182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LA'!$I$40:$I$46</c:f>
              <c:numCache>
                <c:formatCode>0.0%</c:formatCode>
                <c:ptCount val="7"/>
                <c:pt idx="0">
                  <c:v>0.33200000000000002</c:v>
                </c:pt>
                <c:pt idx="1">
                  <c:v>0.32600000000000001</c:v>
                </c:pt>
                <c:pt idx="2">
                  <c:v>0</c:v>
                </c:pt>
                <c:pt idx="3">
                  <c:v>0</c:v>
                </c:pt>
                <c:pt idx="4">
                  <c:v>0.34599999999999997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LA'!$H$61:$H$76</c15:f>
                <c15:dlblRangeCache>
                  <c:ptCount val="16"/>
                  <c:pt idx="0">
                    <c:v>33.2%</c:v>
                  </c:pt>
                  <c:pt idx="1">
                    <c:v>32.6%</c:v>
                  </c:pt>
                  <c:pt idx="4">
                    <c:v>34.6%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8BFD-4D8F-8DC9-545421C5F633}"/>
            </c:ext>
          </c:extLst>
        </c:ser>
        <c:ser>
          <c:idx val="2"/>
          <c:order val="2"/>
          <c:tx>
            <c:strRef>
              <c:f>'NS Sec 6-8 LA'!$J$39</c:f>
              <c:strCache>
                <c:ptCount val="1"/>
                <c:pt idx="0">
                  <c:v>missing inactive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LA'!$J$40:$J$46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0.40800000000000003</c:v>
                </c:pt>
                <c:pt idx="3">
                  <c:v>0.53600000000000003</c:v>
                </c:pt>
                <c:pt idx="4">
                  <c:v>0</c:v>
                </c:pt>
                <c:pt idx="5">
                  <c:v>0.43799999999999994</c:v>
                </c:pt>
                <c:pt idx="6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BFD-4D8F-8DC9-545421C5F633}"/>
            </c:ext>
          </c:extLst>
        </c:ser>
        <c:ser>
          <c:idx val="3"/>
          <c:order val="3"/>
          <c:tx>
            <c:strRef>
              <c:f>'NS Sec 6-8 LA'!$K$39</c:f>
              <c:strCache>
                <c:ptCount val="1"/>
                <c:pt idx="0">
                  <c:v>Fairly active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41737F9-DB3A-4BC5-87BE-C5BE52E3DC9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835ABEC-3729-4F71-9CC3-B9DA3B94C5A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7821398-6E89-49EA-BF5E-6DFFB79F9AA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0F6EFAA-7D69-4A4E-AE10-125C4936A6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74F773B-744A-48A9-9200-FFD3F6EA0E0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3A68DF9-1155-48D9-AB91-199622A7F66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B08063D-2C32-4C37-BEA4-D53B0CFE5DB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LA'!$K$40:$K$46</c:f>
              <c:numCache>
                <c:formatCode>0.0%</c:formatCode>
                <c:ptCount val="7"/>
                <c:pt idx="0">
                  <c:v>0.127</c:v>
                </c:pt>
                <c:pt idx="1">
                  <c:v>0.13400000000000001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LA'!$I$61:$I$76</c15:f>
                <c15:dlblRangeCache>
                  <c:ptCount val="16"/>
                  <c:pt idx="0">
                    <c:v>12.7%</c:v>
                  </c:pt>
                  <c:pt idx="1">
                    <c:v>13.4%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8BFD-4D8F-8DC9-545421C5F633}"/>
            </c:ext>
          </c:extLst>
        </c:ser>
        <c:ser>
          <c:idx val="4"/>
          <c:order val="4"/>
          <c:tx>
            <c:strRef>
              <c:f>'NS Sec 6-8 LA'!$L$39</c:f>
              <c:strCache>
                <c:ptCount val="1"/>
                <c:pt idx="0">
                  <c:v>missing fairly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LA'!$L$40:$L$46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0.14200000000000002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BFD-4D8F-8DC9-545421C5F633}"/>
            </c:ext>
          </c:extLst>
        </c:ser>
        <c:ser>
          <c:idx val="5"/>
          <c:order val="5"/>
          <c:tx>
            <c:strRef>
              <c:f>'NS Sec 6-8 LA'!$M$39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DFF86EE-0CD2-4373-A39B-F8557D42FA17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BFD-4D8F-8DC9-545421C5F6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5E9A00-66F3-479D-806D-E77A67A5BFB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8BFD-4D8F-8DC9-545421C5F6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A1AB56C-6CB6-4620-82AA-B8C46464B7D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8BFD-4D8F-8DC9-545421C5F6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B29751D-E4A4-4E2C-9374-71A527D320C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8BFD-4D8F-8DC9-545421C5F6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2EB210D-E5FB-41FE-89E7-1714AB98D6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8BFD-4D8F-8DC9-545421C5F63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9D4622A-05F8-412B-AD34-0B66401AF5C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8BFD-4D8F-8DC9-545421C5F63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37525C4-0B5D-46E0-A254-35FAF50504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8BFD-4D8F-8DC9-545421C5F6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LA'!$M$40:$M$46</c:f>
              <c:numCache>
                <c:formatCode>0.0%</c:formatCode>
                <c:ptCount val="7"/>
                <c:pt idx="0">
                  <c:v>0.54100000000000004</c:v>
                </c:pt>
                <c:pt idx="1">
                  <c:v>0.54</c:v>
                </c:pt>
                <c:pt idx="2">
                  <c:v>0.59199999999999997</c:v>
                </c:pt>
                <c:pt idx="3">
                  <c:v>0.46400000000000002</c:v>
                </c:pt>
                <c:pt idx="4">
                  <c:v>0.51200000000000001</c:v>
                </c:pt>
                <c:pt idx="5">
                  <c:v>0.56200000000000006</c:v>
                </c:pt>
                <c:pt idx="6">
                  <c:v>0.53100000000000003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'NS Sec 6-8 LA'!$J$61:$J$76</c15:f>
                <c15:dlblRangeCache>
                  <c:ptCount val="16"/>
                  <c:pt idx="0">
                    <c:v>54.1%</c:v>
                  </c:pt>
                  <c:pt idx="1">
                    <c:v>54.0%</c:v>
                  </c:pt>
                  <c:pt idx="2">
                    <c:v>59.2%</c:v>
                  </c:pt>
                  <c:pt idx="3">
                    <c:v>46.4%</c:v>
                  </c:pt>
                  <c:pt idx="4">
                    <c:v>51.2%</c:v>
                  </c:pt>
                  <c:pt idx="5">
                    <c:v>56.2%</c:v>
                  </c:pt>
                  <c:pt idx="6">
                    <c:v>53.1%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A-8BFD-4D8F-8DC9-545421C5F633}"/>
            </c:ext>
          </c:extLst>
        </c:ser>
        <c:ser>
          <c:idx val="6"/>
          <c:order val="6"/>
          <c:tx>
            <c:strRef>
              <c:f>'NS Sec 6-8 LA'!$N$39</c:f>
              <c:strCache>
                <c:ptCount val="1"/>
                <c:pt idx="0">
                  <c:v>missing active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'NS Sec 6-8 LA'!$G$40:$G$46</c:f>
              <c:strCache>
                <c:ptCount val="7"/>
                <c:pt idx="0">
                  <c:v>England</c:v>
                </c:pt>
                <c:pt idx="1">
                  <c:v>Tees Valley</c:v>
                </c:pt>
                <c:pt idx="2">
                  <c:v>Stockton-on-Tees</c:v>
                </c:pt>
                <c:pt idx="3">
                  <c:v>Darlington</c:v>
                </c:pt>
                <c:pt idx="4">
                  <c:v>Hartlepool</c:v>
                </c:pt>
                <c:pt idx="5">
                  <c:v>Middlesbrough</c:v>
                </c:pt>
                <c:pt idx="6">
                  <c:v>Redcar &amp; Cleveland</c:v>
                </c:pt>
              </c:strCache>
            </c:strRef>
          </c:cat>
          <c:val>
            <c:numRef>
              <c:f>'NS Sec 6-8 LA'!$N$40:$N$46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8BFD-4D8F-8DC9-545421C5F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82022808"/>
        <c:axId val="382014936"/>
      </c:barChart>
      <c:catAx>
        <c:axId val="38202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014936"/>
        <c:crosses val="autoZero"/>
        <c:auto val="1"/>
        <c:lblAlgn val="ctr"/>
        <c:lblOffset val="100"/>
        <c:noMultiLvlLbl val="0"/>
      </c:catAx>
      <c:valAx>
        <c:axId val="382014936"/>
        <c:scaling>
          <c:orientation val="minMax"/>
          <c:max val="1"/>
        </c:scaling>
        <c:delete val="1"/>
        <c:axPos val="l"/>
        <c:numFmt formatCode="General" sourceLinked="1"/>
        <c:majorTickMark val="none"/>
        <c:minorTickMark val="none"/>
        <c:tickLblPos val="nextTo"/>
        <c:crossAx val="382022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954546087175827"/>
          <c:y val="0.93990068132559523"/>
          <c:w val="0.38516819743652991"/>
          <c:h val="5.3143104301040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cardiovascular'!$R$19:$R$23</c:f>
              <c:numCache>
                <c:formatCode>0</c:formatCode>
                <c:ptCount val="5"/>
                <c:pt idx="0">
                  <c:v>140.4</c:v>
                </c:pt>
                <c:pt idx="1">
                  <c:v>163.9</c:v>
                </c:pt>
                <c:pt idx="2">
                  <c:v>123.8</c:v>
                </c:pt>
                <c:pt idx="3">
                  <c:v>109.9</c:v>
                </c:pt>
                <c:pt idx="4">
                  <c:v>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cardiovascular'!$S$19:$S$23</c:f>
              <c:numCache>
                <c:formatCode>0.0</c:formatCode>
                <c:ptCount val="5"/>
                <c:pt idx="0">
                  <c:v>100.4</c:v>
                </c:pt>
                <c:pt idx="1">
                  <c:v>100.4</c:v>
                </c:pt>
                <c:pt idx="2">
                  <c:v>100.4</c:v>
                </c:pt>
                <c:pt idx="3">
                  <c:v>100.4</c:v>
                </c:pt>
                <c:pt idx="4">
                  <c:v>100.4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01-47A4-A990-CAE96A67E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301343517133"/>
          <c:y val="6.6927368135256071E-2"/>
          <c:w val="0.86578856666230086"/>
          <c:h val="0.64710115783677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Rank'!$D$66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 w="25400"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bg2"/>
              </a:solidFill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9D-4EEB-BA3D-BF5390E5CF8B}"/>
              </c:ext>
            </c:extLst>
          </c:dPt>
          <c:cat>
            <c:strRef>
              <c:f>'NS SeC 6-8 Rank'!$H$67:$H$111</c:f>
              <c:strCache>
                <c:ptCount val="43"/>
                <c:pt idx="0">
                  <c:v>Best</c:v>
                </c:pt>
                <c:pt idx="42">
                  <c:v>Worst</c:v>
                </c:pt>
              </c:strCache>
            </c:strRef>
          </c:cat>
          <c:val>
            <c:numRef>
              <c:f>'NS SeC 6-8 Rank'!$D$67:$D$111</c:f>
              <c:numCache>
                <c:formatCode>0.0%</c:formatCode>
                <c:ptCount val="43"/>
                <c:pt idx="0">
                  <c:v>0.21</c:v>
                </c:pt>
                <c:pt idx="1">
                  <c:v>0.22</c:v>
                </c:pt>
                <c:pt idx="2">
                  <c:v>0.246</c:v>
                </c:pt>
                <c:pt idx="3">
                  <c:v>0.247</c:v>
                </c:pt>
                <c:pt idx="4">
                  <c:v>0.25900000000000001</c:v>
                </c:pt>
                <c:pt idx="5">
                  <c:v>0.27300000000000002</c:v>
                </c:pt>
                <c:pt idx="6">
                  <c:v>0.27900000000000003</c:v>
                </c:pt>
                <c:pt idx="7">
                  <c:v>0.28699999999999998</c:v>
                </c:pt>
                <c:pt idx="8">
                  <c:v>0.28799999999999998</c:v>
                </c:pt>
                <c:pt idx="9">
                  <c:v>0.28899999999999998</c:v>
                </c:pt>
                <c:pt idx="10">
                  <c:v>0.28999999999999998</c:v>
                </c:pt>
                <c:pt idx="11">
                  <c:v>0.29099999999999998</c:v>
                </c:pt>
                <c:pt idx="12">
                  <c:v>0.29099999999999998</c:v>
                </c:pt>
                <c:pt idx="13">
                  <c:v>0.29699999999999999</c:v>
                </c:pt>
                <c:pt idx="14">
                  <c:v>0.29799999999999999</c:v>
                </c:pt>
                <c:pt idx="15">
                  <c:v>0.30099999999999999</c:v>
                </c:pt>
                <c:pt idx="16">
                  <c:v>0.30099999999999999</c:v>
                </c:pt>
                <c:pt idx="17">
                  <c:v>0.30299999999999999</c:v>
                </c:pt>
                <c:pt idx="18">
                  <c:v>0.30299999999999999</c:v>
                </c:pt>
                <c:pt idx="19">
                  <c:v>0.30399999999999999</c:v>
                </c:pt>
                <c:pt idx="20">
                  <c:v>0.32100000000000001</c:v>
                </c:pt>
                <c:pt idx="21">
                  <c:v>0.32600000000000001</c:v>
                </c:pt>
                <c:pt idx="22">
                  <c:v>0.32700000000000001</c:v>
                </c:pt>
                <c:pt idx="23">
                  <c:v>0.32800000000000001</c:v>
                </c:pt>
                <c:pt idx="24">
                  <c:v>0.34</c:v>
                </c:pt>
                <c:pt idx="25">
                  <c:v>0.34100000000000003</c:v>
                </c:pt>
                <c:pt idx="26">
                  <c:v>0.34200000000000003</c:v>
                </c:pt>
                <c:pt idx="27">
                  <c:v>0.34899999999999998</c:v>
                </c:pt>
                <c:pt idx="28">
                  <c:v>0.34899999999999998</c:v>
                </c:pt>
                <c:pt idx="29">
                  <c:v>0.35</c:v>
                </c:pt>
                <c:pt idx="30">
                  <c:v>0.35099999999999998</c:v>
                </c:pt>
                <c:pt idx="31">
                  <c:v>0.35199999999999998</c:v>
                </c:pt>
                <c:pt idx="32">
                  <c:v>0.35699999999999998</c:v>
                </c:pt>
                <c:pt idx="33">
                  <c:v>0.35799999999999998</c:v>
                </c:pt>
                <c:pt idx="34">
                  <c:v>0.36699999999999999</c:v>
                </c:pt>
                <c:pt idx="35">
                  <c:v>0.37</c:v>
                </c:pt>
                <c:pt idx="36">
                  <c:v>0.374</c:v>
                </c:pt>
                <c:pt idx="37">
                  <c:v>0.38200000000000001</c:v>
                </c:pt>
                <c:pt idx="38">
                  <c:v>0.38700000000000001</c:v>
                </c:pt>
                <c:pt idx="39">
                  <c:v>0.39100000000000001</c:v>
                </c:pt>
                <c:pt idx="40">
                  <c:v>0.39700000000000002</c:v>
                </c:pt>
                <c:pt idx="41">
                  <c:v>0.40699999999999997</c:v>
                </c:pt>
                <c:pt idx="42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9D-4EEB-BA3D-BF5390E5CF8B}"/>
            </c:ext>
          </c:extLst>
        </c:ser>
        <c:ser>
          <c:idx val="2"/>
          <c:order val="2"/>
          <c:tx>
            <c:strRef>
              <c:f>'NS SeC 6-8 Rank'!$F$66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Rank'!$F$67:$F$111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0.35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0.37</c:v>
                </c:pt>
                <c:pt idx="36">
                  <c:v>0.374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0.39700000000000002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9D-4EEB-BA3D-BF5390E5CF8B}"/>
            </c:ext>
          </c:extLst>
        </c:ser>
        <c:ser>
          <c:idx val="1"/>
          <c:order val="3"/>
          <c:tx>
            <c:strRef>
              <c:f>'NS SeC 6-8 Rank'!$E$66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Rank'!$C$67:$C$111</c:f>
              <c:strCache>
                <c:ptCount val="43"/>
                <c:pt idx="0">
                  <c:v>Surrey CSP</c:v>
                </c:pt>
                <c:pt idx="1">
                  <c:v>Dorset CSP</c:v>
                </c:pt>
                <c:pt idx="2">
                  <c:v>North Yorkshire CSP</c:v>
                </c:pt>
                <c:pt idx="3">
                  <c:v>Wiltshire and Swindon CSP</c:v>
                </c:pt>
                <c:pt idx="4">
                  <c:v>Devon CSP</c:v>
                </c:pt>
                <c:pt idx="5">
                  <c:v>Kent CSP</c:v>
                </c:pt>
                <c:pt idx="6">
                  <c:v>Essex CSP</c:v>
                </c:pt>
                <c:pt idx="7">
                  <c:v>Durham CSP</c:v>
                </c:pt>
                <c:pt idx="8">
                  <c:v>Sussex CSP</c:v>
                </c:pt>
                <c:pt idx="9">
                  <c:v>Hampshire and Isle of Wright CSP</c:v>
                </c:pt>
                <c:pt idx="10">
                  <c:v>Gloucestershire CSP</c:v>
                </c:pt>
                <c:pt idx="11">
                  <c:v>Norfolk CSP</c:v>
                </c:pt>
                <c:pt idx="12">
                  <c:v>Wesport CSP</c:v>
                </c:pt>
                <c:pt idx="13">
                  <c:v>Hertfordshire CSP</c:v>
                </c:pt>
                <c:pt idx="14">
                  <c:v>Suffolk CSP</c:v>
                </c:pt>
                <c:pt idx="15">
                  <c:v>Derbyshire CSP</c:v>
                </c:pt>
                <c:pt idx="16">
                  <c:v>Nottinghamshire CSP</c:v>
                </c:pt>
                <c:pt idx="17">
                  <c:v>Cambridgeshire CSP</c:v>
                </c:pt>
                <c:pt idx="18">
                  <c:v>Cheshire CSP</c:v>
                </c:pt>
                <c:pt idx="19">
                  <c:v>Buckinghamshire and Milton Keynes CSP</c:v>
                </c:pt>
                <c:pt idx="20">
                  <c:v>Coventry, Solihull and Warwickshire CSP</c:v>
                </c:pt>
                <c:pt idx="21">
                  <c:v>Tees Valley CSP</c:v>
                </c:pt>
                <c:pt idx="22">
                  <c:v>Oxfordshire CSP</c:v>
                </c:pt>
                <c:pt idx="23">
                  <c:v>Cumbria CSP</c:v>
                </c:pt>
                <c:pt idx="24">
                  <c:v>Herefordshire and Worcestershire CSP</c:v>
                </c:pt>
                <c:pt idx="25">
                  <c:v>Berkshire CSP</c:v>
                </c:pt>
                <c:pt idx="26">
                  <c:v>London CSP</c:v>
                </c:pt>
                <c:pt idx="27">
                  <c:v>Lancashire CSP</c:v>
                </c:pt>
                <c:pt idx="28">
                  <c:v>Northamptonshire CSP</c:v>
                </c:pt>
                <c:pt idx="29">
                  <c:v>Tyne and Wear CSP</c:v>
                </c:pt>
                <c:pt idx="30">
                  <c:v>Leicester, Leicestershire and Rutland CSP</c:v>
                </c:pt>
                <c:pt idx="31">
                  <c:v>Staffordshire and Stoke-on-Trent CSP</c:v>
                </c:pt>
                <c:pt idx="32">
                  <c:v>Lincolnshire CSP</c:v>
                </c:pt>
                <c:pt idx="33">
                  <c:v>Shropshire and Telford and the Wrekin CSP</c:v>
                </c:pt>
                <c:pt idx="34">
                  <c:v>Greater Manchester CSP</c:v>
                </c:pt>
                <c:pt idx="35">
                  <c:v>Black Country CSP</c:v>
                </c:pt>
                <c:pt idx="36">
                  <c:v>Merseyside CSP</c:v>
                </c:pt>
                <c:pt idx="37">
                  <c:v>Somerset CSP</c:v>
                </c:pt>
                <c:pt idx="38">
                  <c:v>Birmingham CSP</c:v>
                </c:pt>
                <c:pt idx="39">
                  <c:v>South Yorkshire CSP</c:v>
                </c:pt>
                <c:pt idx="40">
                  <c:v>Humber CSP</c:v>
                </c:pt>
                <c:pt idx="41">
                  <c:v>Bedfordshire CSP</c:v>
                </c:pt>
                <c:pt idx="42">
                  <c:v>West Yorkshire CSP</c:v>
                </c:pt>
              </c:strCache>
            </c:strRef>
          </c:cat>
          <c:val>
            <c:numRef>
              <c:f>'NS SeC 6-8 Rank'!$E$67:$E$111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0.32600000000000001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9D-4EEB-BA3D-BF5390E5C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Rank'!$G$66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Rank'!$C$67:$C$111</c15:sqref>
                        </c15:formulaRef>
                      </c:ext>
                    </c:extLst>
                    <c:strCache>
                      <c:ptCount val="43"/>
                      <c:pt idx="0">
                        <c:v>Surrey CSP</c:v>
                      </c:pt>
                      <c:pt idx="1">
                        <c:v>Dorset CSP</c:v>
                      </c:pt>
                      <c:pt idx="2">
                        <c:v>North Yorkshire CSP</c:v>
                      </c:pt>
                      <c:pt idx="3">
                        <c:v>Wiltshire and Swindon CSP</c:v>
                      </c:pt>
                      <c:pt idx="4">
                        <c:v>Devon CSP</c:v>
                      </c:pt>
                      <c:pt idx="5">
                        <c:v>Kent CSP</c:v>
                      </c:pt>
                      <c:pt idx="6">
                        <c:v>Essex CSP</c:v>
                      </c:pt>
                      <c:pt idx="7">
                        <c:v>Durham CSP</c:v>
                      </c:pt>
                      <c:pt idx="8">
                        <c:v>Sussex CSP</c:v>
                      </c:pt>
                      <c:pt idx="9">
                        <c:v>Hampshire and Isle of Wright CSP</c:v>
                      </c:pt>
                      <c:pt idx="10">
                        <c:v>Gloucestershire CSP</c:v>
                      </c:pt>
                      <c:pt idx="11">
                        <c:v>Norfolk CSP</c:v>
                      </c:pt>
                      <c:pt idx="12">
                        <c:v>Wesport CSP</c:v>
                      </c:pt>
                      <c:pt idx="13">
                        <c:v>Hertfordshire CSP</c:v>
                      </c:pt>
                      <c:pt idx="14">
                        <c:v>Suffolk CSP</c:v>
                      </c:pt>
                      <c:pt idx="15">
                        <c:v>Derbyshire CSP</c:v>
                      </c:pt>
                      <c:pt idx="16">
                        <c:v>Nottinghamshire CSP</c:v>
                      </c:pt>
                      <c:pt idx="17">
                        <c:v>Cambridgeshire CSP</c:v>
                      </c:pt>
                      <c:pt idx="18">
                        <c:v>Cheshire CSP</c:v>
                      </c:pt>
                      <c:pt idx="19">
                        <c:v>Buckinghamshire and Milton Keynes CSP</c:v>
                      </c:pt>
                      <c:pt idx="20">
                        <c:v>Coventry, Solihull and Warwickshire CSP</c:v>
                      </c:pt>
                      <c:pt idx="21">
                        <c:v>Tees Valley CSP</c:v>
                      </c:pt>
                      <c:pt idx="22">
                        <c:v>Oxfordshire CSP</c:v>
                      </c:pt>
                      <c:pt idx="23">
                        <c:v>Cumbria CSP</c:v>
                      </c:pt>
                      <c:pt idx="24">
                        <c:v>Herefordshire and Worcestershire CSP</c:v>
                      </c:pt>
                      <c:pt idx="25">
                        <c:v>Berkshire CSP</c:v>
                      </c:pt>
                      <c:pt idx="26">
                        <c:v>London CSP</c:v>
                      </c:pt>
                      <c:pt idx="27">
                        <c:v>Lancashire CSP</c:v>
                      </c:pt>
                      <c:pt idx="28">
                        <c:v>Northamptonshire CSP</c:v>
                      </c:pt>
                      <c:pt idx="29">
                        <c:v>Tyne and Wear CSP</c:v>
                      </c:pt>
                      <c:pt idx="30">
                        <c:v>Leicester, Leicestershire and Rutland CSP</c:v>
                      </c:pt>
                      <c:pt idx="31">
                        <c:v>Staffordshire and Stoke-on-Trent CSP</c:v>
                      </c:pt>
                      <c:pt idx="32">
                        <c:v>Lincolnshire CSP</c:v>
                      </c:pt>
                      <c:pt idx="33">
                        <c:v>Shropshire and Telford and the Wrekin CSP</c:v>
                      </c:pt>
                      <c:pt idx="34">
                        <c:v>Greater Manchester CSP</c:v>
                      </c:pt>
                      <c:pt idx="35">
                        <c:v>Black Country CSP</c:v>
                      </c:pt>
                      <c:pt idx="36">
                        <c:v>Merseyside CSP</c:v>
                      </c:pt>
                      <c:pt idx="37">
                        <c:v>Somerset CSP</c:v>
                      </c:pt>
                      <c:pt idx="38">
                        <c:v>Birmingham CSP</c:v>
                      </c:pt>
                      <c:pt idx="39">
                        <c:v>South Yorkshire CSP</c:v>
                      </c:pt>
                      <c:pt idx="40">
                        <c:v>Humber CSP</c:v>
                      </c:pt>
                      <c:pt idx="41">
                        <c:v>Bedfordshire CSP</c:v>
                      </c:pt>
                      <c:pt idx="42">
                        <c:v>West Yorkshire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Rank'!$G$67:$G$111</c15:sqref>
                        </c15:formulaRef>
                      </c:ext>
                    </c:extLst>
                    <c:numCache>
                      <c:formatCode>General</c:formatCode>
                      <c:ptCount val="43"/>
                      <c:pt idx="0" formatCode="0.0%">
                        <c:v>0.21</c:v>
                      </c:pt>
                      <c:pt idx="42" formatCode="0.0%">
                        <c:v>0.41899999999999998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4B9D-4EEB-BA3D-BF5390E5CF8B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829852669026099E-2"/>
          <c:y val="0.91471389023514516"/>
          <c:w val="0.85445061425466717"/>
          <c:h val="8.5286109764854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031448639854"/>
          <c:y val="3.6626249881334089E-2"/>
          <c:w val="0.83751713839913156"/>
          <c:h val="0.673485418302456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'NS SeC 6-8 Rank'!$U$66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cat>
            <c:strRef>
              <c:f>'NS SeC 6-8 Rank'!$Z$67:$Z$111</c:f>
              <c:strCache>
                <c:ptCount val="45"/>
                <c:pt idx="0">
                  <c:v>Worst</c:v>
                </c:pt>
                <c:pt idx="44">
                  <c:v>Best</c:v>
                </c:pt>
              </c:strCache>
            </c:strRef>
          </c:cat>
          <c:val>
            <c:numRef>
              <c:f>'NS SeC 6-8 Rank'!$U$67:$U$111</c:f>
              <c:numCache>
                <c:formatCode>0.0%</c:formatCode>
                <c:ptCount val="45"/>
                <c:pt idx="0">
                  <c:v>0.41099999999999998</c:v>
                </c:pt>
                <c:pt idx="1">
                  <c:v>0.45500000000000002</c:v>
                </c:pt>
                <c:pt idx="2">
                  <c:v>0.45900000000000002</c:v>
                </c:pt>
                <c:pt idx="3">
                  <c:v>0.46300000000000002</c:v>
                </c:pt>
                <c:pt idx="4">
                  <c:v>0.495</c:v>
                </c:pt>
                <c:pt idx="5">
                  <c:v>0.501</c:v>
                </c:pt>
                <c:pt idx="6">
                  <c:v>0.50800000000000001</c:v>
                </c:pt>
                <c:pt idx="7">
                  <c:v>0.50900000000000001</c:v>
                </c:pt>
                <c:pt idx="8">
                  <c:v>0.51100000000000001</c:v>
                </c:pt>
                <c:pt idx="9">
                  <c:v>0.51200000000000001</c:v>
                </c:pt>
                <c:pt idx="10">
                  <c:v>0.51700000000000002</c:v>
                </c:pt>
                <c:pt idx="11">
                  <c:v>0.52200000000000002</c:v>
                </c:pt>
                <c:pt idx="12">
                  <c:v>0.52400000000000002</c:v>
                </c:pt>
                <c:pt idx="13">
                  <c:v>0.52900000000000003</c:v>
                </c:pt>
                <c:pt idx="14">
                  <c:v>0.52900000000000003</c:v>
                </c:pt>
                <c:pt idx="15">
                  <c:v>0.52900000000000003</c:v>
                </c:pt>
                <c:pt idx="16">
                  <c:v>0.53100000000000003</c:v>
                </c:pt>
                <c:pt idx="17">
                  <c:v>0.53200000000000003</c:v>
                </c:pt>
                <c:pt idx="18">
                  <c:v>0.53700000000000003</c:v>
                </c:pt>
                <c:pt idx="19">
                  <c:v>0.54</c:v>
                </c:pt>
                <c:pt idx="20">
                  <c:v>0.54</c:v>
                </c:pt>
                <c:pt idx="21">
                  <c:v>0.54</c:v>
                </c:pt>
                <c:pt idx="22">
                  <c:v>0.54</c:v>
                </c:pt>
                <c:pt idx="23">
                  <c:v>0.54700000000000004</c:v>
                </c:pt>
                <c:pt idx="24">
                  <c:v>0.55000000000000004</c:v>
                </c:pt>
                <c:pt idx="25">
                  <c:v>0.55500000000000005</c:v>
                </c:pt>
                <c:pt idx="26">
                  <c:v>0.56399999999999995</c:v>
                </c:pt>
                <c:pt idx="27">
                  <c:v>0.56599999999999995</c:v>
                </c:pt>
                <c:pt idx="28">
                  <c:v>0.56799999999999995</c:v>
                </c:pt>
                <c:pt idx="29">
                  <c:v>0.57699999999999996</c:v>
                </c:pt>
                <c:pt idx="30">
                  <c:v>0.58199999999999996</c:v>
                </c:pt>
                <c:pt idx="31">
                  <c:v>0.58199999999999996</c:v>
                </c:pt>
                <c:pt idx="32">
                  <c:v>0.58499999999999996</c:v>
                </c:pt>
                <c:pt idx="33">
                  <c:v>0.59</c:v>
                </c:pt>
                <c:pt idx="34">
                  <c:v>0.59499999999999997</c:v>
                </c:pt>
                <c:pt idx="35">
                  <c:v>0.59899999999999998</c:v>
                </c:pt>
                <c:pt idx="36">
                  <c:v>0.60599999999999998</c:v>
                </c:pt>
                <c:pt idx="37">
                  <c:v>0.61099999999999999</c:v>
                </c:pt>
                <c:pt idx="38">
                  <c:v>0.621</c:v>
                </c:pt>
                <c:pt idx="39">
                  <c:v>0.626</c:v>
                </c:pt>
                <c:pt idx="40">
                  <c:v>0.629</c:v>
                </c:pt>
                <c:pt idx="41">
                  <c:v>0.63200000000000001</c:v>
                </c:pt>
                <c:pt idx="42">
                  <c:v>0.64100000000000001</c:v>
                </c:pt>
                <c:pt idx="43">
                  <c:v>0.64800000000000002</c:v>
                </c:pt>
                <c:pt idx="44">
                  <c:v>0.65100000000000002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3-43BD-83C4-6B088E53AE35}"/>
            </c:ext>
          </c:extLst>
        </c:ser>
        <c:ser>
          <c:idx val="2"/>
          <c:order val="2"/>
          <c:tx>
            <c:strRef>
              <c:f>'NS SeC 6-8 Rank'!$W$66</c:f>
              <c:strCache>
                <c:ptCount val="1"/>
                <c:pt idx="0">
                  <c:v>Nearest neighbours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Rank'!$W$67:$W$111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0.495</c:v>
                </c:pt>
                <c:pt idx="5">
                  <c:v>0</c:v>
                </c:pt>
                <c:pt idx="6">
                  <c:v>0.50800000000000001</c:v>
                </c:pt>
                <c:pt idx="7">
                  <c:v>0</c:v>
                </c:pt>
                <c:pt idx="8">
                  <c:v>0</c:v>
                </c:pt>
                <c:pt idx="9">
                  <c:v>0.51200000000000001</c:v>
                </c:pt>
                <c:pt idx="10">
                  <c:v>0</c:v>
                </c:pt>
                <c:pt idx="11">
                  <c:v>0.52200000000000002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E3-43BD-83C4-6B088E53AE35}"/>
            </c:ext>
          </c:extLst>
        </c:ser>
        <c:ser>
          <c:idx val="1"/>
          <c:order val="3"/>
          <c:tx>
            <c:strRef>
              <c:f>'NS SeC 6-8 Rank'!$V$66</c:f>
              <c:strCache>
                <c:ptCount val="1"/>
                <c:pt idx="0">
                  <c:v>Tees Valley</c:v>
                </c:pt>
              </c:strCache>
            </c:strRef>
          </c:tx>
          <c:spPr>
            <a:solidFill>
              <a:schemeClr val="accent2"/>
            </a:solidFill>
            <a:ln w="38100">
              <a:solidFill>
                <a:schemeClr val="accent2"/>
              </a:solidFill>
            </a:ln>
            <a:effectLst/>
          </c:spPr>
          <c:invertIfNegative val="0"/>
          <c:cat>
            <c:strRef>
              <c:f>'NS SeC 6-8 Rank'!$T$67:$T$111</c:f>
              <c:strCache>
                <c:ptCount val="45"/>
                <c:pt idx="0">
                  <c:v>Bedfordshire CSP</c:v>
                </c:pt>
                <c:pt idx="1">
                  <c:v>West Yorkshire CSP</c:v>
                </c:pt>
                <c:pt idx="2">
                  <c:v>Birmingham CSP</c:v>
                </c:pt>
                <c:pt idx="3">
                  <c:v>South Yorkshire CSP</c:v>
                </c:pt>
                <c:pt idx="4">
                  <c:v>Humber CSP</c:v>
                </c:pt>
                <c:pt idx="5">
                  <c:v>Greater Manchester CSP</c:v>
                </c:pt>
                <c:pt idx="6">
                  <c:v>Black Country CSP</c:v>
                </c:pt>
                <c:pt idx="7">
                  <c:v>Staffordshire and Stoke-on-Trent CSP</c:v>
                </c:pt>
                <c:pt idx="8">
                  <c:v>Lincolnshire CSP</c:v>
                </c:pt>
                <c:pt idx="9">
                  <c:v>Merseyside CSP</c:v>
                </c:pt>
                <c:pt idx="10">
                  <c:v>Herefordshire and Worcestershire CSP</c:v>
                </c:pt>
                <c:pt idx="11">
                  <c:v>Tyne and Wear CSP</c:v>
                </c:pt>
                <c:pt idx="12">
                  <c:v>Somerset CSP</c:v>
                </c:pt>
                <c:pt idx="13">
                  <c:v>London CSP</c:v>
                </c:pt>
                <c:pt idx="14">
                  <c:v>Norfolk CSP</c:v>
                </c:pt>
                <c:pt idx="15">
                  <c:v>Northumberland CSP</c:v>
                </c:pt>
                <c:pt idx="16">
                  <c:v>Coventry, Solihull and Warwickshire CSP</c:v>
                </c:pt>
                <c:pt idx="17">
                  <c:v>Leicester, Leicestershire and Rutland CSP</c:v>
                </c:pt>
                <c:pt idx="18">
                  <c:v>Cumbria CSP</c:v>
                </c:pt>
                <c:pt idx="19">
                  <c:v>Berkshire CSP</c:v>
                </c:pt>
                <c:pt idx="20">
                  <c:v>Lancashire CSP</c:v>
                </c:pt>
                <c:pt idx="21">
                  <c:v>Northamptonshire CSP</c:v>
                </c:pt>
                <c:pt idx="22">
                  <c:v>Tees Valley CSP</c:v>
                </c:pt>
                <c:pt idx="23">
                  <c:v>Oxfordshire CSP</c:v>
                </c:pt>
                <c:pt idx="24">
                  <c:v>Wiltshire and Swindon CSP</c:v>
                </c:pt>
                <c:pt idx="25">
                  <c:v>Derbyshire CSP</c:v>
                </c:pt>
                <c:pt idx="26">
                  <c:v>Shropshire and Telford and the Wrekin CSP</c:v>
                </c:pt>
                <c:pt idx="27">
                  <c:v>Suffolk CSP</c:v>
                </c:pt>
                <c:pt idx="28">
                  <c:v>Hertfordshire CSP</c:v>
                </c:pt>
                <c:pt idx="29">
                  <c:v>Nottinghamshire CSP</c:v>
                </c:pt>
                <c:pt idx="30">
                  <c:v>Cheshire CSP</c:v>
                </c:pt>
                <c:pt idx="31">
                  <c:v>Hampshire and Isle of Wright CSP</c:v>
                </c:pt>
                <c:pt idx="32">
                  <c:v>Cambridgeshire CSP</c:v>
                </c:pt>
                <c:pt idx="33">
                  <c:v>Buckinghamshire and Milton Keynes CSP</c:v>
                </c:pt>
                <c:pt idx="34">
                  <c:v>Essex CSP</c:v>
                </c:pt>
                <c:pt idx="35">
                  <c:v>Kent CSP</c:v>
                </c:pt>
                <c:pt idx="36">
                  <c:v>Sussex CSP</c:v>
                </c:pt>
                <c:pt idx="37">
                  <c:v>Wesport CSP</c:v>
                </c:pt>
                <c:pt idx="38">
                  <c:v>Devon CSP</c:v>
                </c:pt>
                <c:pt idx="39">
                  <c:v>Durham CSP</c:v>
                </c:pt>
                <c:pt idx="40">
                  <c:v>North Yorkshire CSP</c:v>
                </c:pt>
                <c:pt idx="41">
                  <c:v>Gloucestershire CSP</c:v>
                </c:pt>
                <c:pt idx="42">
                  <c:v>Cornwall and Isles of Scilly CSP</c:v>
                </c:pt>
                <c:pt idx="43">
                  <c:v>Dorset CSP</c:v>
                </c:pt>
                <c:pt idx="44">
                  <c:v>Surrey CSP</c:v>
                </c:pt>
              </c:strCache>
            </c:strRef>
          </c:cat>
          <c:val>
            <c:numRef>
              <c:f>'NS SeC 6-8 Rank'!$V$67:$V$111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0.54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E3-43BD-83C4-6B088E53A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1557688"/>
        <c:axId val="771561952"/>
        <c:extLst>
          <c:ext xmlns:c15="http://schemas.microsoft.com/office/drawing/2012/chart" uri="{02D57815-91ED-43cb-92C2-25804820EDAC}">
            <c15:filteredBarSeries>
              <c15:ser>
                <c:idx val="3"/>
                <c:order val="1"/>
                <c:tx>
                  <c:strRef>
                    <c:extLst>
                      <c:ext uri="{02D57815-91ED-43cb-92C2-25804820EDAC}">
                        <c15:formulaRef>
                          <c15:sqref>'NS SeC 6-8 Rank'!$Y$66</c15:sqref>
                        </c15:formulaRef>
                      </c:ext>
                    </c:extLst>
                    <c:strCache>
                      <c:ptCount val="1"/>
                      <c:pt idx="0">
                        <c:v>max/ min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'NS SeC 6-8 Rank'!$T$67:$T$111</c15:sqref>
                        </c15:formulaRef>
                      </c:ext>
                    </c:extLst>
                    <c:strCache>
                      <c:ptCount val="45"/>
                      <c:pt idx="0">
                        <c:v>Bedfordshire CSP</c:v>
                      </c:pt>
                      <c:pt idx="1">
                        <c:v>West Yorkshire CSP</c:v>
                      </c:pt>
                      <c:pt idx="2">
                        <c:v>Birmingham CSP</c:v>
                      </c:pt>
                      <c:pt idx="3">
                        <c:v>South Yorkshire CSP</c:v>
                      </c:pt>
                      <c:pt idx="4">
                        <c:v>Humber CSP</c:v>
                      </c:pt>
                      <c:pt idx="5">
                        <c:v>Greater Manchester CSP</c:v>
                      </c:pt>
                      <c:pt idx="6">
                        <c:v>Black Country CSP</c:v>
                      </c:pt>
                      <c:pt idx="7">
                        <c:v>Staffordshire and Stoke-on-Trent CSP</c:v>
                      </c:pt>
                      <c:pt idx="8">
                        <c:v>Lincolnshire CSP</c:v>
                      </c:pt>
                      <c:pt idx="9">
                        <c:v>Merseyside CSP</c:v>
                      </c:pt>
                      <c:pt idx="10">
                        <c:v>Herefordshire and Worcestershire CSP</c:v>
                      </c:pt>
                      <c:pt idx="11">
                        <c:v>Tyne and Wear CSP</c:v>
                      </c:pt>
                      <c:pt idx="12">
                        <c:v>Somerset CSP</c:v>
                      </c:pt>
                      <c:pt idx="13">
                        <c:v>London CSP</c:v>
                      </c:pt>
                      <c:pt idx="14">
                        <c:v>Norfolk CSP</c:v>
                      </c:pt>
                      <c:pt idx="15">
                        <c:v>Northumberland CSP</c:v>
                      </c:pt>
                      <c:pt idx="16">
                        <c:v>Coventry, Solihull and Warwickshire CSP</c:v>
                      </c:pt>
                      <c:pt idx="17">
                        <c:v>Leicester, Leicestershire and Rutland CSP</c:v>
                      </c:pt>
                      <c:pt idx="18">
                        <c:v>Cumbria CSP</c:v>
                      </c:pt>
                      <c:pt idx="19">
                        <c:v>Berkshire CSP</c:v>
                      </c:pt>
                      <c:pt idx="20">
                        <c:v>Lancashire CSP</c:v>
                      </c:pt>
                      <c:pt idx="21">
                        <c:v>Northamptonshire CSP</c:v>
                      </c:pt>
                      <c:pt idx="22">
                        <c:v>Tees Valley CSP</c:v>
                      </c:pt>
                      <c:pt idx="23">
                        <c:v>Oxfordshire CSP</c:v>
                      </c:pt>
                      <c:pt idx="24">
                        <c:v>Wiltshire and Swindon CSP</c:v>
                      </c:pt>
                      <c:pt idx="25">
                        <c:v>Derbyshire CSP</c:v>
                      </c:pt>
                      <c:pt idx="26">
                        <c:v>Shropshire and Telford and the Wrekin CSP</c:v>
                      </c:pt>
                      <c:pt idx="27">
                        <c:v>Suffolk CSP</c:v>
                      </c:pt>
                      <c:pt idx="28">
                        <c:v>Hertfordshire CSP</c:v>
                      </c:pt>
                      <c:pt idx="29">
                        <c:v>Nottinghamshire CSP</c:v>
                      </c:pt>
                      <c:pt idx="30">
                        <c:v>Cheshire CSP</c:v>
                      </c:pt>
                      <c:pt idx="31">
                        <c:v>Hampshire and Isle of Wright CSP</c:v>
                      </c:pt>
                      <c:pt idx="32">
                        <c:v>Cambridgeshire CSP</c:v>
                      </c:pt>
                      <c:pt idx="33">
                        <c:v>Buckinghamshire and Milton Keynes CSP</c:v>
                      </c:pt>
                      <c:pt idx="34">
                        <c:v>Essex CSP</c:v>
                      </c:pt>
                      <c:pt idx="35">
                        <c:v>Kent CSP</c:v>
                      </c:pt>
                      <c:pt idx="36">
                        <c:v>Sussex CSP</c:v>
                      </c:pt>
                      <c:pt idx="37">
                        <c:v>Wesport CSP</c:v>
                      </c:pt>
                      <c:pt idx="38">
                        <c:v>Devon CSP</c:v>
                      </c:pt>
                      <c:pt idx="39">
                        <c:v>Durham CSP</c:v>
                      </c:pt>
                      <c:pt idx="40">
                        <c:v>North Yorkshire CSP</c:v>
                      </c:pt>
                      <c:pt idx="41">
                        <c:v>Gloucestershire CSP</c:v>
                      </c:pt>
                      <c:pt idx="42">
                        <c:v>Cornwall and Isles of Scilly CSP</c:v>
                      </c:pt>
                      <c:pt idx="43">
                        <c:v>Dorset CSP</c:v>
                      </c:pt>
                      <c:pt idx="44">
                        <c:v>Surrey CSP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'NS SeC 6-8 Rank'!$Y$67:$Y$111</c15:sqref>
                        </c15:formulaRef>
                      </c:ext>
                    </c:extLst>
                    <c:numCache>
                      <c:formatCode>General</c:formatCode>
                      <c:ptCount val="45"/>
                      <c:pt idx="0" formatCode="0.0%">
                        <c:v>0.41099999999999998</c:v>
                      </c:pt>
                      <c:pt idx="44" formatCode="0.0%">
                        <c:v>0.65100000000000002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8E3-43BD-83C4-6B088E53AE35}"/>
                  </c:ext>
                </c:extLst>
              </c15:ser>
            </c15:filteredBarSeries>
          </c:ext>
        </c:extLst>
      </c:barChart>
      <c:catAx>
        <c:axId val="771557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61952"/>
        <c:crosses val="autoZero"/>
        <c:auto val="0"/>
        <c:lblAlgn val="ctr"/>
        <c:lblOffset val="100"/>
        <c:noMultiLvlLbl val="0"/>
      </c:catAx>
      <c:valAx>
        <c:axId val="771561952"/>
        <c:scaling>
          <c:orientation val="minMax"/>
          <c:max val="1"/>
        </c:scaling>
        <c:delete val="1"/>
        <c:axPos val="r"/>
        <c:numFmt formatCode="0%" sourceLinked="0"/>
        <c:majorTickMark val="none"/>
        <c:minorTickMark val="none"/>
        <c:tickLblPos val="nextTo"/>
        <c:crossAx val="77155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025042806830788E-2"/>
          <c:y val="0.90268316696823947"/>
          <c:w val="0.83578222492116749"/>
          <c:h val="8.0731547095360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'4.04i cardiovascular'!$R$7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cardiovascular'!$R$29:$R$33</c:f>
              <c:numCache>
                <c:formatCode>0</c:formatCode>
                <c:ptCount val="5"/>
                <c:pt idx="0">
                  <c:v>53.8</c:v>
                </c:pt>
                <c:pt idx="1">
                  <c:v>76.3</c:v>
                </c:pt>
                <c:pt idx="2">
                  <c:v>55.8</c:v>
                </c:pt>
                <c:pt idx="3">
                  <c:v>40.799999999999997</c:v>
                </c:pt>
                <c:pt idx="4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'4.04i cardiovascular'!$S$7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'4.04i cardiovascular'!$B$29:$B$33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'4.04i cardiovascular'!$S$29:$S$33</c:f>
              <c:numCache>
                <c:formatCode>0.0</c:formatCode>
                <c:ptCount val="5"/>
                <c:pt idx="0">
                  <c:v>44.4</c:v>
                </c:pt>
                <c:pt idx="1">
                  <c:v>44.4</c:v>
                </c:pt>
                <c:pt idx="2">
                  <c:v>44.4</c:v>
                </c:pt>
                <c:pt idx="3">
                  <c:v>44.4</c:v>
                </c:pt>
                <c:pt idx="4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15-48BA-A631-FDC7B2DCF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'4.04i cardiovascular'!$A$17</c:f>
          <c:strCache>
            <c:ptCount val="1"/>
            <c:pt idx="0">
              <c:v>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cancer'!$Q$19:$Q$23</c:f>
              <c:numCache>
                <c:formatCode>0</c:formatCode>
                <c:ptCount val="5"/>
                <c:pt idx="0">
                  <c:v>178.9</c:v>
                </c:pt>
                <c:pt idx="1">
                  <c:v>209</c:v>
                </c:pt>
                <c:pt idx="2">
                  <c:v>169.3</c:v>
                </c:pt>
                <c:pt idx="3">
                  <c:v>171.8</c:v>
                </c:pt>
                <c:pt idx="4">
                  <c:v>145.6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cancer'!$B$19:$B$23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cancer'!$R$19:$R$23</c:f>
              <c:numCache>
                <c:formatCode>0.0</c:formatCode>
                <c:ptCount val="5"/>
                <c:pt idx="0">
                  <c:v>146.5</c:v>
                </c:pt>
                <c:pt idx="1">
                  <c:v>146.5</c:v>
                </c:pt>
                <c:pt idx="2">
                  <c:v>146.5</c:v>
                </c:pt>
                <c:pt idx="3">
                  <c:v>146.5</c:v>
                </c:pt>
                <c:pt idx="4">
                  <c:v>146.5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0C-4F2B-9BAD-DFC21DA6C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'4.05i cancer'!$A$27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'4.05i cancer'!$Q$17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cancer'!$Q$29:$Q$33</c:f>
              <c:numCache>
                <c:formatCode>0</c:formatCode>
                <c:ptCount val="5"/>
                <c:pt idx="0">
                  <c:v>152.30000000000001</c:v>
                </c:pt>
                <c:pt idx="1">
                  <c:v>162.30000000000001</c:v>
                </c:pt>
                <c:pt idx="2">
                  <c:v>138.6</c:v>
                </c:pt>
                <c:pt idx="3">
                  <c:v>143.6</c:v>
                </c:pt>
                <c:pt idx="4">
                  <c:v>122.9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'4.05i cancer'!$R$17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'4.05i cancer'!$B$29:$B$33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'4.05i cancer'!$R$29:$R$33</c:f>
              <c:numCache>
                <c:formatCode>0.0</c:formatCode>
                <c:ptCount val="5"/>
                <c:pt idx="0">
                  <c:v>119</c:v>
                </c:pt>
                <c:pt idx="1">
                  <c:v>119</c:v>
                </c:pt>
                <c:pt idx="2">
                  <c:v>119</c:v>
                </c:pt>
                <c:pt idx="3">
                  <c:v>119</c:v>
                </c:pt>
                <c:pt idx="4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C7-4A1C-B1B5-5347FF5E8C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25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'4.07i respiratory'!$A$27</c:f>
          <c:strCache>
            <c:ptCount val="1"/>
            <c:pt idx="0">
              <c:v>Female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'4.07i respiratory'!$Q$27</c:f>
              <c:strCache>
                <c:ptCount val="1"/>
                <c:pt idx="0">
                  <c:v>2016 - 18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respiratory'!$Q$29:$Q$33</c:f>
              <c:numCache>
                <c:formatCode>0</c:formatCode>
                <c:ptCount val="5"/>
                <c:pt idx="0">
                  <c:v>39.200000000000003</c:v>
                </c:pt>
                <c:pt idx="1">
                  <c:v>53.9</c:v>
                </c:pt>
                <c:pt idx="2">
                  <c:v>39</c:v>
                </c:pt>
                <c:pt idx="3">
                  <c:v>46.8</c:v>
                </c:pt>
                <c:pt idx="4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41285664"/>
        <c:axId val="641277136"/>
      </c:barChart>
      <c:lineChart>
        <c:grouping val="standard"/>
        <c:varyColors val="0"/>
        <c:ser>
          <c:idx val="1"/>
          <c:order val="1"/>
          <c:tx>
            <c:strRef>
              <c:f>'4.07i respiratory'!$R$27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'4.07i respiratory'!$B$29:$B$33</c:f>
              <c:strCache>
                <c:ptCount val="5"/>
                <c:pt idx="0">
                  <c:v>Hartlepool</c:v>
                </c:pt>
                <c:pt idx="1">
                  <c:v>Middlesbrough</c:v>
                </c:pt>
                <c:pt idx="2">
                  <c:v>Redcar and Cleveland</c:v>
                </c:pt>
                <c:pt idx="3">
                  <c:v>Stockton-on-Tees</c:v>
                </c:pt>
                <c:pt idx="4">
                  <c:v>Darlington</c:v>
                </c:pt>
              </c:strCache>
            </c:strRef>
          </c:cat>
          <c:val>
            <c:numRef>
              <c:f>'4.07i respiratory'!$R$29:$R$33</c:f>
              <c:numCache>
                <c:formatCode>0.0</c:formatCode>
                <c:ptCount val="5"/>
                <c:pt idx="0">
                  <c:v>29.3</c:v>
                </c:pt>
                <c:pt idx="1">
                  <c:v>29.3</c:v>
                </c:pt>
                <c:pt idx="2">
                  <c:v>29.3</c:v>
                </c:pt>
                <c:pt idx="3">
                  <c:v>29.3</c:v>
                </c:pt>
                <c:pt idx="4">
                  <c:v>29.3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62B-4DFA-A6E9-575DE2825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285664"/>
        <c:axId val="641277136"/>
      </c:lineChart>
      <c:catAx>
        <c:axId val="64128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77136"/>
        <c:crosses val="autoZero"/>
        <c:auto val="1"/>
        <c:lblAlgn val="ctr"/>
        <c:lblOffset val="100"/>
        <c:noMultiLvlLbl val="0"/>
      </c:catAx>
      <c:valAx>
        <c:axId val="641277136"/>
        <c:scaling>
          <c:orientation val="minMax"/>
          <c:max val="10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8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F5B2-66B5-49C7-9F5D-FFC74D4486B6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F7EF-1786-4476-BFCF-7BA10C5910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9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respiratory disease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4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Preventable mortalities in under 75s by disease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Numbers per 100,000 population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Preventable ratios: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Cardiovascular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61.3%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56.6%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Respiratory disease 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Hartlepool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Middlesbrough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Redcar and Cleveland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53.5%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Stockton-on-Tees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Darlington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55.4%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Measures: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 - Under 75 mortality rate from all cardiovascular diseases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4.04ii - Under 75 mortality rate from cardiovascular diseases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 - Under 75 mortality rate from cancer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4.05ii - Under 75 mortality rate from cancer considered preventable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 - Under 75 mortality rate from respiratory disease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4.07ii - Under 75 mortality rate from respiratory disease considered preventable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81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782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Left hand side is best performing CSP for both inactive and active</a:t>
            </a:r>
          </a:p>
          <a:p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Inactive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43th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- 19.1%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- 33%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40)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58.0%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18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54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None of the changes for Tees Valley or any local authority are significant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190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7420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38th of 45 partnerships (previous rank 44)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- 28.3%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- 16.7%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- 32.4%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37th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- 72.4%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Humber CSP - 55.9%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314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99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41)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- 19.8%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- 34.3%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38)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- 55.6%</a:t>
            </a:r>
            <a:r>
              <a:rPr lang="en-GB" dirty="0"/>
              <a:t> 	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- 67.5%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- 52.2%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54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503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40th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24.0%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- 14.7%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- 28.6%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45 partnerships (previous rank 37)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- 73.6%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- 59.3%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42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414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44th of 45 partnerships (previous rank 43)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- 47.6%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- 31.4%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- 48.2%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42nd of 45 partnerships (previous rank 42)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Wiltshire and Swindon CSP - 53.9%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- 34.9%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071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7609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702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36th of 40 partnerships (previous rank 45)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- 20.2%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Devon CSP – 11.2%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- 25.7%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40th of 45 partnerships (previous rank 44)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- 66.8%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Cornwall and Isles of Scilly CSP - 83.4%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- 62.4%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61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Stockton – 35-54 year olds,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15/16 - 36.3%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16/17 - 24.3%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17/18 - 16.5%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841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41st of 43 partnerships (previous rank 25)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- 25.3%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North Yorkshire CSP – 12.7%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- 32.7%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28th of 45 partnerships (previous rank 23)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- 64.9%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North Yorkshire CSP - 75.5%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Birmingham CSP - 53.9%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71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313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4th of 5 nearest neighbours and 43rd of 45 partnerships (previous rank 40)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- 34.6%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- 18.6%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- 37.4%</a:t>
            </a:r>
            <a:r>
              <a:rPr lang="en-GB" dirty="0"/>
              <a:t> 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39th of 45 partnerships (previous rank 30)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- 53.2%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- 69.3%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- 50.1%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398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146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43 partnerships (previous rank 36)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- 60.9%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Shropshire and Telford and the Wrekin CSP</a:t>
            </a:r>
            <a:r>
              <a:rPr lang="en-GB" dirty="0"/>
              <a:t> – 43.4%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South Yorkshire CSP - 64.2%</a:t>
            </a:r>
            <a:r>
              <a:rPr lang="en-GB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Tees Valley Sport are ranked 3rd of 5 nearest neighbours and 37th of 43 partnerships (previous rank 38)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Cumbria CSP - 43%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South Yorkshire CSP – 25.1%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21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9206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Middlesbrough inactive</a:t>
            </a:r>
          </a:p>
          <a:p>
            <a:r>
              <a:rPr lang="en-GB" dirty="0"/>
              <a:t>15-16 	20.7%</a:t>
            </a:r>
          </a:p>
          <a:p>
            <a:r>
              <a:rPr lang="en-GB" dirty="0"/>
              <a:t>16-17 	24.0%</a:t>
            </a:r>
          </a:p>
          <a:p>
            <a:r>
              <a:rPr lang="en-GB" dirty="0"/>
              <a:t>17-18	27.1%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161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5th of 5 nearest neighbours and 43rd of 45 partnerships (previous rank 43)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- 21.4%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Buckinghamshire and Milton Keynes CSP - 11.5%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Durham CSP - 25.4%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34th of 45 partnerships (previous rank 34)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- 68.3%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Devon CSP - 77.2%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- 63.9%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061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3rd of 5 nearest neighbours and 41th of 44 partnerships (previous rank 40)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- 27.8%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Oxfordshire CSP – 15.3%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- 31.4%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2nd of 5 nearest neighbours and 39th of 45 partnerships (previous rank 29)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- 58.7%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Wesport CSP - 72.2%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Black Country CSP - 55.3%</a:t>
            </a: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979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87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Inactive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24th of 43 partnerships (previous rank 35)</a:t>
            </a:r>
            <a:r>
              <a:rPr lang="en-GB" dirty="0"/>
              <a:t> </a:t>
            </a:r>
          </a:p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- 32.6%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– Surrey CSP – 21.0%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West Yorkshire CSP - 41.9%</a:t>
            </a:r>
            <a:r>
              <a:rPr lang="en-GB" dirty="0"/>
              <a:t> </a:t>
            </a:r>
          </a:p>
          <a:p>
            <a:endParaRPr lang="en-GB" b="1" dirty="0"/>
          </a:p>
          <a:p>
            <a:r>
              <a:rPr lang="en-GB" b="1" dirty="0"/>
              <a:t>Active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are ranked 1st of 5 nearest neighbours and 23rd of 45 partnerships (previous rank 32)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Tees Valley Sport – 54.0%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performing partnership - Surrey CSP - 65.1%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Worst performing partnership - Bedfordshire CSP - 41.1%</a:t>
            </a:r>
            <a:r>
              <a:rPr lang="en-GB" dirty="0"/>
              <a:t> </a:t>
            </a: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3ABAF-61BA-4E96-8CE6-8BA30FF866BB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97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Tees Valley 65+ population in expected to grow by 33% between 2020 and 2040, England is expected to grow by 47%</a:t>
            </a:r>
          </a:p>
          <a:p>
            <a:endParaRPr lang="en-GB" dirty="0"/>
          </a:p>
          <a:p>
            <a:r>
              <a:rPr lang="en-GB" dirty="0"/>
              <a:t>Estimated population</a:t>
            </a:r>
          </a:p>
          <a:p>
            <a:endParaRPr lang="en-GB" dirty="0"/>
          </a:p>
          <a:p>
            <a:r>
              <a:rPr lang="en-GB" dirty="0"/>
              <a:t>15-34 	160’000</a:t>
            </a:r>
          </a:p>
          <a:p>
            <a:r>
              <a:rPr lang="en-GB" dirty="0"/>
              <a:t>35-54	162’000</a:t>
            </a:r>
          </a:p>
          <a:p>
            <a:r>
              <a:rPr lang="en-GB" dirty="0"/>
              <a:t>55-74	157’000</a:t>
            </a:r>
          </a:p>
          <a:p>
            <a:r>
              <a:rPr lang="en-GB" dirty="0"/>
              <a:t>75+	95’000 – up from 60’000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0947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3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1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372F7E0-8B78-43E9-9A6D-CDAC63E7F6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29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Indicator definition:</a:t>
            </a:r>
          </a:p>
          <a:p>
            <a:r>
              <a:rPr lang="en-GB" dirty="0"/>
              <a:t>Healthy life expectancy at birth: the average number of years a person would expect to live in good health based on contemporary mortality rates and prevalence of self-reported good health.</a:t>
            </a:r>
          </a:p>
          <a:p>
            <a:endParaRPr lang="en-GB" dirty="0"/>
          </a:p>
          <a:p>
            <a:r>
              <a:rPr lang="en-GB" dirty="0"/>
              <a:t>Data from the Public Health Outcomes Framework is not available for Active Partnerships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32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</a:p>
          <a:p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cardiovascular diseases (including heart disease and stroke)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85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Numbers per 100,000 population</a:t>
            </a:r>
          </a:p>
          <a:p>
            <a:r>
              <a:rPr lang="en-GB" b="0" dirty="0"/>
              <a:t>Public Health Outcome Framework does not publish data for Active Partnerships, as such data presented is for unitary authority and county council</a:t>
            </a:r>
            <a:endParaRPr lang="en-GB" dirty="0"/>
          </a:p>
          <a:p>
            <a:r>
              <a:rPr lang="en-GB" dirty="0"/>
              <a:t>Definition:</a:t>
            </a:r>
          </a:p>
          <a:p>
            <a:r>
              <a:rPr lang="en-GB" dirty="0"/>
              <a:t>Age-standardised rate of mortality from all cancers in persons less than 75 years per 100,000 population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73ABAF-61BA-4E96-8CE6-8BA30FF866B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26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BFC-B7EA-49CE-B44F-A77CF270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7A731-7C27-449A-8DC2-C5DEF52FE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CF79-0393-4C8D-AB76-99D988CC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5F105-946C-4E10-AE18-14A6D19E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25A0BCC-B761-4778-AB4D-E2B9D034E92E}"/>
              </a:ext>
            </a:extLst>
          </p:cNvPr>
          <p:cNvSpPr/>
          <p:nvPr userDrawn="1"/>
        </p:nvSpPr>
        <p:spPr>
          <a:xfrm>
            <a:off x="0" y="5232400"/>
            <a:ext cx="12192000" cy="161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2FC9C-CEE2-4C5B-8713-142AD5AA2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DF93-2487-41DE-9DDC-B4C7F2D19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44A6D-30BE-4DF9-A0FB-D55763899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5985-D29C-4D3F-B9DB-CE9B3F30A9CC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B5A40-0A06-41E1-8385-48E46E874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AC0B65-F276-4A01-B2A8-B92B3757DAD3}"/>
              </a:ext>
            </a:extLst>
          </p:cNvPr>
          <p:cNvSpPr txBox="1">
            <a:spLocks/>
          </p:cNvSpPr>
          <p:nvPr userDrawn="1"/>
        </p:nvSpPr>
        <p:spPr>
          <a:xfrm>
            <a:off x="9409896" y="6485913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936FE8E-14EB-4414-A598-DEDBC591975A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1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085DA37F-590F-4571-9E86-779E3683D2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600" y="5522313"/>
            <a:ext cx="1309300" cy="13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2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DF9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0C5D6-1FE7-45D1-B853-9ECE2EFF8FB5}"/>
              </a:ext>
            </a:extLst>
          </p:cNvPr>
          <p:cNvSpPr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What the insight pack contains</a:t>
            </a:r>
          </a:p>
        </p:txBody>
      </p:sp>
      <p:pic>
        <p:nvPicPr>
          <p:cNvPr id="3" name="Picture 2" descr="A picture containing drawing, kite&#10;&#10;Description automatically generated">
            <a:extLst>
              <a:ext uri="{FF2B5EF4-FFF2-40B4-BE49-F238E27FC236}">
                <a16:creationId xmlns:a16="http://schemas.microsoft.com/office/drawing/2014/main" id="{F43AE89A-8557-4FC3-AE48-0B9D708D8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06" y="961812"/>
            <a:ext cx="4930987" cy="4930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9BDD39-FD2F-41CC-A6C2-FD9494166D59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insight pack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April 2020 – </a:t>
            </a:r>
            <a:r>
              <a:rPr lang="en-US" sz="2200" b="1" dirty="0" err="1">
                <a:solidFill>
                  <a:srgbClr val="FFFFFF"/>
                </a:solidFill>
                <a:latin typeface="Calibri Light" panose="020F0302020204030204"/>
              </a:rPr>
              <a:t>Redcar</a:t>
            </a:r>
            <a:r>
              <a:rPr lang="en-US" sz="2200" b="1" dirty="0">
                <a:solidFill>
                  <a:srgbClr val="FFFFFF"/>
                </a:solidFill>
                <a:latin typeface="Calibri Light" panose="020F0302020204030204"/>
              </a:rPr>
              <a:t> &amp; Cleveland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608112-6C77-9F46-A02E-E92020A778DC}"/>
              </a:ext>
            </a:extLst>
          </p:cNvPr>
          <p:cNvSpPr txBox="1"/>
          <p:nvPr/>
        </p:nvSpPr>
        <p:spPr>
          <a:xfrm>
            <a:off x="9411530" y="6190733"/>
            <a:ext cx="137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Prepared by </a:t>
            </a:r>
          </a:p>
        </p:txBody>
      </p:sp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711CA398-4CFF-8B4D-9DF3-26DE8DDB3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2167" y="6033551"/>
            <a:ext cx="967516" cy="6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01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Respiratory disease: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2A02AC3-B9F4-4C22-921D-DA146F87A25E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FEA2294-9E46-4DBD-8DC6-764CBA24ADF1}"/>
              </a:ext>
            </a:extLst>
          </p:cNvPr>
          <p:cNvGraphicFramePr>
            <a:graphicFrameLocks/>
          </p:cNvGraphicFramePr>
          <p:nvPr/>
        </p:nvGraphicFramePr>
        <p:xfrm>
          <a:off x="6178436" y="1226729"/>
          <a:ext cx="5698718" cy="440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3D34A7C-B5FC-4DCA-96FE-9F35C3F8BB01}"/>
              </a:ext>
            </a:extLst>
          </p:cNvPr>
          <p:cNvGraphicFramePr>
            <a:graphicFrameLocks/>
          </p:cNvGraphicFramePr>
          <p:nvPr/>
        </p:nvGraphicFramePr>
        <p:xfrm>
          <a:off x="314846" y="1226729"/>
          <a:ext cx="5702528" cy="439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8930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Preventable mortalities in under 75s by disease type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F3EDE07-D070-4689-A990-E864C73B81D4}"/>
              </a:ext>
            </a:extLst>
          </p:cNvPr>
          <p:cNvGraphicFramePr>
            <a:graphicFrameLocks/>
          </p:cNvGraphicFramePr>
          <p:nvPr/>
        </p:nvGraphicFramePr>
        <p:xfrm>
          <a:off x="134715" y="1293159"/>
          <a:ext cx="3933106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A8D6EA8-4EB9-4013-8C44-24447AF125F6}"/>
              </a:ext>
            </a:extLst>
          </p:cNvPr>
          <p:cNvGraphicFramePr>
            <a:graphicFrameLocks/>
          </p:cNvGraphicFramePr>
          <p:nvPr/>
        </p:nvGraphicFramePr>
        <p:xfrm>
          <a:off x="4125580" y="1293159"/>
          <a:ext cx="3932210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551F5E5-072C-46B6-9033-0FB4CA5CAFC3}"/>
              </a:ext>
            </a:extLst>
          </p:cNvPr>
          <p:cNvGraphicFramePr>
            <a:graphicFrameLocks/>
          </p:cNvGraphicFramePr>
          <p:nvPr/>
        </p:nvGraphicFramePr>
        <p:xfrm>
          <a:off x="8130567" y="1293159"/>
          <a:ext cx="3926718" cy="468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9CD5BB7-DE64-476D-AF3F-F38500D678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458" b="55023"/>
          <a:stretch/>
        </p:blipFill>
        <p:spPr>
          <a:xfrm>
            <a:off x="2762383" y="6055674"/>
            <a:ext cx="2190750" cy="4216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C40A57-B9C2-4DCD-983B-CFBD5FA0697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019" b="11245"/>
          <a:stretch/>
        </p:blipFill>
        <p:spPr>
          <a:xfrm>
            <a:off x="134715" y="6048055"/>
            <a:ext cx="2190750" cy="4466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51A310-D45C-498A-8D00-84BD956A2791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7CE9B9-2F24-4981-B9DB-040D7718E8E9}"/>
              </a:ext>
            </a:extLst>
          </p:cNvPr>
          <p:cNvCxnSpPr/>
          <p:nvPr/>
        </p:nvCxnSpPr>
        <p:spPr>
          <a:xfrm>
            <a:off x="4067821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E596F72-2E82-40F3-96F0-18FC761A8445}"/>
              </a:ext>
            </a:extLst>
          </p:cNvPr>
          <p:cNvCxnSpPr/>
          <p:nvPr/>
        </p:nvCxnSpPr>
        <p:spPr>
          <a:xfrm>
            <a:off x="8348875" y="977684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86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Life expectancy is lower for both males and females in </a:t>
            </a:r>
            <a:r>
              <a:rPr lang="en-US" sz="2600" b="1" dirty="0" err="1">
                <a:solidFill>
                  <a:schemeClr val="bg1"/>
                </a:solidFill>
              </a:rPr>
              <a:t>Redcar</a:t>
            </a:r>
            <a:r>
              <a:rPr lang="en-US" sz="2600" b="1" dirty="0">
                <a:solidFill>
                  <a:schemeClr val="bg1"/>
                </a:solidFill>
              </a:rPr>
              <a:t> &amp; Cleveland compared to the national figures.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Within the Tees Valley </a:t>
            </a:r>
            <a:r>
              <a:rPr lang="en-US" sz="2600" b="1" dirty="0" err="1">
                <a:solidFill>
                  <a:schemeClr val="bg1"/>
                </a:solidFill>
              </a:rPr>
              <a:t>Redcar</a:t>
            </a:r>
            <a:r>
              <a:rPr lang="en-US" sz="2600" b="1" dirty="0">
                <a:solidFill>
                  <a:schemeClr val="bg1"/>
                </a:solidFill>
              </a:rPr>
              <a:t> &amp; Cleveland has the third highest male life expectancy and female life expectancy.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chemeClr val="bg1"/>
                </a:solidFill>
              </a:rPr>
              <a:t>Cardiovascular diseases, cancer and respiratory disease under 75 mortality rate in </a:t>
            </a:r>
            <a:r>
              <a:rPr lang="en-US" sz="2600" b="1" dirty="0" err="1">
                <a:solidFill>
                  <a:schemeClr val="bg1"/>
                </a:solidFill>
              </a:rPr>
              <a:t>Redcar</a:t>
            </a:r>
            <a:r>
              <a:rPr lang="en-US" sz="2600" b="1" dirty="0">
                <a:solidFill>
                  <a:schemeClr val="bg1"/>
                </a:solidFill>
              </a:rPr>
              <a:t> &amp; Cleveland is higher compared to national figures. It has one of the lowest risks within the Tees Valley.</a:t>
            </a:r>
            <a:endParaRPr lang="en-GB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81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D66631-8197-4079-9BE1-D3925CBFBCB7}"/>
              </a:ext>
            </a:extLst>
          </p:cNvPr>
          <p:cNvSpPr txBox="1"/>
          <p:nvPr/>
        </p:nvSpPr>
        <p:spPr>
          <a:xfrm>
            <a:off x="1299411" y="2695073"/>
            <a:ext cx="9705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Physical activity behaviour</a:t>
            </a:r>
          </a:p>
        </p:txBody>
      </p:sp>
    </p:spTree>
    <p:extLst>
      <p:ext uri="{BB962C8B-B14F-4D97-AF65-F5344CB8AC3E}">
        <p14:creationId xmlns:p14="http://schemas.microsoft.com/office/powerpoint/2010/main" val="19516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8821C6-2E86-4863-AEEC-FAF9775FD6F0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535833-EB1E-40E2-B842-C5A5B0F82AC7}"/>
              </a:ext>
            </a:extLst>
          </p:cNvPr>
          <p:cNvSpPr txBox="1"/>
          <p:nvPr/>
        </p:nvSpPr>
        <p:spPr>
          <a:xfrm>
            <a:off x="240640" y="974561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- Whole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6E391-B0FD-439D-9FBB-7B1E6C5EE1EC}"/>
              </a:ext>
            </a:extLst>
          </p:cNvPr>
          <p:cNvSpPr txBox="1"/>
          <p:nvPr/>
        </p:nvSpPr>
        <p:spPr>
          <a:xfrm>
            <a:off x="6078831" y="990803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- Whole population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8D9A470-6A1C-4720-89E5-A20F1BD6A0A2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E251149-70AA-4018-AB43-93CFB788C33C}"/>
              </a:ext>
            </a:extLst>
          </p:cNvPr>
          <p:cNvGraphicFramePr>
            <a:graphicFrameLocks/>
          </p:cNvGraphicFramePr>
          <p:nvPr/>
        </p:nvGraphicFramePr>
        <p:xfrm>
          <a:off x="248554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615C3730-20E1-4F82-B811-FF5FC9E84918}"/>
              </a:ext>
            </a:extLst>
          </p:cNvPr>
          <p:cNvGraphicFramePr>
            <a:graphicFrameLocks/>
          </p:cNvGraphicFramePr>
          <p:nvPr/>
        </p:nvGraphicFramePr>
        <p:xfrm>
          <a:off x="6191065" y="1358020"/>
          <a:ext cx="57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5AE4626-A842-4AED-BDDB-BD7D4880432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</p:spTree>
    <p:extLst>
      <p:ext uri="{BB962C8B-B14F-4D97-AF65-F5344CB8AC3E}">
        <p14:creationId xmlns:p14="http://schemas.microsoft.com/office/powerpoint/2010/main" val="2158303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6C471-D9A0-4645-AC37-0D6BEE90C169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Whole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8EF0D0-D229-4D51-9CA9-8ABDC20A982A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3854D6F-9404-4855-8448-1A0DB00322B6}"/>
              </a:ext>
            </a:extLst>
          </p:cNvPr>
          <p:cNvGraphicFramePr>
            <a:graphicFrameLocks/>
          </p:cNvGraphicFramePr>
          <p:nvPr/>
        </p:nvGraphicFramePr>
        <p:xfrm>
          <a:off x="156000" y="15054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467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846893-B268-4438-9F26-A06C4076B46D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B338617-0B74-41A9-B86B-5EE4BB21DA38}"/>
              </a:ext>
            </a:extLst>
          </p:cNvPr>
          <p:cNvGraphicFramePr>
            <a:graphicFrameLocks/>
          </p:cNvGraphicFramePr>
          <p:nvPr/>
        </p:nvGraphicFramePr>
        <p:xfrm>
          <a:off x="211809" y="4031637"/>
          <a:ext cx="11768381" cy="219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0F4C545-8E74-494E-A072-7D61BF44A9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EB60CA-5E05-4866-B702-4E61E7A35A18}"/>
              </a:ext>
            </a:extLst>
          </p:cNvPr>
          <p:cNvGraphicFramePr>
            <a:graphicFrameLocks/>
          </p:cNvGraphicFramePr>
          <p:nvPr/>
        </p:nvGraphicFramePr>
        <p:xfrm>
          <a:off x="269875" y="1174522"/>
          <a:ext cx="11652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508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Tees Valley has some of the worst levels of inactivity and activity in England.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 err="1">
                <a:solidFill>
                  <a:schemeClr val="bg1"/>
                </a:solidFill>
              </a:rPr>
              <a:t>Redcar</a:t>
            </a:r>
            <a:r>
              <a:rPr lang="en-US" sz="3200" b="1" dirty="0">
                <a:solidFill>
                  <a:schemeClr val="bg1"/>
                </a:solidFill>
              </a:rPr>
              <a:t> &amp; Cleveland Inactive: 29.1% Fairly Active: 10.3% Active: 50.6% Lowest levels of activity within the Tees Valley. The highest activity levels within the Tees Valley.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Activity levels within Stockton have decreased by 3.1%.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7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7FB54-A6DA-44F1-A486-D09BECF5FAFA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C45304-23AF-40D7-983D-A89CEF6860B0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5CE20-79EE-45C2-A153-F84EA88C8D8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313A9AC-53E7-4E28-8001-90D1810BB216}"/>
              </a:ext>
            </a:extLst>
          </p:cNvPr>
          <p:cNvGraphicFramePr>
            <a:graphicFrameLocks/>
          </p:cNvGraphicFramePr>
          <p:nvPr/>
        </p:nvGraphicFramePr>
        <p:xfrm>
          <a:off x="156000" y="1506744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90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62830" y="-3439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859D21-DE2C-4FF0-9023-063DE677C31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BF5AA96-40D3-4AB3-AE42-82EA7BDBA84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B8BFB1D-18EE-4072-822D-C214157FDCCB}"/>
              </a:ext>
            </a:extLst>
          </p:cNvPr>
          <p:cNvGraphicFramePr>
            <a:graphicFrameLocks/>
          </p:cNvGraphicFramePr>
          <p:nvPr/>
        </p:nvGraphicFramePr>
        <p:xfrm>
          <a:off x="233314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7BAC66B-64BB-441D-8D40-6B002E8AE473}"/>
              </a:ext>
            </a:extLst>
          </p:cNvPr>
          <p:cNvGraphicFramePr>
            <a:graphicFrameLocks/>
          </p:cNvGraphicFramePr>
          <p:nvPr/>
        </p:nvGraphicFramePr>
        <p:xfrm>
          <a:off x="6198685" y="156160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0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demographics</a:t>
            </a:r>
          </a:p>
        </p:txBody>
      </p:sp>
    </p:spTree>
    <p:extLst>
      <p:ext uri="{BB962C8B-B14F-4D97-AF65-F5344CB8AC3E}">
        <p14:creationId xmlns:p14="http://schemas.microsoft.com/office/powerpoint/2010/main" val="3981407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D0BEF-2A12-4056-92EA-69AC8AC06AE8}"/>
              </a:ext>
            </a:extLst>
          </p:cNvPr>
          <p:cNvSpPr txBox="1"/>
          <p:nvPr/>
        </p:nvSpPr>
        <p:spPr>
          <a:xfrm>
            <a:off x="0" y="-8876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2E32F4-2D3A-407E-9A63-D9FA7D6EF88B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Female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03C57-42EF-4696-BD36-C0302E2B8DCC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459CE3C-8D0F-45D6-858A-6185F109BD93}"/>
              </a:ext>
            </a:extLst>
          </p:cNvPr>
          <p:cNvGraphicFramePr>
            <a:graphicFrameLocks/>
          </p:cNvGraphicFramePr>
          <p:nvPr/>
        </p:nvGraphicFramePr>
        <p:xfrm>
          <a:off x="156000" y="14884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1406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- Female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- Female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2D2CA3-5E81-4BC8-85BA-7B659CD4B4B6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GENDER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120881-32E9-47D2-A827-143E352A39DE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73945A-334D-4C3C-81E0-F6AB7B9EAF5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96E474F-8B15-4231-AD4D-676A3CD908F0}"/>
              </a:ext>
            </a:extLst>
          </p:cNvPr>
          <p:cNvGraphicFramePr>
            <a:graphicFrameLocks/>
          </p:cNvGraphicFramePr>
          <p:nvPr/>
        </p:nvGraphicFramePr>
        <p:xfrm>
          <a:off x="249824" y="1514617"/>
          <a:ext cx="574984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85E8069-C8EB-4BF8-AC47-A5C4E60D6D75}"/>
              </a:ext>
            </a:extLst>
          </p:cNvPr>
          <p:cNvGraphicFramePr>
            <a:graphicFrameLocks/>
          </p:cNvGraphicFramePr>
          <p:nvPr/>
        </p:nvGraphicFramePr>
        <p:xfrm>
          <a:off x="6189795" y="1514618"/>
          <a:ext cx="5752380" cy="423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58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In </a:t>
            </a:r>
            <a:r>
              <a:rPr lang="en-US" sz="3200" b="1" dirty="0" err="1">
                <a:solidFill>
                  <a:schemeClr val="bg1"/>
                </a:solidFill>
              </a:rPr>
              <a:t>Redcar</a:t>
            </a:r>
            <a:r>
              <a:rPr lang="en-US" sz="3200" b="1" dirty="0">
                <a:solidFill>
                  <a:schemeClr val="bg1"/>
                </a:solidFill>
              </a:rPr>
              <a:t> &amp; Cleveland the percentage of males meeting the physical activity guidelines is 4.6% higher than females.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Looking at the figures from our nearest </a:t>
            </a:r>
            <a:r>
              <a:rPr lang="en-US" sz="3200" b="1" dirty="0" err="1">
                <a:solidFill>
                  <a:schemeClr val="bg1"/>
                </a:solidFill>
              </a:rPr>
              <a:t>neighbours</a:t>
            </a:r>
            <a:r>
              <a:rPr lang="en-US" sz="3200" b="1" dirty="0">
                <a:solidFill>
                  <a:schemeClr val="bg1"/>
                </a:solidFill>
              </a:rPr>
              <a:t> the Tees Valley has some of the worst levels of inactivity among the female population.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16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188000" y="-2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705F2E-ECC6-4931-BC0A-20195F285530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limiting illness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EFD329-D9F4-4E1E-91D4-4321F422EF4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BAF54EB-A5D4-445C-BD90-A1C86F5223D4}"/>
              </a:ext>
            </a:extLst>
          </p:cNvPr>
          <p:cNvGraphicFramePr>
            <a:graphicFrameLocks/>
          </p:cNvGraphicFramePr>
          <p:nvPr/>
        </p:nvGraphicFramePr>
        <p:xfrm>
          <a:off x="156000" y="153702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801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04544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No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No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EEF59-8FB9-4CE9-A1D1-EF9B2F76A745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C8DDFF-ADF1-4FAC-AB5F-C658F9177C31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0C1295C-0E87-4248-B210-BCC8B710BE0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2A42660-80FF-40C4-831C-33AC9159F6D3}"/>
              </a:ext>
            </a:extLst>
          </p:cNvPr>
          <p:cNvGraphicFramePr>
            <a:graphicFrameLocks/>
          </p:cNvGraphicFramePr>
          <p:nvPr/>
        </p:nvGraphicFramePr>
        <p:xfrm>
          <a:off x="172354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6A195A0-F68B-4949-BAFA-706338B421DD}"/>
              </a:ext>
            </a:extLst>
          </p:cNvPr>
          <p:cNvGraphicFramePr>
            <a:graphicFrameLocks/>
          </p:cNvGraphicFramePr>
          <p:nvPr/>
        </p:nvGraphicFramePr>
        <p:xfrm>
          <a:off x="6259645" y="15212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105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188000" y="-1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by localities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22FB8-7EB0-4973-9F3C-C53C04B0190D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1440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Limiting illness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D8402B-BFF9-4061-AFAE-CF22B5373245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87F6764-6FD3-4199-B00A-252B244892C4}"/>
              </a:ext>
            </a:extLst>
          </p:cNvPr>
          <p:cNvGraphicFramePr>
            <a:graphicFrameLocks/>
          </p:cNvGraphicFramePr>
          <p:nvPr/>
        </p:nvGraphicFramePr>
        <p:xfrm>
          <a:off x="147110" y="1373320"/>
          <a:ext cx="1189778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5303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Inactive – Limiting illness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– Limiting illness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188000" y="0"/>
            <a:ext cx="11004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69A9D8-B94A-417C-81FB-49EA01BF7722}"/>
              </a:ext>
            </a:extLst>
          </p:cNvPr>
          <p:cNvSpPr txBox="1"/>
          <p:nvPr/>
        </p:nvSpPr>
        <p:spPr>
          <a:xfrm>
            <a:off x="0" y="2592"/>
            <a:ext cx="1188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DISABILITY SECTION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45D269-A423-420C-8259-4462B160D27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A76F59B-3EB8-4DF8-80EB-27D29F91928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F8289A6-107B-4DB5-84A0-B8638C3F5010}"/>
              </a:ext>
            </a:extLst>
          </p:cNvPr>
          <p:cNvGraphicFramePr>
            <a:graphicFrameLocks/>
          </p:cNvGraphicFramePr>
          <p:nvPr/>
        </p:nvGraphicFramePr>
        <p:xfrm>
          <a:off x="202834" y="126931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419740A-19A9-4D26-A8D2-29E2344BD0A5}"/>
              </a:ext>
            </a:extLst>
          </p:cNvPr>
          <p:cNvGraphicFramePr>
            <a:graphicFrameLocks/>
          </p:cNvGraphicFramePr>
          <p:nvPr/>
        </p:nvGraphicFramePr>
        <p:xfrm>
          <a:off x="6229165" y="126868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123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Data shows that those suffering from limiting illness are less likely to be physically active.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Redcar</a:t>
            </a:r>
            <a:r>
              <a:rPr lang="en-US" sz="4000" b="1" dirty="0">
                <a:solidFill>
                  <a:schemeClr val="bg1"/>
                </a:solidFill>
              </a:rPr>
              <a:t> &amp; Cleveland has the lowest activity levels within the Tees Valley among those with limiting illness at 35.8%.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05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16-34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0C1F5-035C-431A-BB8D-55A1C031834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AC15D-CC3D-49EE-9422-5CAF0571C24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A7B091B-D452-4BB7-A18F-9E1B79AF09DB}"/>
              </a:ext>
            </a:extLst>
          </p:cNvPr>
          <p:cNvGraphicFramePr>
            <a:graphicFrameLocks/>
          </p:cNvGraphicFramePr>
          <p:nvPr/>
        </p:nvGraphicFramePr>
        <p:xfrm>
          <a:off x="156000" y="1458192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284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16-34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16-34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3195B-D18C-4E3B-87F5-35E6073212F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7B4B98-A562-47B3-8C1A-2E08807D20B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EC9EF2-4421-4F99-8C09-15271B97EB82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3E4ACE1-771D-4D05-8AE0-E0F52D2004B2}"/>
              </a:ext>
            </a:extLst>
          </p:cNvPr>
          <p:cNvGraphicFramePr>
            <a:graphicFrameLocks/>
          </p:cNvGraphicFramePr>
          <p:nvPr/>
        </p:nvGraphicFramePr>
        <p:xfrm>
          <a:off x="229504" y="1376495"/>
          <a:ext cx="577016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F8E6E25-FAC2-43A1-BE5E-B9DBB14C0904}"/>
              </a:ext>
            </a:extLst>
          </p:cNvPr>
          <p:cNvGraphicFramePr>
            <a:graphicFrameLocks/>
          </p:cNvGraphicFramePr>
          <p:nvPr/>
        </p:nvGraphicFramePr>
        <p:xfrm>
          <a:off x="6194875" y="1370145"/>
          <a:ext cx="5767620" cy="442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713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3EBF70-8C1F-42F1-9EB8-C6F37EEA16C1}"/>
              </a:ext>
            </a:extLst>
          </p:cNvPr>
          <p:cNvSpPr/>
          <p:nvPr/>
        </p:nvSpPr>
        <p:spPr>
          <a:xfrm>
            <a:off x="130629" y="5383396"/>
            <a:ext cx="12048308" cy="146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2727B-5D4C-4612-8DA9-6E3CDCA6AC7C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Population breakdown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810A4-06D4-4FA1-B4B1-FC233D2D59B4}"/>
              </a:ext>
            </a:extLst>
          </p:cNvPr>
          <p:cNvSpPr/>
          <p:nvPr/>
        </p:nvSpPr>
        <p:spPr>
          <a:xfrm>
            <a:off x="288758" y="5865781"/>
            <a:ext cx="1456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Census 2011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720897-D074-4690-8D0A-96377607E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42565"/>
              </p:ext>
            </p:extLst>
          </p:nvPr>
        </p:nvGraphicFramePr>
        <p:xfrm>
          <a:off x="160421" y="1042737"/>
          <a:ext cx="11900951" cy="5599363"/>
        </p:xfrm>
        <a:graphic>
          <a:graphicData uri="http://schemas.openxmlformats.org/drawingml/2006/table">
            <a:tbl>
              <a:tblPr/>
              <a:tblGrid>
                <a:gridCol w="4908193">
                  <a:extLst>
                    <a:ext uri="{9D8B030D-6E8A-4147-A177-3AD203B41FA5}">
                      <a16:colId xmlns:a16="http://schemas.microsoft.com/office/drawing/2014/main" val="4029237848"/>
                    </a:ext>
                  </a:extLst>
                </a:gridCol>
                <a:gridCol w="2061745">
                  <a:extLst>
                    <a:ext uri="{9D8B030D-6E8A-4147-A177-3AD203B41FA5}">
                      <a16:colId xmlns:a16="http://schemas.microsoft.com/office/drawing/2014/main" val="2228988899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914542156"/>
                    </a:ext>
                  </a:extLst>
                </a:gridCol>
                <a:gridCol w="2534384">
                  <a:extLst>
                    <a:ext uri="{9D8B030D-6E8A-4147-A177-3AD203B41FA5}">
                      <a16:colId xmlns:a16="http://schemas.microsoft.com/office/drawing/2014/main" val="4245596395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2586155227"/>
                    </a:ext>
                  </a:extLst>
                </a:gridCol>
                <a:gridCol w="2310280">
                  <a:extLst>
                    <a:ext uri="{9D8B030D-6E8A-4147-A177-3AD203B41FA5}">
                      <a16:colId xmlns:a16="http://schemas.microsoft.com/office/drawing/2014/main" val="2697403540"/>
                    </a:ext>
                  </a:extLst>
                </a:gridCol>
                <a:gridCol w="28783">
                  <a:extLst>
                    <a:ext uri="{9D8B030D-6E8A-4147-A177-3AD203B41FA5}">
                      <a16:colId xmlns:a16="http://schemas.microsoft.com/office/drawing/2014/main" val="3768451785"/>
                    </a:ext>
                  </a:extLst>
                </a:gridCol>
              </a:tblGrid>
              <a:tr h="645228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POPULATION DEMOGRAPHICS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England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Tees Valley Sport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Redcar &amp; Cleveland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77518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390308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defTabSz="914400" rtl="0" eaLnBrk="1" fontAlgn="b" latinLnBrk="0" hangingPunct="1"/>
                      <a:r>
                        <a:rPr lang="en-GB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10465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limited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17891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lvl="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a lot/little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36891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0-15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57310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16-34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9645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35-54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260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55-74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95632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75+ years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1265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1-2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6216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3-5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60772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 SEC 6-8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78097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Unclassified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41094"/>
                  </a:ext>
                </a:extLst>
              </a:tr>
              <a:tr h="326321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 British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45213"/>
                  </a:ext>
                </a:extLst>
              </a:tr>
              <a:tr h="333736">
                <a:tc>
                  <a:txBody>
                    <a:bodyPr/>
                    <a:lstStyle/>
                    <a:p>
                      <a:pPr marL="108000" algn="l" rtl="0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36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47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35-54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F80BF-C6BB-47CA-A026-013A22CDCDAE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13709D-4511-46EC-B057-CDF3CBD8682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774D3C-7EBC-445E-800B-FBDFD8F427AD}"/>
              </a:ext>
            </a:extLst>
          </p:cNvPr>
          <p:cNvGraphicFramePr>
            <a:graphicFrameLocks/>
          </p:cNvGraphicFramePr>
          <p:nvPr/>
        </p:nvGraphicFramePr>
        <p:xfrm>
          <a:off x="156000" y="1521256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58268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35-54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35-54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5264E-B21C-4DA2-B2A3-6F966F77438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D6EE5C-7784-43B4-9554-2E7D5D52A41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EEAFD1E-717B-4638-93C1-7F8404D4A39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38B40B6-85EC-484F-8380-84C25174AEEB}"/>
              </a:ext>
            </a:extLst>
          </p:cNvPr>
          <p:cNvGraphicFramePr>
            <a:graphicFrameLocks/>
          </p:cNvGraphicFramePr>
          <p:nvPr/>
        </p:nvGraphicFramePr>
        <p:xfrm>
          <a:off x="233314" y="1433962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6C2B6D7-BEE4-4548-85A8-A23E8ACFD7D3}"/>
              </a:ext>
            </a:extLst>
          </p:cNvPr>
          <p:cNvGraphicFramePr>
            <a:graphicFrameLocks/>
          </p:cNvGraphicFramePr>
          <p:nvPr/>
        </p:nvGraphicFramePr>
        <p:xfrm>
          <a:off x="6198685" y="1419358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8437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55-74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C95D3A-3C1E-4386-B372-3048F879E5D9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BCCF7-BCA1-4011-8B2F-E0F6D04DB558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C38D76-75C4-4564-BC26-C211BCC3DA29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286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55-74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55-74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1563D-D9E3-4AAD-A43A-C5AD6ED3C81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0CF2D6-6C57-4741-B952-85762D4C11EF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489C279-5BA5-49EB-8243-7BA4A26D3274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1CBC42A-5EFE-46B9-ADFE-C5225ED72A27}"/>
              </a:ext>
            </a:extLst>
          </p:cNvPr>
          <p:cNvGraphicFramePr>
            <a:graphicFrameLocks/>
          </p:cNvGraphicFramePr>
          <p:nvPr/>
        </p:nvGraphicFramePr>
        <p:xfrm>
          <a:off x="197754" y="1442308"/>
          <a:ext cx="576762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D53442C-98E7-4C3C-AD01-59B560B95348}"/>
              </a:ext>
            </a:extLst>
          </p:cNvPr>
          <p:cNvGraphicFramePr>
            <a:graphicFrameLocks/>
          </p:cNvGraphicFramePr>
          <p:nvPr/>
        </p:nvGraphicFramePr>
        <p:xfrm>
          <a:off x="6224085" y="1451832"/>
          <a:ext cx="5770160" cy="443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03825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Age 75+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EFD5B0-AE72-4651-B7B0-344027E477E4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02B15-3379-4D0B-824B-B5BC1CB0D45B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73ECDB-92D8-4E32-9B13-4800199E56A8}"/>
              </a:ext>
            </a:extLst>
          </p:cNvPr>
          <p:cNvGraphicFramePr>
            <a:graphicFrameLocks/>
          </p:cNvGraphicFramePr>
          <p:nvPr/>
        </p:nvGraphicFramePr>
        <p:xfrm>
          <a:off x="156000" y="1505490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35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15641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Age 75+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Age 75+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C43F51-DA87-4A45-A967-BE518F26167C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AGE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DDCCE3E-5CEC-49F3-9162-A74A063EA4C5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A0BBC8B-538C-4661-8ABC-066A00A1FC19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9A5A2C9-F5CA-49F5-8EB7-03605D1466DF}"/>
              </a:ext>
            </a:extLst>
          </p:cNvPr>
          <p:cNvGraphicFramePr>
            <a:graphicFrameLocks/>
          </p:cNvGraphicFramePr>
          <p:nvPr/>
        </p:nvGraphicFramePr>
        <p:xfrm>
          <a:off x="162194" y="1367922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E7B5E0D-3812-4131-A972-216DD9606F6C}"/>
              </a:ext>
            </a:extLst>
          </p:cNvPr>
          <p:cNvGraphicFramePr>
            <a:graphicFrameLocks/>
          </p:cNvGraphicFramePr>
          <p:nvPr/>
        </p:nvGraphicFramePr>
        <p:xfrm>
          <a:off x="6249485" y="1373638"/>
          <a:ext cx="57803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8443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It is clear that physical activity levels decrease as we age. That is no different when looking at the data for </a:t>
            </a:r>
            <a:r>
              <a:rPr lang="en-US" sz="2800" b="1" dirty="0" err="1">
                <a:solidFill>
                  <a:schemeClr val="bg1"/>
                </a:solidFill>
              </a:rPr>
              <a:t>Recar</a:t>
            </a:r>
            <a:r>
              <a:rPr lang="en-US" sz="2800" b="1" dirty="0">
                <a:solidFill>
                  <a:schemeClr val="bg1"/>
                </a:solidFill>
              </a:rPr>
              <a:t> &amp; Cleveland.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The percentage of those aged 55-74 who meet the physical activity guidelines in </a:t>
            </a:r>
            <a:r>
              <a:rPr lang="en-US" sz="2800" b="1" dirty="0" err="1">
                <a:solidFill>
                  <a:schemeClr val="bg1"/>
                </a:solidFill>
              </a:rPr>
              <a:t>Redcar</a:t>
            </a:r>
            <a:r>
              <a:rPr lang="en-US" sz="2800" b="1" dirty="0">
                <a:solidFill>
                  <a:schemeClr val="bg1"/>
                </a:solidFill>
              </a:rPr>
              <a:t> &amp; Cleveland is higher than the national average.</a:t>
            </a:r>
          </a:p>
        </p:txBody>
      </p:sp>
    </p:spTree>
    <p:extLst>
      <p:ext uri="{BB962C8B-B14F-4D97-AF65-F5344CB8AC3E}">
        <p14:creationId xmlns:p14="http://schemas.microsoft.com/office/powerpoint/2010/main" val="827624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5EDD6-2F8B-4900-A16B-4E95BB9428B3}"/>
              </a:ext>
            </a:extLst>
          </p:cNvPr>
          <p:cNvSpPr txBox="1"/>
          <p:nvPr/>
        </p:nvSpPr>
        <p:spPr>
          <a:xfrm>
            <a:off x="0" y="102609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	NS-SeC is the National Statistics Socio-economic Classification. It is derived by combining information on occupation 	and employment status</a:t>
            </a:r>
          </a:p>
          <a:p>
            <a:pPr lvl="3"/>
            <a:r>
              <a:rPr lang="en-GB" sz="1600" dirty="0"/>
              <a:t>1. Higher managerial and professional occupations</a:t>
            </a:r>
          </a:p>
          <a:p>
            <a:pPr lvl="3"/>
            <a:r>
              <a:rPr lang="en-GB" sz="1600" dirty="0"/>
              <a:t>2. Lower managerial and professional occupations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3. Intermediate occupations</a:t>
            </a:r>
          </a:p>
          <a:p>
            <a:pPr lvl="3"/>
            <a:r>
              <a:rPr lang="en-GB" sz="1600" dirty="0"/>
              <a:t>4. Small employers and own account workers</a:t>
            </a:r>
          </a:p>
          <a:p>
            <a:pPr lvl="3"/>
            <a:r>
              <a:rPr lang="en-GB" sz="1600" dirty="0"/>
              <a:t>5. Lower supervisory and technical occupations 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6. Semi-routine occupations</a:t>
            </a:r>
          </a:p>
          <a:p>
            <a:pPr lvl="3"/>
            <a:r>
              <a:rPr lang="en-GB" sz="1600" dirty="0"/>
              <a:t>7. Routine occupations</a:t>
            </a:r>
          </a:p>
          <a:p>
            <a:pPr lvl="3"/>
            <a:r>
              <a:rPr lang="en-GB" sz="1600" dirty="0"/>
              <a:t>8. Never worked and long-term unemployed</a:t>
            </a:r>
          </a:p>
          <a:p>
            <a:pPr lvl="3"/>
            <a:endParaRPr lang="en-GB" sz="1200" dirty="0"/>
          </a:p>
          <a:p>
            <a:pPr lvl="3"/>
            <a:r>
              <a:rPr lang="en-GB" sz="1600" dirty="0"/>
              <a:t>9. Full time students and occupations not stated or inadequately described</a:t>
            </a:r>
          </a:p>
          <a:p>
            <a:pPr lvl="3"/>
            <a:endParaRPr lang="en-GB" sz="1600" dirty="0"/>
          </a:p>
          <a:p>
            <a:r>
              <a:rPr lang="en-GB" sz="1600" dirty="0"/>
              <a:t>	Employment status is created by combining data on whether an individual is an employer, self-employed or an employee, size of 	organisation (where collected) and supervisory status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0F0E40-FC33-4492-A217-E0D09F174A7C}"/>
              </a:ext>
            </a:extLst>
          </p:cNvPr>
          <p:cNvSpPr txBox="1">
            <a:spLocks/>
          </p:cNvSpPr>
          <p:nvPr/>
        </p:nvSpPr>
        <p:spPr>
          <a:xfrm>
            <a:off x="0" y="31483"/>
            <a:ext cx="9144000" cy="1026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/>
              <a:t>	Social grade</a:t>
            </a:r>
          </a:p>
        </p:txBody>
      </p:sp>
    </p:spTree>
    <p:extLst>
      <p:ext uri="{BB962C8B-B14F-4D97-AF65-F5344CB8AC3E}">
        <p14:creationId xmlns:p14="http://schemas.microsoft.com/office/powerpoint/2010/main" val="30959916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9023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1-2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B3462-95EC-462D-9226-3FC8C4D7B2E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2B994B-87D1-43E2-A41A-DE1CF6ABA276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84B5D4-9E64-4256-9BED-6E7431AB5235}"/>
              </a:ext>
            </a:extLst>
          </p:cNvPr>
          <p:cNvGraphicFramePr>
            <a:graphicFrameLocks/>
          </p:cNvGraphicFramePr>
          <p:nvPr/>
        </p:nvGraphicFramePr>
        <p:xfrm>
          <a:off x="147110" y="1464390"/>
          <a:ext cx="11897780" cy="442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608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216576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1-2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1-2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8AEFA6-BEE8-4D7B-830D-1847B6A91D21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4FF3F6-4736-4DAE-A76F-25A0E792CC2D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F921D627-02A2-49EA-A3D2-A82554B289C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F6B8B07-2B27-44D6-AEB4-66323CAA4F1E}"/>
              </a:ext>
            </a:extLst>
          </p:cNvPr>
          <p:cNvGraphicFramePr>
            <a:graphicFrameLocks/>
          </p:cNvGraphicFramePr>
          <p:nvPr/>
        </p:nvGraphicFramePr>
        <p:xfrm>
          <a:off x="192674" y="1390240"/>
          <a:ext cx="57676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601992E-84F5-4C6C-AE13-33FF68C2E547}"/>
              </a:ext>
            </a:extLst>
          </p:cNvPr>
          <p:cNvGraphicFramePr>
            <a:graphicFrameLocks/>
          </p:cNvGraphicFramePr>
          <p:nvPr/>
        </p:nvGraphicFramePr>
        <p:xfrm>
          <a:off x="6219005" y="1400400"/>
          <a:ext cx="578032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12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8087CD-B15D-45BE-891A-1A1F9071580A}"/>
              </a:ext>
            </a:extLst>
          </p:cNvPr>
          <p:cNvSpPr/>
          <p:nvPr/>
        </p:nvSpPr>
        <p:spPr>
          <a:xfrm>
            <a:off x="0" y="-1"/>
            <a:ext cx="12192000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Estimated population growth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6F3AF0-BE79-4655-9220-42C85557836B}"/>
              </a:ext>
            </a:extLst>
          </p:cNvPr>
          <p:cNvGraphicFramePr>
            <a:graphicFrameLocks/>
          </p:cNvGraphicFramePr>
          <p:nvPr/>
        </p:nvGraphicFramePr>
        <p:xfrm>
          <a:off x="155306" y="921327"/>
          <a:ext cx="11887620" cy="2739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CDA4252-16E3-4B62-AAB9-64D2A8DBFF4A}"/>
              </a:ext>
            </a:extLst>
          </p:cNvPr>
          <p:cNvGraphicFramePr>
            <a:graphicFrameLocks/>
          </p:cNvGraphicFramePr>
          <p:nvPr/>
        </p:nvGraphicFramePr>
        <p:xfrm>
          <a:off x="149073" y="3595254"/>
          <a:ext cx="11880000" cy="234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6348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0BFD5C-40E1-4DD6-807D-50A3E6B7294A}"/>
              </a:ext>
            </a:extLst>
          </p:cNvPr>
          <p:cNvSpPr/>
          <p:nvPr/>
        </p:nvSpPr>
        <p:spPr>
          <a:xfrm>
            <a:off x="1080000" y="-2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CB69EE-52D6-43E1-AE83-E2FA05895B04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3-5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89C75-28CB-48C6-8EE0-9BEF2BF6A2AF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92F91-EFFB-45A7-9FAA-2E921F6D255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9087B01-90F2-4C42-814A-156B5472369D}"/>
              </a:ext>
            </a:extLst>
          </p:cNvPr>
          <p:cNvGraphicFramePr>
            <a:graphicFrameLocks/>
          </p:cNvGraphicFramePr>
          <p:nvPr/>
        </p:nvGraphicFramePr>
        <p:xfrm>
          <a:off x="150285" y="1521050"/>
          <a:ext cx="11891430" cy="416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589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3-5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3-5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peers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2E0E80-5E7F-4FBB-AD4B-296910A981DD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B582D6C-3B65-45BC-98CD-0A5DC1A28A8C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B92716E-5E93-4A92-9B3E-6AF6D7B4286F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CB1789A-255D-4302-BE9A-85C9FAAB1376}"/>
              </a:ext>
            </a:extLst>
          </p:cNvPr>
          <p:cNvGraphicFramePr>
            <a:graphicFrameLocks/>
          </p:cNvGraphicFramePr>
          <p:nvPr/>
        </p:nvGraphicFramePr>
        <p:xfrm>
          <a:off x="173624" y="1430490"/>
          <a:ext cx="576254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949C17F-C560-4174-A5A0-877CB9BCE75D}"/>
              </a:ext>
            </a:extLst>
          </p:cNvPr>
          <p:cNvGraphicFramePr>
            <a:graphicFrameLocks/>
          </p:cNvGraphicFramePr>
          <p:nvPr/>
        </p:nvGraphicFramePr>
        <p:xfrm>
          <a:off x="6245675" y="1430490"/>
          <a:ext cx="5772700" cy="44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76807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39A333-66B7-4965-8D9F-264328DF4FAB}"/>
              </a:ext>
            </a:extLst>
          </p:cNvPr>
          <p:cNvSpPr/>
          <p:nvPr/>
        </p:nvSpPr>
        <p:spPr>
          <a:xfrm>
            <a:off x="1080000" y="-1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by localities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59928-FAA4-455C-B753-8BAF6B3CDAEF}"/>
              </a:ext>
            </a:extLst>
          </p:cNvPr>
          <p:cNvSpPr txBox="1"/>
          <p:nvPr/>
        </p:nvSpPr>
        <p:spPr>
          <a:xfrm>
            <a:off x="0" y="10106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NS SeC 6-8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C4912-E76A-4B0A-9DD2-B80AED1D9535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A14958-2AF3-4E17-A0DF-528B93409AE7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B9EF0D-F048-4638-BB1E-8F58E1AE88FA}"/>
              </a:ext>
            </a:extLst>
          </p:cNvPr>
          <p:cNvGraphicFramePr>
            <a:graphicFrameLocks/>
          </p:cNvGraphicFramePr>
          <p:nvPr/>
        </p:nvGraphicFramePr>
        <p:xfrm>
          <a:off x="156000" y="1515188"/>
          <a:ext cx="1188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161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4B4F4BA-394E-4BB0-9165-D5249DCF3F76}"/>
              </a:ext>
            </a:extLst>
          </p:cNvPr>
          <p:cNvSpPr txBox="1"/>
          <p:nvPr/>
        </p:nvSpPr>
        <p:spPr>
          <a:xfrm>
            <a:off x="0" y="1010657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Inactive – NS SeC 6-8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2F46AC-BDB1-42C8-A926-C7216A19273D}"/>
              </a:ext>
            </a:extLst>
          </p:cNvPr>
          <p:cNvSpPr txBox="1"/>
          <p:nvPr/>
        </p:nvSpPr>
        <p:spPr>
          <a:xfrm>
            <a:off x="6078831" y="1026899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6"/>
                </a:solidFill>
              </a:rPr>
              <a:t>Active – NS SeC 6-8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1B0320-F285-4547-A077-BB2EF859C8CE}"/>
              </a:ext>
            </a:extLst>
          </p:cNvPr>
          <p:cNvSpPr/>
          <p:nvPr/>
        </p:nvSpPr>
        <p:spPr>
          <a:xfrm>
            <a:off x="1080000" y="0"/>
            <a:ext cx="11112000" cy="86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Physical activity behaviour compared to nearest neighbours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92AED5-04C0-43F2-A7DD-117C64E5B1AA}"/>
              </a:ext>
            </a:extLst>
          </p:cNvPr>
          <p:cNvSpPr txBox="1"/>
          <p:nvPr/>
        </p:nvSpPr>
        <p:spPr>
          <a:xfrm>
            <a:off x="0" y="0"/>
            <a:ext cx="1080000" cy="86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b="1" dirty="0"/>
              <a:t>SOCIAL GRADE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4B9937-C826-4677-BBEB-6B4C9EB72D78}"/>
              </a:ext>
            </a:extLst>
          </p:cNvPr>
          <p:cNvCxnSpPr>
            <a:cxnSpLocks/>
          </p:cNvCxnSpPr>
          <p:nvPr/>
        </p:nvCxnSpPr>
        <p:spPr>
          <a:xfrm>
            <a:off x="6096000" y="1448775"/>
            <a:ext cx="0" cy="419887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A9B6417-28D0-4E33-A418-A36626946A7D}"/>
              </a:ext>
            </a:extLst>
          </p:cNvPr>
          <p:cNvSpPr/>
          <p:nvPr/>
        </p:nvSpPr>
        <p:spPr>
          <a:xfrm>
            <a:off x="0" y="6581001"/>
            <a:ext cx="91164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5F5F5F"/>
                </a:solidFill>
              </a:rPr>
              <a:t>Source: Sport England, Active Lives Adults, Nov 17 to Nov 18, age 16+, excluding gardening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1CC8A4A-6CC2-40B0-9E93-73DFA60E865E}"/>
              </a:ext>
            </a:extLst>
          </p:cNvPr>
          <p:cNvGraphicFramePr>
            <a:graphicFrameLocks/>
          </p:cNvGraphicFramePr>
          <p:nvPr/>
        </p:nvGraphicFramePr>
        <p:xfrm>
          <a:off x="197754" y="1371385"/>
          <a:ext cx="576762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6D99558-7FCD-42F5-9BE7-6E872C446CE9}"/>
              </a:ext>
            </a:extLst>
          </p:cNvPr>
          <p:cNvGraphicFramePr>
            <a:graphicFrameLocks/>
          </p:cNvGraphicFramePr>
          <p:nvPr/>
        </p:nvGraphicFramePr>
        <p:xfrm>
          <a:off x="6224085" y="1371385"/>
          <a:ext cx="5770160" cy="443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21144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Data shows that the more affluent an individual is the more likely they are to be physically active.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r>
              <a:rPr lang="en-US" sz="2600" b="1" dirty="0" err="1">
                <a:solidFill>
                  <a:schemeClr val="bg1"/>
                </a:solidFill>
              </a:rPr>
              <a:t>Redcar</a:t>
            </a:r>
            <a:r>
              <a:rPr lang="en-US" sz="2600" b="1" dirty="0">
                <a:solidFill>
                  <a:schemeClr val="bg1"/>
                </a:solidFill>
              </a:rPr>
              <a:t> &amp; Cleveland has the second highest levels of physical activity in the NS </a:t>
            </a:r>
            <a:r>
              <a:rPr lang="en-US" sz="2600" b="1" dirty="0" err="1">
                <a:solidFill>
                  <a:schemeClr val="bg1"/>
                </a:solidFill>
              </a:rPr>
              <a:t>SeC</a:t>
            </a:r>
            <a:r>
              <a:rPr lang="en-US" sz="2600" b="1" dirty="0">
                <a:solidFill>
                  <a:schemeClr val="bg1"/>
                </a:solidFill>
              </a:rPr>
              <a:t> 1-2 group and highest levels in the NS </a:t>
            </a:r>
            <a:r>
              <a:rPr lang="en-US" sz="2600" b="1" dirty="0" err="1">
                <a:solidFill>
                  <a:schemeClr val="bg1"/>
                </a:solidFill>
              </a:rPr>
              <a:t>SeC</a:t>
            </a:r>
            <a:r>
              <a:rPr lang="en-US" sz="2600" b="1" dirty="0">
                <a:solidFill>
                  <a:schemeClr val="bg1"/>
                </a:solidFill>
              </a:rPr>
              <a:t> 3-5 group in the Tees Valley.  </a:t>
            </a:r>
          </a:p>
          <a:p>
            <a:endParaRPr lang="en-US" sz="2600" b="1" dirty="0">
              <a:solidFill>
                <a:schemeClr val="bg1"/>
              </a:solidFill>
            </a:endParaRPr>
          </a:p>
          <a:p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-130628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8460D-6EFE-45B7-9C19-6E7A63CF5D2A}"/>
              </a:ext>
            </a:extLst>
          </p:cNvPr>
          <p:cNvSpPr txBox="1"/>
          <p:nvPr/>
        </p:nvSpPr>
        <p:spPr>
          <a:xfrm>
            <a:off x="697068" y="307473"/>
            <a:ext cx="109579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What stands out?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Larger percentage of the population fall into the NS SEC 6-8 category.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err="1">
                <a:solidFill>
                  <a:schemeClr val="bg1"/>
                </a:solidFill>
              </a:rPr>
              <a:t>Redcar</a:t>
            </a:r>
            <a:r>
              <a:rPr lang="en-US" sz="2800" b="1" dirty="0">
                <a:solidFill>
                  <a:schemeClr val="bg1"/>
                </a:solidFill>
              </a:rPr>
              <a:t> &amp; Cleveland has the smallest BAME community within the Tees Valley.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Largest 75+ years population in the Tees Valley and higher than the national figures.</a:t>
            </a: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4C37457-9E06-4A81-9B95-AEF55753EF49}"/>
              </a:ext>
            </a:extLst>
          </p:cNvPr>
          <p:cNvSpPr/>
          <p:nvPr/>
        </p:nvSpPr>
        <p:spPr>
          <a:xfrm>
            <a:off x="0" y="0"/>
            <a:ext cx="12192000" cy="52405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08490-1D57-4386-A21B-C48A9686A5C6}"/>
              </a:ext>
            </a:extLst>
          </p:cNvPr>
          <p:cNvSpPr txBox="1"/>
          <p:nvPr/>
        </p:nvSpPr>
        <p:spPr>
          <a:xfrm>
            <a:off x="1455277" y="2840547"/>
            <a:ext cx="89148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Related health and disease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3577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Healthy life expectancy at birth by locality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7C40467-8EF9-4812-85C4-D968C5AB9CE9}"/>
              </a:ext>
            </a:extLst>
          </p:cNvPr>
          <p:cNvGraphicFramePr>
            <a:graphicFrameLocks/>
          </p:cNvGraphicFramePr>
          <p:nvPr/>
        </p:nvGraphicFramePr>
        <p:xfrm>
          <a:off x="6120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E7B6F2-CA10-482D-8A17-8EB6C2628EA5}"/>
              </a:ext>
            </a:extLst>
          </p:cNvPr>
          <p:cNvGraphicFramePr>
            <a:graphicFrameLocks/>
          </p:cNvGraphicFramePr>
          <p:nvPr/>
        </p:nvGraphicFramePr>
        <p:xfrm>
          <a:off x="24000" y="1089000"/>
          <a:ext cx="6048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B37405F-1AC0-43AA-9E7D-636F8BE1AC2C}"/>
              </a:ext>
            </a:extLst>
          </p:cNvPr>
          <p:cNvSpPr/>
          <p:nvPr/>
        </p:nvSpPr>
        <p:spPr>
          <a:xfrm>
            <a:off x="0" y="6581001"/>
            <a:ext cx="7282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Healthy life expectancy (HLE) at birth by sex, by Lower Tier Local Authorities (LA) in England, 2009 to 2013</a:t>
            </a:r>
          </a:p>
        </p:txBody>
      </p:sp>
    </p:spTree>
    <p:extLst>
      <p:ext uri="{BB962C8B-B14F-4D97-AF65-F5344CB8AC3E}">
        <p14:creationId xmlns:p14="http://schemas.microsoft.com/office/powerpoint/2010/main" val="228289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Cardiovascular diseases: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7FD88A3-4E1C-4E9B-85FC-125A9BC3A535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5EBF9A-CA6A-441E-A5B7-B16F7B270950}"/>
              </a:ext>
            </a:extLst>
          </p:cNvPr>
          <p:cNvGraphicFramePr>
            <a:graphicFrameLocks/>
          </p:cNvGraphicFramePr>
          <p:nvPr/>
        </p:nvGraphicFramePr>
        <p:xfrm>
          <a:off x="210627" y="1035189"/>
          <a:ext cx="5731796" cy="4770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B1F3C9C-3BFC-4F65-BFFA-1C3E9EE370CB}"/>
              </a:ext>
            </a:extLst>
          </p:cNvPr>
          <p:cNvGraphicFramePr>
            <a:graphicFrameLocks/>
          </p:cNvGraphicFramePr>
          <p:nvPr/>
        </p:nvGraphicFramePr>
        <p:xfrm>
          <a:off x="6251481" y="1062899"/>
          <a:ext cx="5729891" cy="475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426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130862-EDBC-42B1-A16F-9ECD97AFCE84}"/>
              </a:ext>
            </a:extLst>
          </p:cNvPr>
          <p:cNvSpPr/>
          <p:nvPr/>
        </p:nvSpPr>
        <p:spPr>
          <a:xfrm>
            <a:off x="0" y="-618"/>
            <a:ext cx="12203289" cy="8397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Cancer: under 75 mortality rate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7FC5F22-E4E3-4F0C-A37D-146DFEA6C409}"/>
              </a:ext>
            </a:extLst>
          </p:cNvPr>
          <p:cNvCxnSpPr/>
          <p:nvPr/>
        </p:nvCxnSpPr>
        <p:spPr>
          <a:xfrm>
            <a:off x="6096000" y="919997"/>
            <a:ext cx="0" cy="4810243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35376A-EF15-4F51-913A-BEAC3CA0EA56}"/>
              </a:ext>
            </a:extLst>
          </p:cNvPr>
          <p:cNvSpPr/>
          <p:nvPr/>
        </p:nvSpPr>
        <p:spPr>
          <a:xfrm>
            <a:off x="0" y="6581001"/>
            <a:ext cx="33180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ONS – Public Health Outcomes Framework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51BE39-1D73-4675-9933-12397C1915D4}"/>
              </a:ext>
            </a:extLst>
          </p:cNvPr>
          <p:cNvGraphicFramePr>
            <a:graphicFrameLocks/>
          </p:cNvGraphicFramePr>
          <p:nvPr/>
        </p:nvGraphicFramePr>
        <p:xfrm>
          <a:off x="181149" y="913962"/>
          <a:ext cx="5729890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A1EBD7-CE75-4D07-A0B7-65521364EC58}"/>
              </a:ext>
            </a:extLst>
          </p:cNvPr>
          <p:cNvGraphicFramePr>
            <a:graphicFrameLocks/>
          </p:cNvGraphicFramePr>
          <p:nvPr/>
        </p:nvGraphicFramePr>
        <p:xfrm>
          <a:off x="6277149" y="913962"/>
          <a:ext cx="5733701" cy="503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26552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10169</TotalTime>
  <Words>3180</Words>
  <Application>Microsoft Office PowerPoint</Application>
  <PresentationFormat>Widescreen</PresentationFormat>
  <Paragraphs>524</Paragraphs>
  <Slides>44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Nelson</dc:creator>
  <cp:lastModifiedBy>Woods, Catherine</cp:lastModifiedBy>
  <cp:revision>24</cp:revision>
  <dcterms:created xsi:type="dcterms:W3CDTF">2021-03-02T09:15:08Z</dcterms:created>
  <dcterms:modified xsi:type="dcterms:W3CDTF">2021-06-01T14:49:05Z</dcterms:modified>
</cp:coreProperties>
</file>