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4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5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5.xml" ContentType="application/vnd.openxmlformats-officedocument.presentationml.notesSlide+xml"/>
  <Override PartName="/ppt/charts/chart16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6.xml" ContentType="application/vnd.openxmlformats-officedocument.presentationml.notesSlide+xml"/>
  <Override PartName="/ppt/charts/chart17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8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17.xml" ContentType="application/vnd.openxmlformats-officedocument.presentationml.notesSlide+xml"/>
  <Override PartName="/ppt/charts/chart19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8.xml" ContentType="application/vnd.openxmlformats-officedocument.presentationml.notesSlide+xml"/>
  <Override PartName="/ppt/charts/chart20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21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19.xml" ContentType="application/vnd.openxmlformats-officedocument.presentationml.notesSlide+xml"/>
  <Override PartName="/ppt/charts/chart22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notesSlides/notesSlide20.xml" ContentType="application/vnd.openxmlformats-officedocument.presentationml.notesSlide+xml"/>
  <Override PartName="/ppt/charts/chart23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4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notesSlides/notesSlide21.xml" ContentType="application/vnd.openxmlformats-officedocument.presentationml.notesSlide+xml"/>
  <Override PartName="/ppt/charts/chart25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notesSlides/notesSlide22.xml" ContentType="application/vnd.openxmlformats-officedocument.presentationml.notesSlide+xml"/>
  <Override PartName="/ppt/charts/chart26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7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notesSlides/notesSlide23.xml" ContentType="application/vnd.openxmlformats-officedocument.presentationml.notesSlide+xml"/>
  <Override PartName="/ppt/charts/chart28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notesSlides/notesSlide24.xml" ContentType="application/vnd.openxmlformats-officedocument.presentationml.notesSlide+xml"/>
  <Override PartName="/ppt/charts/chart29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30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31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notesSlides/notesSlide27.xml" ContentType="application/vnd.openxmlformats-officedocument.presentationml.notesSlide+xml"/>
  <Override PartName="/ppt/charts/chart32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3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notesSlides/notesSlide28.xml" ContentType="application/vnd.openxmlformats-officedocument.presentationml.notesSlide+xml"/>
  <Override PartName="/ppt/charts/chart34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notesSlides/notesSlide29.xml" ContentType="application/vnd.openxmlformats-officedocument.presentationml.notesSlide+xml"/>
  <Override PartName="/ppt/charts/chart35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6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7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notesSlides/notesSlide30.xml" ContentType="application/vnd.openxmlformats-officedocument.presentationml.notesSlide+xml"/>
  <Override PartName="/ppt/charts/chart38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9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notesSlides/notesSlide31.xml" ContentType="application/vnd.openxmlformats-officedocument.presentationml.notesSlide+xml"/>
  <Override PartName="/ppt/charts/chart40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notesSlides/notesSlide32.xml" ContentType="application/vnd.openxmlformats-officedocument.presentationml.notesSlide+xml"/>
  <Override PartName="/ppt/charts/chart41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charts/chart42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charts/chart43.xml" ContentType="application/vnd.openxmlformats-officedocument.drawingml.chart+xml"/>
  <Override PartName="/ppt/charts/style41.xml" ContentType="application/vnd.ms-office.chartstyle+xml"/>
  <Override PartName="/ppt/charts/colors41.xml" ContentType="application/vnd.ms-office.chartcolorstyle+xml"/>
  <Override PartName="/ppt/notesSlides/notesSlide36.xml" ContentType="application/vnd.openxmlformats-officedocument.presentationml.notesSlide+xml"/>
  <Override PartName="/ppt/charts/chart44.xml" ContentType="application/vnd.openxmlformats-officedocument.drawingml.chart+xml"/>
  <Override PartName="/ppt/charts/style42.xml" ContentType="application/vnd.ms-office.chartstyle+xml"/>
  <Override PartName="/ppt/charts/colors42.xml" ContentType="application/vnd.ms-office.chartcolorstyle+xml"/>
  <Override PartName="/ppt/charts/chart45.xml" ContentType="application/vnd.openxmlformats-officedocument.drawingml.chart+xml"/>
  <Override PartName="/ppt/charts/style43.xml" ContentType="application/vnd.ms-office.chartstyle+xml"/>
  <Override PartName="/ppt/charts/colors43.xml" ContentType="application/vnd.ms-office.chartcolorstyle+xml"/>
  <Override PartName="/ppt/charts/chart46.xml" ContentType="application/vnd.openxmlformats-officedocument.drawingml.chart+xml"/>
  <Override PartName="/ppt/charts/style44.xml" ContentType="application/vnd.ms-office.chartstyle+xml"/>
  <Override PartName="/ppt/charts/colors44.xml" ContentType="application/vnd.ms-office.chartcolorstyle+xml"/>
  <Override PartName="/ppt/notesSlides/notesSlide37.xml" ContentType="application/vnd.openxmlformats-officedocument.presentationml.notesSlide+xml"/>
  <Override PartName="/ppt/charts/chart47.xml" ContentType="application/vnd.openxmlformats-officedocument.drawingml.chart+xml"/>
  <Override PartName="/ppt/charts/style45.xml" ContentType="application/vnd.ms-office.chartstyle+xml"/>
  <Override PartName="/ppt/charts/colors45.xml" ContentType="application/vnd.ms-office.chartcolorstyle+xml"/>
  <Override PartName="/ppt/charts/chart48.xml" ContentType="application/vnd.openxmlformats-officedocument.drawingml.chart+xml"/>
  <Override PartName="/ppt/charts/style46.xml" ContentType="application/vnd.ms-office.chartstyle+xml"/>
  <Override PartName="/ppt/charts/colors46.xml" ContentType="application/vnd.ms-office.chartcolorstyle+xml"/>
  <Override PartName="/ppt/notesSlides/notesSlide38.xml" ContentType="application/vnd.openxmlformats-officedocument.presentationml.notesSlide+xml"/>
  <Override PartName="/ppt/charts/chart49.xml" ContentType="application/vnd.openxmlformats-officedocument.drawingml.chart+xml"/>
  <Override PartName="/ppt/charts/style47.xml" ContentType="application/vnd.ms-office.chartstyle+xml"/>
  <Override PartName="/ppt/charts/colors47.xml" ContentType="application/vnd.ms-office.chartcolorstyle+xml"/>
  <Override PartName="/ppt/notesSlides/notesSlide39.xml" ContentType="application/vnd.openxmlformats-officedocument.presentationml.notesSlide+xml"/>
  <Override PartName="/ppt/charts/chart50.xml" ContentType="application/vnd.openxmlformats-officedocument.drawingml.chart+xml"/>
  <Override PartName="/ppt/charts/style48.xml" ContentType="application/vnd.ms-office.chartstyle+xml"/>
  <Override PartName="/ppt/charts/colors48.xml" ContentType="application/vnd.ms-office.chartcolorstyle+xml"/>
  <Override PartName="/ppt/charts/chart51.xml" ContentType="application/vnd.openxmlformats-officedocument.drawingml.chart+xml"/>
  <Override PartName="/ppt/charts/style49.xml" ContentType="application/vnd.ms-office.chartstyle+xml"/>
  <Override PartName="/ppt/charts/colors49.xml" ContentType="application/vnd.ms-office.chartcolorstyl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sldIdLst>
    <p:sldId id="257" r:id="rId2"/>
    <p:sldId id="548" r:id="rId3"/>
    <p:sldId id="537" r:id="rId4"/>
    <p:sldId id="561" r:id="rId5"/>
    <p:sldId id="580" r:id="rId6"/>
    <p:sldId id="553" r:id="rId7"/>
    <p:sldId id="556" r:id="rId8"/>
    <p:sldId id="560" r:id="rId9"/>
    <p:sldId id="557" r:id="rId10"/>
    <p:sldId id="558" r:id="rId11"/>
    <p:sldId id="559" r:id="rId12"/>
    <p:sldId id="579" r:id="rId13"/>
    <p:sldId id="545" r:id="rId14"/>
    <p:sldId id="383" r:id="rId15"/>
    <p:sldId id="388" r:id="rId16"/>
    <p:sldId id="446" r:id="rId17"/>
    <p:sldId id="581" r:id="rId18"/>
    <p:sldId id="296" r:id="rId19"/>
    <p:sldId id="448" r:id="rId20"/>
    <p:sldId id="300" r:id="rId21"/>
    <p:sldId id="451" r:id="rId22"/>
    <p:sldId id="583" r:id="rId23"/>
    <p:sldId id="462" r:id="rId24"/>
    <p:sldId id="463" r:id="rId25"/>
    <p:sldId id="466" r:id="rId26"/>
    <p:sldId id="467" r:id="rId27"/>
    <p:sldId id="582" r:id="rId28"/>
    <p:sldId id="486" r:id="rId29"/>
    <p:sldId id="487" r:id="rId30"/>
    <p:sldId id="490" r:id="rId31"/>
    <p:sldId id="491" r:id="rId32"/>
    <p:sldId id="494" r:id="rId33"/>
    <p:sldId id="495" r:id="rId34"/>
    <p:sldId id="498" r:id="rId35"/>
    <p:sldId id="499" r:id="rId36"/>
    <p:sldId id="584" r:id="rId37"/>
    <p:sldId id="544" r:id="rId38"/>
    <p:sldId id="509" r:id="rId39"/>
    <p:sldId id="510" r:id="rId40"/>
    <p:sldId id="513" r:id="rId41"/>
    <p:sldId id="514" r:id="rId42"/>
    <p:sldId id="517" r:id="rId43"/>
    <p:sldId id="518" r:id="rId44"/>
    <p:sldId id="585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6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microsoft.com/office/2011/relationships/chartColorStyle" Target="colors15.xml"/><Relationship Id="rId1" Type="http://schemas.microsoft.com/office/2011/relationships/chartStyle" Target="style15.xml"/><Relationship Id="rId6" Type="http://schemas.openxmlformats.org/officeDocument/2006/relationships/oleObject" Target="NULL" TargetMode="Externa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4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1.xml"/><Relationship Id="rId1" Type="http://schemas.microsoft.com/office/2011/relationships/chartStyle" Target="style41.xml"/></Relationships>
</file>

<file path=ppt/charts/_rels/chart44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2.xml"/><Relationship Id="rId1" Type="http://schemas.microsoft.com/office/2011/relationships/chartStyle" Target="style42.xml"/></Relationships>
</file>

<file path=ppt/charts/_rels/chart45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3.xml"/><Relationship Id="rId1" Type="http://schemas.microsoft.com/office/2011/relationships/chartStyle" Target="style43.xml"/></Relationships>
</file>

<file path=ppt/charts/_rels/chart46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4.xml"/><Relationship Id="rId1" Type="http://schemas.microsoft.com/office/2011/relationships/chartStyle" Target="style44.xml"/></Relationships>
</file>

<file path=ppt/charts/_rels/chart47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5.xml"/><Relationship Id="rId1" Type="http://schemas.microsoft.com/office/2011/relationships/chartStyle" Target="style45.xml"/></Relationships>
</file>

<file path=ppt/charts/_rels/chart48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6.xml"/><Relationship Id="rId1" Type="http://schemas.microsoft.com/office/2011/relationships/chartStyle" Target="style46.xml"/></Relationships>
</file>

<file path=ppt/charts/_rels/chart49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7.xml"/><Relationship Id="rId1" Type="http://schemas.microsoft.com/office/2011/relationships/chartStyle" Target="style47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0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8.xml"/><Relationship Id="rId1" Type="http://schemas.microsoft.com/office/2011/relationships/chartStyle" Target="style48.xml"/></Relationships>
</file>

<file path=ppt/charts/_rels/chart5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9.xml"/><Relationship Id="rId1" Type="http://schemas.microsoft.com/office/2011/relationships/chartStyle" Target="style49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'Population Projections'!$B$35</c:f>
              <c:strCache>
                <c:ptCount val="1"/>
                <c:pt idx="0">
                  <c:v>Females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'Population Projections'!$C$34:$U$34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90+</c:v>
                </c:pt>
              </c:strCache>
            </c:strRef>
          </c:cat>
          <c:val>
            <c:numRef>
              <c:f>'Population Projections'!$C$35:$U$35</c:f>
              <c:numCache>
                <c:formatCode>General</c:formatCode>
                <c:ptCount val="19"/>
                <c:pt idx="0">
                  <c:v>18617.7</c:v>
                </c:pt>
                <c:pt idx="1">
                  <c:v>21165.3</c:v>
                </c:pt>
                <c:pt idx="2">
                  <c:v>20899.599999999999</c:v>
                </c:pt>
                <c:pt idx="3">
                  <c:v>17684.3</c:v>
                </c:pt>
                <c:pt idx="4">
                  <c:v>18216.400000000001</c:v>
                </c:pt>
                <c:pt idx="5">
                  <c:v>21664</c:v>
                </c:pt>
                <c:pt idx="6">
                  <c:v>22279.5</c:v>
                </c:pt>
                <c:pt idx="7">
                  <c:v>21572.6</c:v>
                </c:pt>
                <c:pt idx="8">
                  <c:v>19250.599999999999</c:v>
                </c:pt>
                <c:pt idx="9">
                  <c:v>21066.399999999998</c:v>
                </c:pt>
                <c:pt idx="10">
                  <c:v>24007.899999999998</c:v>
                </c:pt>
                <c:pt idx="11">
                  <c:v>24864</c:v>
                </c:pt>
                <c:pt idx="12">
                  <c:v>22018.199999999997</c:v>
                </c:pt>
                <c:pt idx="13">
                  <c:v>18895.399999999998</c:v>
                </c:pt>
                <c:pt idx="14">
                  <c:v>18679.800000000003</c:v>
                </c:pt>
                <c:pt idx="15">
                  <c:v>12846</c:v>
                </c:pt>
                <c:pt idx="16">
                  <c:v>10705.599999999999</c:v>
                </c:pt>
                <c:pt idx="17">
                  <c:v>6662</c:v>
                </c:pt>
                <c:pt idx="18">
                  <c:v>3931.7000000000003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93-4EC6-BBEA-A308632C18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861379880"/>
        <c:axId val="1"/>
      </c:barChart>
      <c:lineChart>
        <c:grouping val="standard"/>
        <c:varyColors val="0"/>
        <c:ser>
          <c:idx val="1"/>
          <c:order val="1"/>
          <c:tx>
            <c:strRef>
              <c:f>'Population Projections'!$B$36</c:f>
              <c:strCache>
                <c:ptCount val="1"/>
                <c:pt idx="0">
                  <c:v>Females 2040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'Population Projections'!$C$34:$U$34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90+</c:v>
                </c:pt>
              </c:strCache>
            </c:strRef>
          </c:cat>
          <c:val>
            <c:numRef>
              <c:f>'Population Projections'!$C$36:$U$36</c:f>
              <c:numCache>
                <c:formatCode>General</c:formatCode>
                <c:ptCount val="19"/>
                <c:pt idx="0">
                  <c:v>17653.599999999999</c:v>
                </c:pt>
                <c:pt idx="1">
                  <c:v>17747.3</c:v>
                </c:pt>
                <c:pt idx="2">
                  <c:v>17954.7</c:v>
                </c:pt>
                <c:pt idx="3">
                  <c:v>18154.900000000001</c:v>
                </c:pt>
                <c:pt idx="4">
                  <c:v>18290</c:v>
                </c:pt>
                <c:pt idx="5">
                  <c:v>20632.7</c:v>
                </c:pt>
                <c:pt idx="6">
                  <c:v>20596.099999999999</c:v>
                </c:pt>
                <c:pt idx="7">
                  <c:v>18398.400000000001</c:v>
                </c:pt>
                <c:pt idx="8">
                  <c:v>19799.800000000003</c:v>
                </c:pt>
                <c:pt idx="9">
                  <c:v>22041.8</c:v>
                </c:pt>
                <c:pt idx="10">
                  <c:v>22024.7</c:v>
                </c:pt>
                <c:pt idx="11">
                  <c:v>21341.3</c:v>
                </c:pt>
                <c:pt idx="12">
                  <c:v>19142.3</c:v>
                </c:pt>
                <c:pt idx="13">
                  <c:v>20469.999999999996</c:v>
                </c:pt>
                <c:pt idx="14">
                  <c:v>22087.7</c:v>
                </c:pt>
                <c:pt idx="15">
                  <c:v>20728.2</c:v>
                </c:pt>
                <c:pt idx="16">
                  <c:v>15509.100000000002</c:v>
                </c:pt>
                <c:pt idx="17">
                  <c:v>9712.4</c:v>
                </c:pt>
                <c:pt idx="18">
                  <c:v>6729.2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5E93-4EC6-BBEA-A308632C18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1379880"/>
        <c:axId val="1"/>
      </c:lineChart>
      <c:catAx>
        <c:axId val="861379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6137988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overlay val="0"/>
      <c:spPr>
        <a:noFill/>
        <a:ln>
          <a:noFill/>
        </a:ln>
        <a:effectLst/>
      </c:sp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'4.04i cardiovascular'!$A$17</c:f>
          <c:strCache>
            <c:ptCount val="1"/>
            <c:pt idx="0">
              <c:v>Male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'4.07i respiratory'!$Q$17</c:f>
              <c:strCache>
                <c:ptCount val="1"/>
                <c:pt idx="0">
                  <c:v>2016 - 18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'4.07i respiratory'!$B$19:$B$23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'4.07i respiratory'!$Q$19:$Q$23</c:f>
              <c:numCache>
                <c:formatCode>0</c:formatCode>
                <c:ptCount val="5"/>
                <c:pt idx="0">
                  <c:v>56.2</c:v>
                </c:pt>
                <c:pt idx="1">
                  <c:v>76.7</c:v>
                </c:pt>
                <c:pt idx="2">
                  <c:v>53.9</c:v>
                </c:pt>
                <c:pt idx="3">
                  <c:v>44.1</c:v>
                </c:pt>
                <c:pt idx="4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82-46AE-B34E-61BDAD94C0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641285664"/>
        <c:axId val="641277136"/>
      </c:barChart>
      <c:lineChart>
        <c:grouping val="standard"/>
        <c:varyColors val="0"/>
        <c:ser>
          <c:idx val="1"/>
          <c:order val="1"/>
          <c:tx>
            <c:strRef>
              <c:f>'4.07i respiratory'!$R$17</c:f>
              <c:strCache>
                <c:ptCount val="1"/>
                <c:pt idx="0">
                  <c:v>England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'4.07i respiratory'!$B$19:$B$23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'4.07i respiratory'!$R$19:$R$23</c:f>
              <c:numCache>
                <c:formatCode>0.0</c:formatCode>
                <c:ptCount val="5"/>
                <c:pt idx="0">
                  <c:v>40.299999999999997</c:v>
                </c:pt>
                <c:pt idx="1">
                  <c:v>40.299999999999997</c:v>
                </c:pt>
                <c:pt idx="2">
                  <c:v>40.299999999999997</c:v>
                </c:pt>
                <c:pt idx="3">
                  <c:v>40.299999999999997</c:v>
                </c:pt>
                <c:pt idx="4">
                  <c:v>40.299999999999997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82-46AE-B34E-61BDAD94C0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1285664"/>
        <c:axId val="641277136"/>
      </c:lineChart>
      <c:catAx>
        <c:axId val="64128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77136"/>
        <c:crosses val="autoZero"/>
        <c:auto val="1"/>
        <c:lblAlgn val="ctr"/>
        <c:lblOffset val="100"/>
        <c:noMultiLvlLbl val="0"/>
      </c:catAx>
      <c:valAx>
        <c:axId val="641277136"/>
        <c:scaling>
          <c:orientation val="minMax"/>
          <c:max val="100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85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'mortality rate vs preventable'!$B$8</c:f>
          <c:strCache>
            <c:ptCount val="1"/>
            <c:pt idx="0">
              <c:v>Cardiovascular diseases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1704857492740254"/>
          <c:y val="0.12939235087593931"/>
          <c:w val="0.74724377589092117"/>
          <c:h val="0.568681692895313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'mortality rate vs preventable'!$C$8</c:f>
              <c:strCache>
                <c:ptCount val="1"/>
                <c:pt idx="0">
                  <c:v>All mortalities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'mortality rate vs preventable'!$B$9:$B$13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preventable'!$C$9:$C$13</c:f>
              <c:numCache>
                <c:formatCode>0.0</c:formatCode>
                <c:ptCount val="5"/>
                <c:pt idx="0">
                  <c:v>96.3</c:v>
                </c:pt>
                <c:pt idx="1">
                  <c:v>118.6</c:v>
                </c:pt>
                <c:pt idx="2">
                  <c:v>88.4</c:v>
                </c:pt>
                <c:pt idx="3">
                  <c:v>74.400000000000006</c:v>
                </c:pt>
                <c:pt idx="4">
                  <c:v>78.2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67-4481-94EF-A3C261784626}"/>
            </c:ext>
          </c:extLst>
        </c:ser>
        <c:ser>
          <c:idx val="1"/>
          <c:order val="1"/>
          <c:tx>
            <c:strRef>
              <c:f>'mortality rate vs preventable'!$D$8</c:f>
              <c:strCache>
                <c:ptCount val="1"/>
                <c:pt idx="0">
                  <c:v>Preventable mortalities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'mortality rate vs preventable'!$B$9:$B$13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preventable'!$D$9:$D$13</c:f>
              <c:numCache>
                <c:formatCode>0.0</c:formatCode>
                <c:ptCount val="5"/>
                <c:pt idx="0">
                  <c:v>59</c:v>
                </c:pt>
                <c:pt idx="1">
                  <c:v>78.8</c:v>
                </c:pt>
                <c:pt idx="2">
                  <c:v>61</c:v>
                </c:pt>
                <c:pt idx="3">
                  <c:v>45.6</c:v>
                </c:pt>
                <c:pt idx="4">
                  <c:v>51.3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67-4481-94EF-A3C2617846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395375640"/>
        <c:axId val="334677088"/>
      </c:barChart>
      <c:lineChart>
        <c:grouping val="standard"/>
        <c:varyColors val="0"/>
        <c:ser>
          <c:idx val="2"/>
          <c:order val="2"/>
          <c:tx>
            <c:strRef>
              <c:f>'mortality rate vs preventable'!$E$8</c:f>
              <c:strCache>
                <c:ptCount val="1"/>
                <c:pt idx="0">
                  <c:v>England All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'mortality rate vs preventable'!$B$9:$B$13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preventable'!$E$9:$E$13</c:f>
              <c:numCache>
                <c:formatCode>0.0</c:formatCode>
                <c:ptCount val="5"/>
                <c:pt idx="0">
                  <c:v>71.7</c:v>
                </c:pt>
                <c:pt idx="1">
                  <c:v>71.7</c:v>
                </c:pt>
                <c:pt idx="2">
                  <c:v>71.7</c:v>
                </c:pt>
                <c:pt idx="3">
                  <c:v>71.7</c:v>
                </c:pt>
                <c:pt idx="4">
                  <c:v>71.7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167-4481-94EF-A3C261784626}"/>
            </c:ext>
          </c:extLst>
        </c:ser>
        <c:ser>
          <c:idx val="3"/>
          <c:order val="3"/>
          <c:tx>
            <c:strRef>
              <c:f>'mortality rate vs preventable'!$F$8</c:f>
              <c:strCache>
                <c:ptCount val="1"/>
                <c:pt idx="0">
                  <c:v>England Preventable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'mortality rate vs preventable'!$B$9:$B$13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preventable'!$F$9:$F$13</c:f>
              <c:numCache>
                <c:formatCode>0.0</c:formatCode>
                <c:ptCount val="5"/>
                <c:pt idx="0">
                  <c:v>45.3</c:v>
                </c:pt>
                <c:pt idx="1">
                  <c:v>45.3</c:v>
                </c:pt>
                <c:pt idx="2">
                  <c:v>45.3</c:v>
                </c:pt>
                <c:pt idx="3">
                  <c:v>45.3</c:v>
                </c:pt>
                <c:pt idx="4">
                  <c:v>45.3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167-4481-94EF-A3C2617846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5375640"/>
        <c:axId val="334677088"/>
      </c:lineChart>
      <c:catAx>
        <c:axId val="395375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677088"/>
        <c:crosses val="autoZero"/>
        <c:auto val="1"/>
        <c:lblAlgn val="ctr"/>
        <c:lblOffset val="100"/>
        <c:noMultiLvlLbl val="0"/>
      </c:catAx>
      <c:valAx>
        <c:axId val="334677088"/>
        <c:scaling>
          <c:orientation val="minMax"/>
          <c:max val="200"/>
          <c:min val="0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5375640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'mortality rate vs preventable'!$B$16</c:f>
          <c:strCache>
            <c:ptCount val="1"/>
            <c:pt idx="0">
              <c:v>Cancer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'mortality rate vs preventable'!$C$8</c:f>
              <c:strCache>
                <c:ptCount val="1"/>
                <c:pt idx="0">
                  <c:v>All mortalities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'mortality rate vs preventable'!$B$17:$B$21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preventable'!$C$17:$C$21</c:f>
              <c:numCache>
                <c:formatCode>0.0</c:formatCode>
                <c:ptCount val="5"/>
                <c:pt idx="0">
                  <c:v>165.5</c:v>
                </c:pt>
                <c:pt idx="1">
                  <c:v>184.8</c:v>
                </c:pt>
                <c:pt idx="2">
                  <c:v>153.30000000000001</c:v>
                </c:pt>
                <c:pt idx="3">
                  <c:v>157.30000000000001</c:v>
                </c:pt>
                <c:pt idx="4">
                  <c:v>134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D8-4BE0-BD3E-DD1722275F96}"/>
            </c:ext>
          </c:extLst>
        </c:ser>
        <c:ser>
          <c:idx val="1"/>
          <c:order val="1"/>
          <c:tx>
            <c:strRef>
              <c:f>'mortality rate vs preventable'!$D$8</c:f>
              <c:strCache>
                <c:ptCount val="1"/>
                <c:pt idx="0">
                  <c:v>Preventable mortalities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'mortality rate vs preventable'!$B$17:$B$21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preventable'!$D$17:$D$21</c:f>
              <c:numCache>
                <c:formatCode>0.0</c:formatCode>
                <c:ptCount val="5"/>
                <c:pt idx="0">
                  <c:v>103.5</c:v>
                </c:pt>
                <c:pt idx="1">
                  <c:v>115.4</c:v>
                </c:pt>
                <c:pt idx="2">
                  <c:v>92.9</c:v>
                </c:pt>
                <c:pt idx="3">
                  <c:v>91.5</c:v>
                </c:pt>
                <c:pt idx="4">
                  <c:v>75.900000000000006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D8-4BE0-BD3E-DD1722275F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395375640"/>
        <c:axId val="334677088"/>
      </c:barChart>
      <c:lineChart>
        <c:grouping val="standard"/>
        <c:varyColors val="0"/>
        <c:ser>
          <c:idx val="2"/>
          <c:order val="2"/>
          <c:tx>
            <c:strRef>
              <c:f>'mortality rate vs preventable'!$E$8</c:f>
              <c:strCache>
                <c:ptCount val="1"/>
                <c:pt idx="0">
                  <c:v>England All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'mortality rate vs preventable'!$B$17:$B$21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preventable'!$E$17:$E$21</c:f>
              <c:numCache>
                <c:formatCode>0.0</c:formatCode>
                <c:ptCount val="5"/>
                <c:pt idx="0">
                  <c:v>132.30000000000001</c:v>
                </c:pt>
                <c:pt idx="1">
                  <c:v>132.30000000000001</c:v>
                </c:pt>
                <c:pt idx="2">
                  <c:v>132.30000000000001</c:v>
                </c:pt>
                <c:pt idx="3">
                  <c:v>132.30000000000001</c:v>
                </c:pt>
                <c:pt idx="4">
                  <c:v>132.30000000000001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6D8-4BE0-BD3E-DD1722275F96}"/>
            </c:ext>
          </c:extLst>
        </c:ser>
        <c:ser>
          <c:idx val="3"/>
          <c:order val="3"/>
          <c:tx>
            <c:strRef>
              <c:f>'mortality rate vs preventable'!$F$8</c:f>
              <c:strCache>
                <c:ptCount val="1"/>
                <c:pt idx="0">
                  <c:v>England Preventable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'mortality rate vs preventable'!$B$17:$B$21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preventable'!$F$17:$F$21</c:f>
              <c:numCache>
                <c:formatCode>0.0</c:formatCode>
                <c:ptCount val="5"/>
                <c:pt idx="0">
                  <c:v>76.3</c:v>
                </c:pt>
                <c:pt idx="1">
                  <c:v>76.3</c:v>
                </c:pt>
                <c:pt idx="2">
                  <c:v>76.3</c:v>
                </c:pt>
                <c:pt idx="3">
                  <c:v>76.3</c:v>
                </c:pt>
                <c:pt idx="4">
                  <c:v>76.3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6D8-4BE0-BD3E-DD1722275F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5375640"/>
        <c:axId val="334677088"/>
      </c:lineChart>
      <c:catAx>
        <c:axId val="395375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677088"/>
        <c:crosses val="autoZero"/>
        <c:auto val="1"/>
        <c:lblAlgn val="ctr"/>
        <c:lblOffset val="100"/>
        <c:noMultiLvlLbl val="0"/>
      </c:catAx>
      <c:valAx>
        <c:axId val="334677088"/>
        <c:scaling>
          <c:orientation val="minMax"/>
          <c:max val="200"/>
        </c:scaling>
        <c:delete val="1"/>
        <c:axPos val="l"/>
        <c:numFmt formatCode="0" sourceLinked="0"/>
        <c:majorTickMark val="none"/>
        <c:minorTickMark val="none"/>
        <c:tickLblPos val="nextTo"/>
        <c:crossAx val="395375640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'mortality rate vs preventable'!$B$24</c:f>
          <c:strCache>
            <c:ptCount val="1"/>
            <c:pt idx="0">
              <c:v>Respiratory disease 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187145091651603"/>
          <c:y val="0.1538079042488914"/>
          <c:w val="0.83255176460341684"/>
          <c:h val="0.533673014063337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'mortality rate vs preventable'!$C$8</c:f>
              <c:strCache>
                <c:ptCount val="1"/>
                <c:pt idx="0">
                  <c:v>All mortalities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'mortality rate vs preventable'!$B$25:$B$29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preventable'!$C$25:$C$29</c:f>
              <c:numCache>
                <c:formatCode>0.0</c:formatCode>
                <c:ptCount val="5"/>
                <c:pt idx="0">
                  <c:v>47.6</c:v>
                </c:pt>
                <c:pt idx="1">
                  <c:v>64.900000000000006</c:v>
                </c:pt>
                <c:pt idx="2">
                  <c:v>46.2</c:v>
                </c:pt>
                <c:pt idx="3">
                  <c:v>45.5</c:v>
                </c:pt>
                <c:pt idx="4">
                  <c:v>41.7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7D-45E7-8EF8-45579DD88BAE}"/>
            </c:ext>
          </c:extLst>
        </c:ser>
        <c:ser>
          <c:idx val="1"/>
          <c:order val="1"/>
          <c:tx>
            <c:strRef>
              <c:f>'mortality rate vs preventable'!$D$8</c:f>
              <c:strCache>
                <c:ptCount val="1"/>
                <c:pt idx="0">
                  <c:v>Preventable mortalities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'mortality rate vs preventable'!$B$25:$B$29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preventable'!$D$25:$D$29</c:f>
              <c:numCache>
                <c:formatCode>0.0</c:formatCode>
                <c:ptCount val="5"/>
                <c:pt idx="0">
                  <c:v>26.6</c:v>
                </c:pt>
                <c:pt idx="1">
                  <c:v>35.5</c:v>
                </c:pt>
                <c:pt idx="2">
                  <c:v>24.7</c:v>
                </c:pt>
                <c:pt idx="3">
                  <c:v>25.8</c:v>
                </c:pt>
                <c:pt idx="4">
                  <c:v>23.1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7D-45E7-8EF8-45579DD88B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395375640"/>
        <c:axId val="334677088"/>
      </c:barChart>
      <c:lineChart>
        <c:grouping val="standard"/>
        <c:varyColors val="0"/>
        <c:ser>
          <c:idx val="2"/>
          <c:order val="2"/>
          <c:tx>
            <c:strRef>
              <c:f>'mortality rate vs preventable'!$E$8</c:f>
              <c:strCache>
                <c:ptCount val="1"/>
                <c:pt idx="0">
                  <c:v>England All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'mortality rate vs preventable'!$B$25:$B$29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preventable'!$E$25:$E$29</c:f>
              <c:numCache>
                <c:formatCode>0.0</c:formatCode>
                <c:ptCount val="5"/>
                <c:pt idx="0">
                  <c:v>34.700000000000003</c:v>
                </c:pt>
                <c:pt idx="1">
                  <c:v>34.700000000000003</c:v>
                </c:pt>
                <c:pt idx="2">
                  <c:v>34.700000000000003</c:v>
                </c:pt>
                <c:pt idx="3">
                  <c:v>34.700000000000003</c:v>
                </c:pt>
                <c:pt idx="4">
                  <c:v>34.700000000000003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07D-45E7-8EF8-45579DD88BAE}"/>
            </c:ext>
          </c:extLst>
        </c:ser>
        <c:ser>
          <c:idx val="3"/>
          <c:order val="3"/>
          <c:tx>
            <c:strRef>
              <c:f>'mortality rate vs preventable'!$F$8</c:f>
              <c:strCache>
                <c:ptCount val="1"/>
                <c:pt idx="0">
                  <c:v>England Preventable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'mortality rate vs preventable'!$B$25:$B$29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preventable'!$F$25:$F$29</c:f>
              <c:numCache>
                <c:formatCode>0.0</c:formatCode>
                <c:ptCount val="5"/>
                <c:pt idx="0">
                  <c:v>19.2</c:v>
                </c:pt>
                <c:pt idx="1">
                  <c:v>19.2</c:v>
                </c:pt>
                <c:pt idx="2">
                  <c:v>19.2</c:v>
                </c:pt>
                <c:pt idx="3">
                  <c:v>19.2</c:v>
                </c:pt>
                <c:pt idx="4">
                  <c:v>19.2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07D-45E7-8EF8-45579DD88B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5375640"/>
        <c:axId val="334677088"/>
      </c:lineChart>
      <c:catAx>
        <c:axId val="395375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677088"/>
        <c:crosses val="autoZero"/>
        <c:auto val="1"/>
        <c:lblAlgn val="ctr"/>
        <c:lblOffset val="100"/>
        <c:noMultiLvlLbl val="0"/>
      </c:catAx>
      <c:valAx>
        <c:axId val="334677088"/>
        <c:scaling>
          <c:orientation val="minMax"/>
          <c:max val="200"/>
        </c:scaling>
        <c:delete val="1"/>
        <c:axPos val="l"/>
        <c:numFmt formatCode="0" sourceLinked="0"/>
        <c:majorTickMark val="none"/>
        <c:minorTickMark val="none"/>
        <c:tickLblPos val="nextTo"/>
        <c:crossAx val="395375640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4.3990049680629355E-2"/>
          <c:w val="0.86578856666230086"/>
          <c:h val="0.700581853140305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'Whole Pop Rank'!$D$60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solidFill>
                <a:schemeClr val="bg2"/>
              </a:solidFill>
            </a:ln>
            <a:effectLst/>
          </c:spPr>
          <c:invertIfNegative val="0"/>
          <c:dPt>
            <c:idx val="41"/>
            <c:invertIfNegative val="0"/>
            <c:bubble3D val="0"/>
            <c:spPr>
              <a:solidFill>
                <a:schemeClr val="bg2"/>
              </a:solidFill>
              <a:ln w="25400" cap="rnd">
                <a:solidFill>
                  <a:schemeClr val="bg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BE56-409C-91B8-A54044730E83}"/>
              </c:ext>
            </c:extLst>
          </c:dPt>
          <c:cat>
            <c:strRef>
              <c:f>'Whole Pop Rank'!$H$61:$H$105</c:f>
              <c:strCache>
                <c:ptCount val="45"/>
                <c:pt idx="0">
                  <c:v>Best</c:v>
                </c:pt>
                <c:pt idx="44">
                  <c:v>Worst</c:v>
                </c:pt>
              </c:strCache>
            </c:strRef>
          </c:cat>
          <c:val>
            <c:numRef>
              <c:f>'Whole Pop Rank'!$D$61:$D$105</c:f>
              <c:numCache>
                <c:formatCode>0.0%</c:formatCode>
                <c:ptCount val="45"/>
                <c:pt idx="0">
                  <c:v>0.191</c:v>
                </c:pt>
                <c:pt idx="1">
                  <c:v>0.19400000000000001</c:v>
                </c:pt>
                <c:pt idx="2">
                  <c:v>0.19800000000000001</c:v>
                </c:pt>
                <c:pt idx="3">
                  <c:v>0.20399999999999999</c:v>
                </c:pt>
                <c:pt idx="4">
                  <c:v>0.20899999999999999</c:v>
                </c:pt>
                <c:pt idx="5">
                  <c:v>0.21</c:v>
                </c:pt>
                <c:pt idx="6">
                  <c:v>0.21099999999999999</c:v>
                </c:pt>
                <c:pt idx="7">
                  <c:v>0.214</c:v>
                </c:pt>
                <c:pt idx="8">
                  <c:v>0.221</c:v>
                </c:pt>
                <c:pt idx="9">
                  <c:v>0.221</c:v>
                </c:pt>
                <c:pt idx="10">
                  <c:v>0.222</c:v>
                </c:pt>
                <c:pt idx="11">
                  <c:v>0.23300000000000001</c:v>
                </c:pt>
                <c:pt idx="12">
                  <c:v>0.23400000000000001</c:v>
                </c:pt>
                <c:pt idx="13">
                  <c:v>0.23499999999999999</c:v>
                </c:pt>
                <c:pt idx="14">
                  <c:v>0.23699999999999999</c:v>
                </c:pt>
                <c:pt idx="15">
                  <c:v>0.23699999999999999</c:v>
                </c:pt>
                <c:pt idx="16">
                  <c:v>0.24099999999999999</c:v>
                </c:pt>
                <c:pt idx="17">
                  <c:v>0.24099999999999999</c:v>
                </c:pt>
                <c:pt idx="18">
                  <c:v>0.24399999999999999</c:v>
                </c:pt>
                <c:pt idx="19">
                  <c:v>0.247</c:v>
                </c:pt>
                <c:pt idx="20">
                  <c:v>0.247</c:v>
                </c:pt>
                <c:pt idx="21">
                  <c:v>0.253</c:v>
                </c:pt>
                <c:pt idx="22">
                  <c:v>0.26</c:v>
                </c:pt>
                <c:pt idx="23">
                  <c:v>0.26</c:v>
                </c:pt>
                <c:pt idx="24">
                  <c:v>0.26</c:v>
                </c:pt>
                <c:pt idx="25">
                  <c:v>0.26</c:v>
                </c:pt>
                <c:pt idx="26">
                  <c:v>0.26100000000000001</c:v>
                </c:pt>
                <c:pt idx="27">
                  <c:v>0.26400000000000001</c:v>
                </c:pt>
                <c:pt idx="28">
                  <c:v>0.26700000000000002</c:v>
                </c:pt>
                <c:pt idx="29">
                  <c:v>0.26800000000000002</c:v>
                </c:pt>
                <c:pt idx="30">
                  <c:v>0.26800000000000002</c:v>
                </c:pt>
                <c:pt idx="31">
                  <c:v>0.27100000000000002</c:v>
                </c:pt>
                <c:pt idx="32">
                  <c:v>0.27200000000000002</c:v>
                </c:pt>
                <c:pt idx="33">
                  <c:v>0.27300000000000002</c:v>
                </c:pt>
                <c:pt idx="34">
                  <c:v>0.28100000000000003</c:v>
                </c:pt>
                <c:pt idx="35">
                  <c:v>0.28100000000000003</c:v>
                </c:pt>
                <c:pt idx="36">
                  <c:v>0.28299999999999997</c:v>
                </c:pt>
                <c:pt idx="37">
                  <c:v>0.28699999999999998</c:v>
                </c:pt>
                <c:pt idx="38">
                  <c:v>0.28799999999999998</c:v>
                </c:pt>
                <c:pt idx="39">
                  <c:v>0.29599999999999999</c:v>
                </c:pt>
                <c:pt idx="40">
                  <c:v>0.29899999999999999</c:v>
                </c:pt>
                <c:pt idx="41">
                  <c:v>0.30499999999999999</c:v>
                </c:pt>
                <c:pt idx="42">
                  <c:v>0.307</c:v>
                </c:pt>
                <c:pt idx="43">
                  <c:v>0.311</c:v>
                </c:pt>
                <c:pt idx="44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E56-409C-91B8-A54044730E83}"/>
            </c:ext>
          </c:extLst>
        </c:ser>
        <c:ser>
          <c:idx val="3"/>
          <c:order val="1"/>
          <c:tx>
            <c:strRef>
              <c:f>'Whole Pop Rank'!$G$60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bg2"/>
            </a:solidFill>
            <a:ln w="25400">
              <a:solidFill>
                <a:schemeClr val="bg2"/>
              </a:solidFill>
            </a:ln>
            <a:effectLst/>
          </c:spPr>
          <c:invertIfNegative val="0"/>
          <c:cat>
            <c:strRef>
              <c:f>'Whole Pop Rank'!$C$61:$C$105</c:f>
              <c:strCache>
                <c:ptCount val="45"/>
                <c:pt idx="0">
                  <c:v>Oxfordshire CSP</c:v>
                </c:pt>
                <c:pt idx="1">
                  <c:v>Surrey CSP</c:v>
                </c:pt>
                <c:pt idx="2">
                  <c:v>Wesport CSP</c:v>
                </c:pt>
                <c:pt idx="3">
                  <c:v>North Yorkshire CSP</c:v>
                </c:pt>
                <c:pt idx="4">
                  <c:v>Wiltshire and Swindon CSP</c:v>
                </c:pt>
                <c:pt idx="5">
                  <c:v>Dorset CSP</c:v>
                </c:pt>
                <c:pt idx="6">
                  <c:v>Buckinghamshire and Milton Keynes CSP</c:v>
                </c:pt>
                <c:pt idx="7">
                  <c:v>Devon CSP</c:v>
                </c:pt>
                <c:pt idx="8">
                  <c:v>Berkshire CSP</c:v>
                </c:pt>
                <c:pt idx="9">
                  <c:v>Gloucestershire CSP</c:v>
                </c:pt>
                <c:pt idx="10">
                  <c:v>Hampshire and Isle of Wright CSP</c:v>
                </c:pt>
                <c:pt idx="11">
                  <c:v>Cornwall and Isles of Scilly CSP</c:v>
                </c:pt>
                <c:pt idx="12">
                  <c:v>Hertfordshire CSP</c:v>
                </c:pt>
                <c:pt idx="13">
                  <c:v>Sussex CSP</c:v>
                </c:pt>
                <c:pt idx="14">
                  <c:v>Cheshire CSP</c:v>
                </c:pt>
                <c:pt idx="15">
                  <c:v>London CSP</c:v>
                </c:pt>
                <c:pt idx="16">
                  <c:v>Cambridgeshire CSP</c:v>
                </c:pt>
                <c:pt idx="17">
                  <c:v>Kent CSP</c:v>
                </c:pt>
                <c:pt idx="18">
                  <c:v>Shropshire and Telford and the Wrekin CSP</c:v>
                </c:pt>
                <c:pt idx="19">
                  <c:v>Derbyshire CSP</c:v>
                </c:pt>
                <c:pt idx="20">
                  <c:v>Nottinghamshire CSP</c:v>
                </c:pt>
                <c:pt idx="21">
                  <c:v>Cumbria CSP</c:v>
                </c:pt>
                <c:pt idx="22">
                  <c:v>Essex CSP</c:v>
                </c:pt>
                <c:pt idx="23">
                  <c:v>Herefordshire and Worcestershire CSP</c:v>
                </c:pt>
                <c:pt idx="24">
                  <c:v>Leicester, Leicestershire and Rutland CSP</c:v>
                </c:pt>
                <c:pt idx="25">
                  <c:v>West Yorkshire CSP</c:v>
                </c:pt>
                <c:pt idx="26">
                  <c:v>Norfolk CSP</c:v>
                </c:pt>
                <c:pt idx="27">
                  <c:v>Suffolk CSP</c:v>
                </c:pt>
                <c:pt idx="28">
                  <c:v>Somerset CSP</c:v>
                </c:pt>
                <c:pt idx="29">
                  <c:v>Greater Manchester CSP</c:v>
                </c:pt>
                <c:pt idx="30">
                  <c:v>Merseyside CSP</c:v>
                </c:pt>
                <c:pt idx="31">
                  <c:v>Northumberland CSP</c:v>
                </c:pt>
                <c:pt idx="32">
                  <c:v>Lancashire CSP</c:v>
                </c:pt>
                <c:pt idx="33">
                  <c:v>Northamptonshire CSP</c:v>
                </c:pt>
                <c:pt idx="34">
                  <c:v>Staffordshire and Stoke-on-Trent CSP</c:v>
                </c:pt>
                <c:pt idx="35">
                  <c:v>Tyne and Wear CSP</c:v>
                </c:pt>
                <c:pt idx="36">
                  <c:v>Coventry, Solihull and Warwickshire CSP</c:v>
                </c:pt>
                <c:pt idx="37">
                  <c:v>Bedfordshire CSP</c:v>
                </c:pt>
                <c:pt idx="38">
                  <c:v>Birmingham CSP</c:v>
                </c:pt>
                <c:pt idx="39">
                  <c:v>South Yorkshire CSP</c:v>
                </c:pt>
                <c:pt idx="40">
                  <c:v>Durham CSP</c:v>
                </c:pt>
                <c:pt idx="41">
                  <c:v>Lincolnshire CSP</c:v>
                </c:pt>
                <c:pt idx="42">
                  <c:v>Tees Valley CSP</c:v>
                </c:pt>
                <c:pt idx="43">
                  <c:v>Humber CSP</c:v>
                </c:pt>
                <c:pt idx="44">
                  <c:v>Black Country CSP</c:v>
                </c:pt>
              </c:strCache>
            </c:strRef>
          </c:cat>
          <c:val>
            <c:numRef>
              <c:f>'Whole Pop Rank'!$G$61:$G$105</c:f>
              <c:numCache>
                <c:formatCode>General</c:formatCode>
                <c:ptCount val="45"/>
                <c:pt idx="0" formatCode="0.0%">
                  <c:v>0.191</c:v>
                </c:pt>
                <c:pt idx="44" formatCode="0.0%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E56-409C-91B8-A54044730E83}"/>
            </c:ext>
          </c:extLst>
        </c:ser>
        <c:ser>
          <c:idx val="2"/>
          <c:order val="2"/>
          <c:tx>
            <c:strRef>
              <c:f>'Whole Pop Rank'!$F$60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'Whole Pop Rank'!$C$61:$C$105</c:f>
              <c:strCache>
                <c:ptCount val="45"/>
                <c:pt idx="0">
                  <c:v>Oxfordshire CSP</c:v>
                </c:pt>
                <c:pt idx="1">
                  <c:v>Surrey CSP</c:v>
                </c:pt>
                <c:pt idx="2">
                  <c:v>Wesport CSP</c:v>
                </c:pt>
                <c:pt idx="3">
                  <c:v>North Yorkshire CSP</c:v>
                </c:pt>
                <c:pt idx="4">
                  <c:v>Wiltshire and Swindon CSP</c:v>
                </c:pt>
                <c:pt idx="5">
                  <c:v>Dorset CSP</c:v>
                </c:pt>
                <c:pt idx="6">
                  <c:v>Buckinghamshire and Milton Keynes CSP</c:v>
                </c:pt>
                <c:pt idx="7">
                  <c:v>Devon CSP</c:v>
                </c:pt>
                <c:pt idx="8">
                  <c:v>Berkshire CSP</c:v>
                </c:pt>
                <c:pt idx="9">
                  <c:v>Gloucestershire CSP</c:v>
                </c:pt>
                <c:pt idx="10">
                  <c:v>Hampshire and Isle of Wright CSP</c:v>
                </c:pt>
                <c:pt idx="11">
                  <c:v>Cornwall and Isles of Scilly CSP</c:v>
                </c:pt>
                <c:pt idx="12">
                  <c:v>Hertfordshire CSP</c:v>
                </c:pt>
                <c:pt idx="13">
                  <c:v>Sussex CSP</c:v>
                </c:pt>
                <c:pt idx="14">
                  <c:v>Cheshire CSP</c:v>
                </c:pt>
                <c:pt idx="15">
                  <c:v>London CSP</c:v>
                </c:pt>
                <c:pt idx="16">
                  <c:v>Cambridgeshire CSP</c:v>
                </c:pt>
                <c:pt idx="17">
                  <c:v>Kent CSP</c:v>
                </c:pt>
                <c:pt idx="18">
                  <c:v>Shropshire and Telford and the Wrekin CSP</c:v>
                </c:pt>
                <c:pt idx="19">
                  <c:v>Derbyshire CSP</c:v>
                </c:pt>
                <c:pt idx="20">
                  <c:v>Nottinghamshire CSP</c:v>
                </c:pt>
                <c:pt idx="21">
                  <c:v>Cumbria CSP</c:v>
                </c:pt>
                <c:pt idx="22">
                  <c:v>Essex CSP</c:v>
                </c:pt>
                <c:pt idx="23">
                  <c:v>Herefordshire and Worcestershire CSP</c:v>
                </c:pt>
                <c:pt idx="24">
                  <c:v>Leicester, Leicestershire and Rutland CSP</c:v>
                </c:pt>
                <c:pt idx="25">
                  <c:v>West Yorkshire CSP</c:v>
                </c:pt>
                <c:pt idx="26">
                  <c:v>Norfolk CSP</c:v>
                </c:pt>
                <c:pt idx="27">
                  <c:v>Suffolk CSP</c:v>
                </c:pt>
                <c:pt idx="28">
                  <c:v>Somerset CSP</c:v>
                </c:pt>
                <c:pt idx="29">
                  <c:v>Greater Manchester CSP</c:v>
                </c:pt>
                <c:pt idx="30">
                  <c:v>Merseyside CSP</c:v>
                </c:pt>
                <c:pt idx="31">
                  <c:v>Northumberland CSP</c:v>
                </c:pt>
                <c:pt idx="32">
                  <c:v>Lancashire CSP</c:v>
                </c:pt>
                <c:pt idx="33">
                  <c:v>Northamptonshire CSP</c:v>
                </c:pt>
                <c:pt idx="34">
                  <c:v>Staffordshire and Stoke-on-Trent CSP</c:v>
                </c:pt>
                <c:pt idx="35">
                  <c:v>Tyne and Wear CSP</c:v>
                </c:pt>
                <c:pt idx="36">
                  <c:v>Coventry, Solihull and Warwickshire CSP</c:v>
                </c:pt>
                <c:pt idx="37">
                  <c:v>Bedfordshire CSP</c:v>
                </c:pt>
                <c:pt idx="38">
                  <c:v>Birmingham CSP</c:v>
                </c:pt>
                <c:pt idx="39">
                  <c:v>South Yorkshire CSP</c:v>
                </c:pt>
                <c:pt idx="40">
                  <c:v>Durham CSP</c:v>
                </c:pt>
                <c:pt idx="41">
                  <c:v>Lincolnshire CSP</c:v>
                </c:pt>
                <c:pt idx="42">
                  <c:v>Tees Valley CSP</c:v>
                </c:pt>
                <c:pt idx="43">
                  <c:v>Humber CSP</c:v>
                </c:pt>
                <c:pt idx="44">
                  <c:v>Black Country CSP</c:v>
                </c:pt>
              </c:strCache>
            </c:strRef>
          </c:cat>
          <c:val>
            <c:numRef>
              <c:f>'Whole Pop Rank'!$F$61:$F$105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0.26800000000000002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0.28100000000000003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0.311</c:v>
                </c:pt>
                <c:pt idx="44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E56-409C-91B8-A54044730E83}"/>
            </c:ext>
          </c:extLst>
        </c:ser>
        <c:ser>
          <c:idx val="1"/>
          <c:order val="3"/>
          <c:tx>
            <c:strRef>
              <c:f>'Whole Pop Rank'!$E$60</c:f>
              <c:strCache>
                <c:ptCount val="1"/>
                <c:pt idx="0">
                  <c:v>Tees Valley Sport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'Whole Pop Rank'!$C$61:$C$105</c:f>
              <c:strCache>
                <c:ptCount val="45"/>
                <c:pt idx="0">
                  <c:v>Oxfordshire CSP</c:v>
                </c:pt>
                <c:pt idx="1">
                  <c:v>Surrey CSP</c:v>
                </c:pt>
                <c:pt idx="2">
                  <c:v>Wesport CSP</c:v>
                </c:pt>
                <c:pt idx="3">
                  <c:v>North Yorkshire CSP</c:v>
                </c:pt>
                <c:pt idx="4">
                  <c:v>Wiltshire and Swindon CSP</c:v>
                </c:pt>
                <c:pt idx="5">
                  <c:v>Dorset CSP</c:v>
                </c:pt>
                <c:pt idx="6">
                  <c:v>Buckinghamshire and Milton Keynes CSP</c:v>
                </c:pt>
                <c:pt idx="7">
                  <c:v>Devon CSP</c:v>
                </c:pt>
                <c:pt idx="8">
                  <c:v>Berkshire CSP</c:v>
                </c:pt>
                <c:pt idx="9">
                  <c:v>Gloucestershire CSP</c:v>
                </c:pt>
                <c:pt idx="10">
                  <c:v>Hampshire and Isle of Wright CSP</c:v>
                </c:pt>
                <c:pt idx="11">
                  <c:v>Cornwall and Isles of Scilly CSP</c:v>
                </c:pt>
                <c:pt idx="12">
                  <c:v>Hertfordshire CSP</c:v>
                </c:pt>
                <c:pt idx="13">
                  <c:v>Sussex CSP</c:v>
                </c:pt>
                <c:pt idx="14">
                  <c:v>Cheshire CSP</c:v>
                </c:pt>
                <c:pt idx="15">
                  <c:v>London CSP</c:v>
                </c:pt>
                <c:pt idx="16">
                  <c:v>Cambridgeshire CSP</c:v>
                </c:pt>
                <c:pt idx="17">
                  <c:v>Kent CSP</c:v>
                </c:pt>
                <c:pt idx="18">
                  <c:v>Shropshire and Telford and the Wrekin CSP</c:v>
                </c:pt>
                <c:pt idx="19">
                  <c:v>Derbyshire CSP</c:v>
                </c:pt>
                <c:pt idx="20">
                  <c:v>Nottinghamshire CSP</c:v>
                </c:pt>
                <c:pt idx="21">
                  <c:v>Cumbria CSP</c:v>
                </c:pt>
                <c:pt idx="22">
                  <c:v>Essex CSP</c:v>
                </c:pt>
                <c:pt idx="23">
                  <c:v>Herefordshire and Worcestershire CSP</c:v>
                </c:pt>
                <c:pt idx="24">
                  <c:v>Leicester, Leicestershire and Rutland CSP</c:v>
                </c:pt>
                <c:pt idx="25">
                  <c:v>West Yorkshire CSP</c:v>
                </c:pt>
                <c:pt idx="26">
                  <c:v>Norfolk CSP</c:v>
                </c:pt>
                <c:pt idx="27">
                  <c:v>Suffolk CSP</c:v>
                </c:pt>
                <c:pt idx="28">
                  <c:v>Somerset CSP</c:v>
                </c:pt>
                <c:pt idx="29">
                  <c:v>Greater Manchester CSP</c:v>
                </c:pt>
                <c:pt idx="30">
                  <c:v>Merseyside CSP</c:v>
                </c:pt>
                <c:pt idx="31">
                  <c:v>Northumberland CSP</c:v>
                </c:pt>
                <c:pt idx="32">
                  <c:v>Lancashire CSP</c:v>
                </c:pt>
                <c:pt idx="33">
                  <c:v>Northamptonshire CSP</c:v>
                </c:pt>
                <c:pt idx="34">
                  <c:v>Staffordshire and Stoke-on-Trent CSP</c:v>
                </c:pt>
                <c:pt idx="35">
                  <c:v>Tyne and Wear CSP</c:v>
                </c:pt>
                <c:pt idx="36">
                  <c:v>Coventry, Solihull and Warwickshire CSP</c:v>
                </c:pt>
                <c:pt idx="37">
                  <c:v>Bedfordshire CSP</c:v>
                </c:pt>
                <c:pt idx="38">
                  <c:v>Birmingham CSP</c:v>
                </c:pt>
                <c:pt idx="39">
                  <c:v>South Yorkshire CSP</c:v>
                </c:pt>
                <c:pt idx="40">
                  <c:v>Durham CSP</c:v>
                </c:pt>
                <c:pt idx="41">
                  <c:v>Lincolnshire CSP</c:v>
                </c:pt>
                <c:pt idx="42">
                  <c:v>Tees Valley CSP</c:v>
                </c:pt>
                <c:pt idx="43">
                  <c:v>Humber CSP</c:v>
                </c:pt>
                <c:pt idx="44">
                  <c:v>Black Country CSP</c:v>
                </c:pt>
              </c:strCache>
            </c:strRef>
          </c:cat>
          <c:val>
            <c:numRef>
              <c:f>'Whole Pop Rank'!$E$61:$E$105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0.307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E56-409C-91B8-A54044730E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8.48618143279657E-3"/>
          <c:w val="0.83751713839913156"/>
          <c:h val="0.744843461060072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'Whole Pop Rank'!$U$60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 w="25400">
              <a:solidFill>
                <a:schemeClr val="bg2"/>
              </a:solidFill>
            </a:ln>
            <a:effectLst/>
          </c:spPr>
          <c:invertIfNegative val="0"/>
          <c:cat>
            <c:strRef>
              <c:f>'Whole Pop Rank'!$Z$61:$Z$105</c:f>
              <c:strCache>
                <c:ptCount val="45"/>
                <c:pt idx="0">
                  <c:v>Worst</c:v>
                </c:pt>
                <c:pt idx="44">
                  <c:v>Best</c:v>
                </c:pt>
              </c:strCache>
            </c:strRef>
          </c:cat>
          <c:val>
            <c:numRef>
              <c:f>'Whole Pop Rank'!$U$61:$U$105</c:f>
              <c:numCache>
                <c:formatCode>0.0%</c:formatCode>
                <c:ptCount val="45"/>
                <c:pt idx="0">
                  <c:v>0.54900000000000004</c:v>
                </c:pt>
                <c:pt idx="1">
                  <c:v>0.56200000000000006</c:v>
                </c:pt>
                <c:pt idx="2">
                  <c:v>0.57499999999999996</c:v>
                </c:pt>
                <c:pt idx="3">
                  <c:v>0.57599999999999996</c:v>
                </c:pt>
                <c:pt idx="4">
                  <c:v>0.57899999999999996</c:v>
                </c:pt>
                <c:pt idx="5">
                  <c:v>0.57999999999999996</c:v>
                </c:pt>
                <c:pt idx="6">
                  <c:v>0.58499999999999996</c:v>
                </c:pt>
                <c:pt idx="7">
                  <c:v>0.58499999999999996</c:v>
                </c:pt>
                <c:pt idx="8">
                  <c:v>0.58599999999999997</c:v>
                </c:pt>
                <c:pt idx="9">
                  <c:v>0.59199999999999997</c:v>
                </c:pt>
                <c:pt idx="10">
                  <c:v>0.59399999999999997</c:v>
                </c:pt>
                <c:pt idx="11">
                  <c:v>0.59699999999999998</c:v>
                </c:pt>
                <c:pt idx="12">
                  <c:v>0.60299999999999998</c:v>
                </c:pt>
                <c:pt idx="13">
                  <c:v>0.60399999999999998</c:v>
                </c:pt>
                <c:pt idx="14">
                  <c:v>0.60399999999999998</c:v>
                </c:pt>
                <c:pt idx="15">
                  <c:v>0.60499999999999998</c:v>
                </c:pt>
                <c:pt idx="16">
                  <c:v>0.60499999999999998</c:v>
                </c:pt>
                <c:pt idx="17">
                  <c:v>0.60599999999999998</c:v>
                </c:pt>
                <c:pt idx="18">
                  <c:v>0.60899999999999999</c:v>
                </c:pt>
                <c:pt idx="19">
                  <c:v>0.60899999999999999</c:v>
                </c:pt>
                <c:pt idx="20">
                  <c:v>0.61</c:v>
                </c:pt>
                <c:pt idx="21">
                  <c:v>0.61199999999999999</c:v>
                </c:pt>
                <c:pt idx="22">
                  <c:v>0.61899999999999999</c:v>
                </c:pt>
                <c:pt idx="23">
                  <c:v>0.623</c:v>
                </c:pt>
                <c:pt idx="24">
                  <c:v>0.626</c:v>
                </c:pt>
                <c:pt idx="25">
                  <c:v>0.629</c:v>
                </c:pt>
                <c:pt idx="26">
                  <c:v>0.63200000000000001</c:v>
                </c:pt>
                <c:pt idx="27">
                  <c:v>0.63300000000000001</c:v>
                </c:pt>
                <c:pt idx="28">
                  <c:v>0.63700000000000001</c:v>
                </c:pt>
                <c:pt idx="29">
                  <c:v>0.64200000000000002</c:v>
                </c:pt>
                <c:pt idx="30">
                  <c:v>0.64300000000000002</c:v>
                </c:pt>
                <c:pt idx="31">
                  <c:v>0.64500000000000002</c:v>
                </c:pt>
                <c:pt idx="32">
                  <c:v>0.65100000000000002</c:v>
                </c:pt>
                <c:pt idx="33">
                  <c:v>0.66</c:v>
                </c:pt>
                <c:pt idx="34">
                  <c:v>0.66200000000000003</c:v>
                </c:pt>
                <c:pt idx="35">
                  <c:v>0.66400000000000003</c:v>
                </c:pt>
                <c:pt idx="36">
                  <c:v>0.66500000000000004</c:v>
                </c:pt>
                <c:pt idx="37">
                  <c:v>0.66600000000000004</c:v>
                </c:pt>
                <c:pt idx="38">
                  <c:v>0.66700000000000004</c:v>
                </c:pt>
                <c:pt idx="39">
                  <c:v>0.66800000000000004</c:v>
                </c:pt>
                <c:pt idx="40">
                  <c:v>0.67</c:v>
                </c:pt>
                <c:pt idx="41">
                  <c:v>0.67600000000000005</c:v>
                </c:pt>
                <c:pt idx="42">
                  <c:v>0.68400000000000005</c:v>
                </c:pt>
                <c:pt idx="43">
                  <c:v>0.68600000000000005</c:v>
                </c:pt>
                <c:pt idx="44">
                  <c:v>0.68700000000000006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CA-4B81-9988-C52C1110C945}"/>
            </c:ext>
          </c:extLst>
        </c:ser>
        <c:ser>
          <c:idx val="3"/>
          <c:order val="1"/>
          <c:tx>
            <c:strRef>
              <c:f>'Whole Pop Rank'!$Y$60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bg2"/>
            </a:solidFill>
            <a:ln w="25400">
              <a:solidFill>
                <a:schemeClr val="bg2"/>
              </a:solidFill>
            </a:ln>
            <a:effectLst/>
          </c:spPr>
          <c:invertIfNegative val="0"/>
          <c:cat>
            <c:strRef>
              <c:f>'Whole Pop Rank'!$T$61:$T$105</c:f>
              <c:strCache>
                <c:ptCount val="45"/>
                <c:pt idx="0">
                  <c:v>Black Country CSP</c:v>
                </c:pt>
                <c:pt idx="1">
                  <c:v>Humber CSP</c:v>
                </c:pt>
                <c:pt idx="2">
                  <c:v>Bedfordshire CSP</c:v>
                </c:pt>
                <c:pt idx="3">
                  <c:v>Lincolnshire CSP</c:v>
                </c:pt>
                <c:pt idx="4">
                  <c:v>Birmingham CSP</c:v>
                </c:pt>
                <c:pt idx="5">
                  <c:v>Tees Valley CSP</c:v>
                </c:pt>
                <c:pt idx="6">
                  <c:v>Durham CSP</c:v>
                </c:pt>
                <c:pt idx="7">
                  <c:v>Staffordshire and Stoke-on-Trent CSP</c:v>
                </c:pt>
                <c:pt idx="8">
                  <c:v>South Yorkshire CSP</c:v>
                </c:pt>
                <c:pt idx="9">
                  <c:v>Northamptonshire CSP</c:v>
                </c:pt>
                <c:pt idx="10">
                  <c:v>Norfolk CSP</c:v>
                </c:pt>
                <c:pt idx="11">
                  <c:v>Tyne and Wear CSP</c:v>
                </c:pt>
                <c:pt idx="12">
                  <c:v>Lancashire CSP</c:v>
                </c:pt>
                <c:pt idx="13">
                  <c:v>Coventry, Solihull and Warwickshire CSP</c:v>
                </c:pt>
                <c:pt idx="14">
                  <c:v>Merseyside CSP</c:v>
                </c:pt>
                <c:pt idx="15">
                  <c:v>Herefordshire and Worcestershire CSP</c:v>
                </c:pt>
                <c:pt idx="16">
                  <c:v>Somerset CSP</c:v>
                </c:pt>
                <c:pt idx="17">
                  <c:v>Greater Manchester CSP</c:v>
                </c:pt>
                <c:pt idx="18">
                  <c:v>Essex CSP</c:v>
                </c:pt>
                <c:pt idx="19">
                  <c:v>Suffolk CSP</c:v>
                </c:pt>
                <c:pt idx="20">
                  <c:v>Leicester, Leicestershire and Rutland CSP</c:v>
                </c:pt>
                <c:pt idx="21">
                  <c:v>West Yorkshire CSP</c:v>
                </c:pt>
                <c:pt idx="22">
                  <c:v>Northumberland CSP</c:v>
                </c:pt>
                <c:pt idx="23">
                  <c:v>Derbyshire CSP</c:v>
                </c:pt>
                <c:pt idx="24">
                  <c:v>Cumbria CSP</c:v>
                </c:pt>
                <c:pt idx="25">
                  <c:v>Hertfordshire CSP</c:v>
                </c:pt>
                <c:pt idx="26">
                  <c:v>Kent CSP</c:v>
                </c:pt>
                <c:pt idx="27">
                  <c:v>Shropshire and Telford and the Wrekin CSP</c:v>
                </c:pt>
                <c:pt idx="28">
                  <c:v>Cambridgeshire CSP</c:v>
                </c:pt>
                <c:pt idx="29">
                  <c:v>Nottinghamshire CSP</c:v>
                </c:pt>
                <c:pt idx="30">
                  <c:v>Cheshire CSP</c:v>
                </c:pt>
                <c:pt idx="31">
                  <c:v>London CSP</c:v>
                </c:pt>
                <c:pt idx="32">
                  <c:v>Sussex CSP</c:v>
                </c:pt>
                <c:pt idx="33">
                  <c:v>Hampshire and Isle of Wright CSP</c:v>
                </c:pt>
                <c:pt idx="34">
                  <c:v>Berkshire CSP</c:v>
                </c:pt>
                <c:pt idx="35">
                  <c:v>Gloucestershire CSP</c:v>
                </c:pt>
                <c:pt idx="36">
                  <c:v>Cornwall and Isles of Scilly CSP</c:v>
                </c:pt>
                <c:pt idx="37">
                  <c:v>Dorset CSP</c:v>
                </c:pt>
                <c:pt idx="38">
                  <c:v>Wiltshire and Swindon CSP</c:v>
                </c:pt>
                <c:pt idx="39">
                  <c:v>Buckinghamshire and Milton Keynes CSP</c:v>
                </c:pt>
                <c:pt idx="40">
                  <c:v>North Yorkshire CSP</c:v>
                </c:pt>
                <c:pt idx="41">
                  <c:v>Devon CSP</c:v>
                </c:pt>
                <c:pt idx="42">
                  <c:v>Surrey CSP</c:v>
                </c:pt>
                <c:pt idx="43">
                  <c:v>Oxfordshire CSP</c:v>
                </c:pt>
                <c:pt idx="44">
                  <c:v>Wesport CSP</c:v>
                </c:pt>
              </c:strCache>
            </c:strRef>
          </c:cat>
          <c:val>
            <c:numRef>
              <c:f>'Whole Pop Rank'!$Y$61:$Y$105</c:f>
              <c:numCache>
                <c:formatCode>General</c:formatCode>
                <c:ptCount val="45"/>
                <c:pt idx="0" formatCode="0.0%">
                  <c:v>0.54900000000000004</c:v>
                </c:pt>
                <c:pt idx="44" formatCode="0.0%">
                  <c:v>0.68700000000000006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CA-4B81-9988-C52C1110C945}"/>
            </c:ext>
          </c:extLst>
        </c:ser>
        <c:ser>
          <c:idx val="2"/>
          <c:order val="2"/>
          <c:tx>
            <c:strRef>
              <c:f>'Whole Pop Rank'!$W$60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'Whole Pop Rank'!$T$61:$T$105</c:f>
              <c:strCache>
                <c:ptCount val="45"/>
                <c:pt idx="0">
                  <c:v>Black Country CSP</c:v>
                </c:pt>
                <c:pt idx="1">
                  <c:v>Humber CSP</c:v>
                </c:pt>
                <c:pt idx="2">
                  <c:v>Bedfordshire CSP</c:v>
                </c:pt>
                <c:pt idx="3">
                  <c:v>Lincolnshire CSP</c:v>
                </c:pt>
                <c:pt idx="4">
                  <c:v>Birmingham CSP</c:v>
                </c:pt>
                <c:pt idx="5">
                  <c:v>Tees Valley CSP</c:v>
                </c:pt>
                <c:pt idx="6">
                  <c:v>Durham CSP</c:v>
                </c:pt>
                <c:pt idx="7">
                  <c:v>Staffordshire and Stoke-on-Trent CSP</c:v>
                </c:pt>
                <c:pt idx="8">
                  <c:v>South Yorkshire CSP</c:v>
                </c:pt>
                <c:pt idx="9">
                  <c:v>Northamptonshire CSP</c:v>
                </c:pt>
                <c:pt idx="10">
                  <c:v>Norfolk CSP</c:v>
                </c:pt>
                <c:pt idx="11">
                  <c:v>Tyne and Wear CSP</c:v>
                </c:pt>
                <c:pt idx="12">
                  <c:v>Lancashire CSP</c:v>
                </c:pt>
                <c:pt idx="13">
                  <c:v>Coventry, Solihull and Warwickshire CSP</c:v>
                </c:pt>
                <c:pt idx="14">
                  <c:v>Merseyside CSP</c:v>
                </c:pt>
                <c:pt idx="15">
                  <c:v>Herefordshire and Worcestershire CSP</c:v>
                </c:pt>
                <c:pt idx="16">
                  <c:v>Somerset CSP</c:v>
                </c:pt>
                <c:pt idx="17">
                  <c:v>Greater Manchester CSP</c:v>
                </c:pt>
                <c:pt idx="18">
                  <c:v>Essex CSP</c:v>
                </c:pt>
                <c:pt idx="19">
                  <c:v>Suffolk CSP</c:v>
                </c:pt>
                <c:pt idx="20">
                  <c:v>Leicester, Leicestershire and Rutland CSP</c:v>
                </c:pt>
                <c:pt idx="21">
                  <c:v>West Yorkshire CSP</c:v>
                </c:pt>
                <c:pt idx="22">
                  <c:v>Northumberland CSP</c:v>
                </c:pt>
                <c:pt idx="23">
                  <c:v>Derbyshire CSP</c:v>
                </c:pt>
                <c:pt idx="24">
                  <c:v>Cumbria CSP</c:v>
                </c:pt>
                <c:pt idx="25">
                  <c:v>Hertfordshire CSP</c:v>
                </c:pt>
                <c:pt idx="26">
                  <c:v>Kent CSP</c:v>
                </c:pt>
                <c:pt idx="27">
                  <c:v>Shropshire and Telford and the Wrekin CSP</c:v>
                </c:pt>
                <c:pt idx="28">
                  <c:v>Cambridgeshire CSP</c:v>
                </c:pt>
                <c:pt idx="29">
                  <c:v>Nottinghamshire CSP</c:v>
                </c:pt>
                <c:pt idx="30">
                  <c:v>Cheshire CSP</c:v>
                </c:pt>
                <c:pt idx="31">
                  <c:v>London CSP</c:v>
                </c:pt>
                <c:pt idx="32">
                  <c:v>Sussex CSP</c:v>
                </c:pt>
                <c:pt idx="33">
                  <c:v>Hampshire and Isle of Wright CSP</c:v>
                </c:pt>
                <c:pt idx="34">
                  <c:v>Berkshire CSP</c:v>
                </c:pt>
                <c:pt idx="35">
                  <c:v>Gloucestershire CSP</c:v>
                </c:pt>
                <c:pt idx="36">
                  <c:v>Cornwall and Isles of Scilly CSP</c:v>
                </c:pt>
                <c:pt idx="37">
                  <c:v>Dorset CSP</c:v>
                </c:pt>
                <c:pt idx="38">
                  <c:v>Wiltshire and Swindon CSP</c:v>
                </c:pt>
                <c:pt idx="39">
                  <c:v>Buckinghamshire and Milton Keynes CSP</c:v>
                </c:pt>
                <c:pt idx="40">
                  <c:v>North Yorkshire CSP</c:v>
                </c:pt>
                <c:pt idx="41">
                  <c:v>Devon CSP</c:v>
                </c:pt>
                <c:pt idx="42">
                  <c:v>Surrey CSP</c:v>
                </c:pt>
                <c:pt idx="43">
                  <c:v>Oxfordshire CSP</c:v>
                </c:pt>
                <c:pt idx="44">
                  <c:v>Wesport CSP</c:v>
                </c:pt>
              </c:strCache>
            </c:strRef>
          </c:cat>
          <c:val>
            <c:numRef>
              <c:f>'Whole Pop Rank'!$W$61:$W$105</c:f>
              <c:numCache>
                <c:formatCode>General</c:formatCode>
                <c:ptCount val="45"/>
                <c:pt idx="0">
                  <c:v>0.54900000000000004</c:v>
                </c:pt>
                <c:pt idx="1">
                  <c:v>0.56200000000000006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0.59699999999999998</c:v>
                </c:pt>
                <c:pt idx="12">
                  <c:v>0</c:v>
                </c:pt>
                <c:pt idx="13">
                  <c:v>0</c:v>
                </c:pt>
                <c:pt idx="14">
                  <c:v>0.60399999999999998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CA-4B81-9988-C52C1110C945}"/>
            </c:ext>
          </c:extLst>
        </c:ser>
        <c:ser>
          <c:idx val="1"/>
          <c:order val="3"/>
          <c:tx>
            <c:strRef>
              <c:f>'Whole Pop Rank'!$V$60</c:f>
              <c:strCache>
                <c:ptCount val="1"/>
                <c:pt idx="0">
                  <c:v>Tees Valley Sport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'Whole Pop Rank'!$T$61:$T$105</c:f>
              <c:strCache>
                <c:ptCount val="45"/>
                <c:pt idx="0">
                  <c:v>Black Country CSP</c:v>
                </c:pt>
                <c:pt idx="1">
                  <c:v>Humber CSP</c:v>
                </c:pt>
                <c:pt idx="2">
                  <c:v>Bedfordshire CSP</c:v>
                </c:pt>
                <c:pt idx="3">
                  <c:v>Lincolnshire CSP</c:v>
                </c:pt>
                <c:pt idx="4">
                  <c:v>Birmingham CSP</c:v>
                </c:pt>
                <c:pt idx="5">
                  <c:v>Tees Valley CSP</c:v>
                </c:pt>
                <c:pt idx="6">
                  <c:v>Durham CSP</c:v>
                </c:pt>
                <c:pt idx="7">
                  <c:v>Staffordshire and Stoke-on-Trent CSP</c:v>
                </c:pt>
                <c:pt idx="8">
                  <c:v>South Yorkshire CSP</c:v>
                </c:pt>
                <c:pt idx="9">
                  <c:v>Northamptonshire CSP</c:v>
                </c:pt>
                <c:pt idx="10">
                  <c:v>Norfolk CSP</c:v>
                </c:pt>
                <c:pt idx="11">
                  <c:v>Tyne and Wear CSP</c:v>
                </c:pt>
                <c:pt idx="12">
                  <c:v>Lancashire CSP</c:v>
                </c:pt>
                <c:pt idx="13">
                  <c:v>Coventry, Solihull and Warwickshire CSP</c:v>
                </c:pt>
                <c:pt idx="14">
                  <c:v>Merseyside CSP</c:v>
                </c:pt>
                <c:pt idx="15">
                  <c:v>Herefordshire and Worcestershire CSP</c:v>
                </c:pt>
                <c:pt idx="16">
                  <c:v>Somerset CSP</c:v>
                </c:pt>
                <c:pt idx="17">
                  <c:v>Greater Manchester CSP</c:v>
                </c:pt>
                <c:pt idx="18">
                  <c:v>Essex CSP</c:v>
                </c:pt>
                <c:pt idx="19">
                  <c:v>Suffolk CSP</c:v>
                </c:pt>
                <c:pt idx="20">
                  <c:v>Leicester, Leicestershire and Rutland CSP</c:v>
                </c:pt>
                <c:pt idx="21">
                  <c:v>West Yorkshire CSP</c:v>
                </c:pt>
                <c:pt idx="22">
                  <c:v>Northumberland CSP</c:v>
                </c:pt>
                <c:pt idx="23">
                  <c:v>Derbyshire CSP</c:v>
                </c:pt>
                <c:pt idx="24">
                  <c:v>Cumbria CSP</c:v>
                </c:pt>
                <c:pt idx="25">
                  <c:v>Hertfordshire CSP</c:v>
                </c:pt>
                <c:pt idx="26">
                  <c:v>Kent CSP</c:v>
                </c:pt>
                <c:pt idx="27">
                  <c:v>Shropshire and Telford and the Wrekin CSP</c:v>
                </c:pt>
                <c:pt idx="28">
                  <c:v>Cambridgeshire CSP</c:v>
                </c:pt>
                <c:pt idx="29">
                  <c:v>Nottinghamshire CSP</c:v>
                </c:pt>
                <c:pt idx="30">
                  <c:v>Cheshire CSP</c:v>
                </c:pt>
                <c:pt idx="31">
                  <c:v>London CSP</c:v>
                </c:pt>
                <c:pt idx="32">
                  <c:v>Sussex CSP</c:v>
                </c:pt>
                <c:pt idx="33">
                  <c:v>Hampshire and Isle of Wright CSP</c:v>
                </c:pt>
                <c:pt idx="34">
                  <c:v>Berkshire CSP</c:v>
                </c:pt>
                <c:pt idx="35">
                  <c:v>Gloucestershire CSP</c:v>
                </c:pt>
                <c:pt idx="36">
                  <c:v>Cornwall and Isles of Scilly CSP</c:v>
                </c:pt>
                <c:pt idx="37">
                  <c:v>Dorset CSP</c:v>
                </c:pt>
                <c:pt idx="38">
                  <c:v>Wiltshire and Swindon CSP</c:v>
                </c:pt>
                <c:pt idx="39">
                  <c:v>Buckinghamshire and Milton Keynes CSP</c:v>
                </c:pt>
                <c:pt idx="40">
                  <c:v>North Yorkshire CSP</c:v>
                </c:pt>
                <c:pt idx="41">
                  <c:v>Devon CSP</c:v>
                </c:pt>
                <c:pt idx="42">
                  <c:v>Surrey CSP</c:v>
                </c:pt>
                <c:pt idx="43">
                  <c:v>Oxfordshire CSP</c:v>
                </c:pt>
                <c:pt idx="44">
                  <c:v>Wesport CSP</c:v>
                </c:pt>
              </c:strCache>
            </c:strRef>
          </c:cat>
          <c:val>
            <c:numRef>
              <c:f>'Whole Pop Rank'!$V$61:$V$105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0.57999999999999996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BCA-4B81-9988-C52C1110C9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'Whole Pop LAs'!$D$48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'Whole Pop LAs'!$C$49:$C$55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'Whole Pop LAs'!$D$49:$D$55</c:f>
              <c:numCache>
                <c:formatCode>0.0%</c:formatCode>
                <c:ptCount val="7"/>
                <c:pt idx="0">
                  <c:v>0.251</c:v>
                </c:pt>
                <c:pt idx="1">
                  <c:v>0.307</c:v>
                </c:pt>
                <c:pt idx="2">
                  <c:v>0.29399999999999998</c:v>
                </c:pt>
                <c:pt idx="3">
                  <c:v>0.29299999999999998</c:v>
                </c:pt>
                <c:pt idx="4">
                  <c:v>0.34300000000000003</c:v>
                </c:pt>
                <c:pt idx="5">
                  <c:v>0.32800000000000001</c:v>
                </c:pt>
                <c:pt idx="6">
                  <c:v>0.29099999999999998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A3-430D-9D23-072F663BADE5}"/>
            </c:ext>
          </c:extLst>
        </c:ser>
        <c:ser>
          <c:idx val="2"/>
          <c:order val="1"/>
          <c:tx>
            <c:strRef>
              <c:f>'Whole Pop LAs'!$E$48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'Whole Pop LAs'!$C$49:$C$55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'Whole Pop LAs'!$E$49:$E$55</c:f>
              <c:numCache>
                <c:formatCode>0.0%</c:formatCode>
                <c:ptCount val="7"/>
                <c:pt idx="0">
                  <c:v>0.123</c:v>
                </c:pt>
                <c:pt idx="1">
                  <c:v>0.113</c:v>
                </c:pt>
                <c:pt idx="2">
                  <c:v>0.114</c:v>
                </c:pt>
                <c:pt idx="3">
                  <c:v>0.112</c:v>
                </c:pt>
                <c:pt idx="4">
                  <c:v>0.104</c:v>
                </c:pt>
                <c:pt idx="5">
                  <c:v>0.129</c:v>
                </c:pt>
                <c:pt idx="6">
                  <c:v>0.10299999999999999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A3-430D-9D23-072F663BADE5}"/>
            </c:ext>
          </c:extLst>
        </c:ser>
        <c:ser>
          <c:idx val="3"/>
          <c:order val="2"/>
          <c:tx>
            <c:strRef>
              <c:f>'Whole Pop LAs'!$F$48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'Whole Pop LAs'!$C$49:$C$55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'Whole Pop LAs'!$F$49:$F$55</c:f>
              <c:numCache>
                <c:formatCode>0.0%</c:formatCode>
                <c:ptCount val="7"/>
                <c:pt idx="0">
                  <c:v>0.626</c:v>
                </c:pt>
                <c:pt idx="1">
                  <c:v>0.57999999999999996</c:v>
                </c:pt>
                <c:pt idx="2">
                  <c:v>0.59199999999999997</c:v>
                </c:pt>
                <c:pt idx="3">
                  <c:v>0.59399999999999997</c:v>
                </c:pt>
                <c:pt idx="4">
                  <c:v>0.55300000000000005</c:v>
                </c:pt>
                <c:pt idx="5">
                  <c:v>0.54300000000000004</c:v>
                </c:pt>
                <c:pt idx="6">
                  <c:v>0.60599999999999998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A3-430D-9D23-072F663BAD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0.0%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2800" b="1" dirty="0">
                <a:solidFill>
                  <a:schemeClr val="tx1"/>
                </a:solidFill>
              </a:rPr>
              <a:t>Change</a:t>
            </a:r>
            <a:r>
              <a:rPr lang="en-GB" sz="2800" b="1" baseline="0" dirty="0">
                <a:solidFill>
                  <a:schemeClr val="tx1"/>
                </a:solidFill>
              </a:rPr>
              <a:t> over time </a:t>
            </a:r>
            <a:r>
              <a:rPr lang="en-GB" sz="2800" b="1" i="0" u="none" strike="noStrike" baseline="0" dirty="0">
                <a:effectLst/>
              </a:rPr>
              <a:t>(trend point)</a:t>
            </a:r>
            <a:endParaRPr lang="en-GB" sz="28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3047767573126669"/>
          <c:y val="2.31599679042964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1811520265254448E-2"/>
          <c:y val="0.29177054670000402"/>
          <c:w val="0.9763769594694911"/>
          <c:h val="0.57137236486979359"/>
        </c:manualLayout>
      </c:layout>
      <c:barChart>
        <c:barDir val="col"/>
        <c:grouping val="clustered"/>
        <c:varyColors val="0"/>
        <c:ser>
          <c:idx val="6"/>
          <c:order val="0"/>
          <c:tx>
            <c:strRef>
              <c:f>'Whole Pop LAs inactive 2'!$K$48</c:f>
              <c:strCache>
                <c:ptCount val="1"/>
                <c:pt idx="0">
                  <c:v>Worsening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3"/>
              <a:srcRect/>
              <a:stretch>
                <a:fillRect/>
              </a:stretch>
            </a:blip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9351576C-0C43-414B-A52F-15C4380F23AC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5B96-492B-B634-C41F83A73387}"/>
                </c:ext>
              </c:extLst>
            </c:dLbl>
            <c:dLbl>
              <c:idx val="1"/>
              <c:layout>
                <c:manualLayout>
                  <c:x val="-3.9568848706354704E-17"/>
                  <c:y val="2.254951126996858E-2"/>
                </c:manualLayout>
              </c:layout>
              <c:tx>
                <c:rich>
                  <a:bodyPr/>
                  <a:lstStyle/>
                  <a:p>
                    <a:fld id="{D839DB69-9A85-483A-B43A-8BFB5DC75574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5B96-492B-B634-C41F83A7338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222FCA9B-6B31-4556-A5D8-936A20DE449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5B96-492B-B634-C41F83A73387}"/>
                </c:ext>
              </c:extLst>
            </c:dLbl>
            <c:dLbl>
              <c:idx val="3"/>
              <c:layout>
                <c:manualLayout>
                  <c:x val="0"/>
                  <c:y val="4.5695346122984369E-3"/>
                </c:manualLayout>
              </c:layout>
              <c:tx>
                <c:rich>
                  <a:bodyPr/>
                  <a:lstStyle/>
                  <a:p>
                    <a:fld id="{886100D7-94A2-470D-9ABF-47F6D3F262FF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5B96-492B-B634-C41F83A73387}"/>
                </c:ext>
              </c:extLst>
            </c:dLbl>
            <c:dLbl>
              <c:idx val="4"/>
              <c:layout>
                <c:manualLayout>
                  <c:x val="-7.9137697412709408E-17"/>
                  <c:y val="-1.5428732949157541E-2"/>
                </c:manualLayout>
              </c:layout>
              <c:tx>
                <c:rich>
                  <a:bodyPr/>
                  <a:lstStyle/>
                  <a:p>
                    <a:fld id="{2C95EA07-0799-4A6D-BB62-A65CE8D67EA6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5B96-492B-B634-C41F83A7338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67E16E8F-12CF-40EC-889D-FDF72FAEFBC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5B96-492B-B634-C41F83A73387}"/>
                </c:ext>
              </c:extLst>
            </c:dLbl>
            <c:dLbl>
              <c:idx val="6"/>
              <c:layout>
                <c:manualLayout>
                  <c:x val="-1.5827539482541882E-16"/>
                  <c:y val="1.7128346341818712E-3"/>
                </c:manualLayout>
              </c:layout>
              <c:tx>
                <c:rich>
                  <a:bodyPr/>
                  <a:lstStyle/>
                  <a:p>
                    <a:fld id="{D56B33EE-6C6F-44DE-ADE3-62A4404F53CE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5B96-492B-B634-C41F83A733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'Whole Pop LAs inactive 2'!$C$49:$C$55</c:f>
              <c:strCache>
                <c:ptCount val="7"/>
                <c:pt idx="0">
                  <c:v>England</c:v>
                </c:pt>
                <c:pt idx="1">
                  <c:v>Tees Valley Sport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'Whole Pop LAs inactive 2'!$K$49:$K$55</c:f>
              <c:numCache>
                <c:formatCode>0.0%</c:formatCode>
                <c:ptCount val="7"/>
                <c:pt idx="0">
                  <c:v>0</c:v>
                </c:pt>
                <c:pt idx="1">
                  <c:v>1.6000000000000014E-2</c:v>
                </c:pt>
                <c:pt idx="2">
                  <c:v>0</c:v>
                </c:pt>
                <c:pt idx="3">
                  <c:v>3.1999999999999973E-2</c:v>
                </c:pt>
                <c:pt idx="4">
                  <c:v>2.5000000000000022E-2</c:v>
                </c:pt>
                <c:pt idx="5">
                  <c:v>5.4999999999999993E-2</c:v>
                </c:pt>
                <c:pt idx="6">
                  <c:v>3.0999999999999972E-2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'Whole Pop LAs inactive 2'!$O$49:$O$64</c15:f>
                <c15:dlblRangeCache>
                  <c:ptCount val="16"/>
                  <c:pt idx="0">
                    <c:v> </c:v>
                  </c:pt>
                  <c:pt idx="1">
                    <c:v>1.6%</c:v>
                  </c:pt>
                  <c:pt idx="2">
                    <c:v> </c:v>
                  </c:pt>
                  <c:pt idx="3">
                    <c:v>3.2%</c:v>
                  </c:pt>
                  <c:pt idx="4">
                    <c:v>2.5%</c:v>
                  </c:pt>
                  <c:pt idx="5">
                    <c:v>5.5%</c:v>
                  </c:pt>
                  <c:pt idx="6">
                    <c:v>3.1%</c:v>
                  </c:pt>
                  <c:pt idx="7">
                    <c:v> </c:v>
                  </c:pt>
                  <c:pt idx="8">
                    <c:v> </c:v>
                  </c:pt>
                  <c:pt idx="9">
                    <c:v> </c:v>
                  </c:pt>
                  <c:pt idx="10">
                    <c:v> </c:v>
                  </c:pt>
                  <c:pt idx="11">
                    <c:v> </c:v>
                  </c:pt>
                  <c:pt idx="12">
                    <c:v> </c:v>
                  </c:pt>
                  <c:pt idx="13">
                    <c:v> </c:v>
                  </c:pt>
                  <c:pt idx="14">
                    <c:v> </c:v>
                  </c:pt>
                  <c:pt idx="15">
                    <c:v> 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7-5B96-492B-B634-C41F83A73387}"/>
            </c:ext>
          </c:extLst>
        </c:ser>
        <c:ser>
          <c:idx val="7"/>
          <c:order val="1"/>
          <c:tx>
            <c:strRef>
              <c:f>'Whole Pop LAs inactive 2'!$L$48</c:f>
              <c:strCache>
                <c:ptCount val="1"/>
                <c:pt idx="0">
                  <c:v> No change </c:v>
                </c:pt>
              </c:strCache>
            </c:strRef>
          </c:tx>
          <c:spPr>
            <a:blipFill>
              <a:blip xmlns:r="http://schemas.openxmlformats.org/officeDocument/2006/relationships" r:embed="rId4"/>
              <a:stretch>
                <a:fillRect/>
              </a:stretch>
            </a:blip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9B2E56B2-8CDD-4309-BEBD-9BF087A60CE2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5B96-492B-B634-C41F83A7338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2E88C33-AF93-46DF-8516-8416D435A7C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5B96-492B-B634-C41F83A7338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A8BC555-E58A-4781-B678-9EF6F684DDB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5B96-492B-B634-C41F83A7338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E5BB8C2-BC4B-49E6-98A8-5C0AD8BACFB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5B96-492B-B634-C41F83A7338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1F8957E2-672D-4D09-88CC-A9F3AA95CA2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5B96-492B-B634-C41F83A7338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DE85BA1A-7905-4535-A365-D8746158E27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5B96-492B-B634-C41F83A73387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452102CF-13F4-4E88-9779-B1F90E56FB1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5B96-492B-B634-C41F83A733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'Whole Pop LAs inactive 2'!$C$49:$C$55</c:f>
              <c:strCache>
                <c:ptCount val="7"/>
                <c:pt idx="0">
                  <c:v>England</c:v>
                </c:pt>
                <c:pt idx="1">
                  <c:v>Tees Valley Sport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'Whole Pop LAs inactive 2'!$L$49:$L$55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'Whole Pop LAs inactive 2'!$P$49:$P$64</c15:f>
                <c15:dlblRangeCache>
                  <c:ptCount val="16"/>
                  <c:pt idx="0">
                    <c:v> </c:v>
                  </c:pt>
                  <c:pt idx="1">
                    <c:v> </c:v>
                  </c:pt>
                  <c:pt idx="2">
                    <c:v> </c:v>
                  </c:pt>
                  <c:pt idx="3">
                    <c:v> </c:v>
                  </c:pt>
                  <c:pt idx="4">
                    <c:v> </c:v>
                  </c:pt>
                  <c:pt idx="5">
                    <c:v> </c:v>
                  </c:pt>
                  <c:pt idx="6">
                    <c:v> </c:v>
                  </c:pt>
                  <c:pt idx="7">
                    <c:v>0.0%</c:v>
                  </c:pt>
                  <c:pt idx="8">
                    <c:v>0.0%</c:v>
                  </c:pt>
                  <c:pt idx="9">
                    <c:v>0.0%</c:v>
                  </c:pt>
                  <c:pt idx="10">
                    <c:v>0.0%</c:v>
                  </c:pt>
                  <c:pt idx="11">
                    <c:v>0.0%</c:v>
                  </c:pt>
                  <c:pt idx="12">
                    <c:v>0.0%</c:v>
                  </c:pt>
                  <c:pt idx="13">
                    <c:v>0.0%</c:v>
                  </c:pt>
                  <c:pt idx="14">
                    <c:v>0.0%</c:v>
                  </c:pt>
                  <c:pt idx="15">
                    <c:v>0.0%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F-5B96-492B-B634-C41F83A73387}"/>
            </c:ext>
          </c:extLst>
        </c:ser>
        <c:ser>
          <c:idx val="9"/>
          <c:order val="2"/>
          <c:tx>
            <c:strRef>
              <c:f>'Whole Pop LAs inactive 2'!$M$48</c:f>
              <c:strCache>
                <c:ptCount val="1"/>
                <c:pt idx="0">
                  <c:v>Improving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5"/>
              <a:srcRect/>
              <a:stretch>
                <a:fillRect/>
              </a:stretch>
            </a:blip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4AF24127-D88D-4C54-BF2B-FA06AD6E776C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5B96-492B-B634-C41F83A7338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1765BF5-0EDC-45AC-BD0F-A39DD1B93AC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1-5B96-492B-B634-C41F83A73387}"/>
                </c:ext>
              </c:extLst>
            </c:dLbl>
            <c:dLbl>
              <c:idx val="2"/>
              <c:layout>
                <c:manualLayout>
                  <c:x val="0"/>
                  <c:y val="5.0813790210810519E-2"/>
                </c:manualLayout>
              </c:layout>
              <c:tx>
                <c:rich>
                  <a:bodyPr/>
                  <a:lstStyle/>
                  <a:p>
                    <a:fld id="{ACFD3317-6E77-41CC-B741-9DCA880C3A02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2-5B96-492B-B634-C41F83A7338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4F270B68-F1FC-4B4B-B70C-6AAE570704B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3-5B96-492B-B634-C41F83A7338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6C19A087-721B-4AC0-940B-E97CC4F3778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5B96-492B-B634-C41F83A7338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5489ADD3-2F11-43DB-BC43-6DCD5EF759E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5B96-492B-B634-C41F83A73387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D6B4D2FB-D083-40A1-9896-A8B7F2C9A10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5B96-492B-B634-C41F83A733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'Whole Pop LAs inactive 2'!$C$49:$C$55</c:f>
              <c:strCache>
                <c:ptCount val="7"/>
                <c:pt idx="0">
                  <c:v>England</c:v>
                </c:pt>
                <c:pt idx="1">
                  <c:v>Tees Valley Sport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'Whole Pop LAs inactive 2'!$M$49:$M$55</c:f>
              <c:numCache>
                <c:formatCode>0.0%</c:formatCode>
                <c:ptCount val="7"/>
                <c:pt idx="0">
                  <c:v>-5.0000000000000044E-3</c:v>
                </c:pt>
                <c:pt idx="1">
                  <c:v>0</c:v>
                </c:pt>
                <c:pt idx="2">
                  <c:v>-3.400000000000003E-2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'Whole Pop LAs inactive 2'!$Q$49:$Q$64</c15:f>
                <c15:dlblRangeCache>
                  <c:ptCount val="16"/>
                  <c:pt idx="0">
                    <c:v>-0.5%</c:v>
                  </c:pt>
                  <c:pt idx="1">
                    <c:v> </c:v>
                  </c:pt>
                  <c:pt idx="2">
                    <c:v>-3.4%</c:v>
                  </c:pt>
                  <c:pt idx="3">
                    <c:v> </c:v>
                  </c:pt>
                  <c:pt idx="4">
                    <c:v> </c:v>
                  </c:pt>
                  <c:pt idx="5">
                    <c:v> </c:v>
                  </c:pt>
                  <c:pt idx="6">
                    <c:v> </c:v>
                  </c:pt>
                  <c:pt idx="7">
                    <c:v> </c:v>
                  </c:pt>
                  <c:pt idx="8">
                    <c:v> </c:v>
                  </c:pt>
                  <c:pt idx="9">
                    <c:v> </c:v>
                  </c:pt>
                  <c:pt idx="10">
                    <c:v> </c:v>
                  </c:pt>
                  <c:pt idx="11">
                    <c:v> </c:v>
                  </c:pt>
                  <c:pt idx="12">
                    <c:v> </c:v>
                  </c:pt>
                  <c:pt idx="13">
                    <c:v> </c:v>
                  </c:pt>
                  <c:pt idx="14">
                    <c:v> </c:v>
                  </c:pt>
                  <c:pt idx="15">
                    <c:v> 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7-5B96-492B-B634-C41F83A7338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6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b="1">
                <a:solidFill>
                  <a:schemeClr val="tx1"/>
                </a:solidFill>
              </a:rPr>
              <a:t>Inactive (Nov</a:t>
            </a:r>
            <a:r>
              <a:rPr lang="en-US" sz="2800" b="1" baseline="0">
                <a:solidFill>
                  <a:schemeClr val="tx1"/>
                </a:solidFill>
              </a:rPr>
              <a:t> 17/18 actuals)</a:t>
            </a:r>
            <a:endParaRPr lang="en-US" sz="2800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'Whole Pop LAs inactive 2'!$C$49:$C$55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'Whole Pop LAs inactive 2'!$F$49:$F$55</c:f>
              <c:numCache>
                <c:formatCode>0.0%</c:formatCode>
                <c:ptCount val="7"/>
                <c:pt idx="0">
                  <c:v>0.251</c:v>
                </c:pt>
                <c:pt idx="1">
                  <c:v>0.307</c:v>
                </c:pt>
                <c:pt idx="2">
                  <c:v>0.29399999999999998</c:v>
                </c:pt>
                <c:pt idx="3">
                  <c:v>0.29299999999999998</c:v>
                </c:pt>
                <c:pt idx="4">
                  <c:v>0.34300000000000003</c:v>
                </c:pt>
                <c:pt idx="5">
                  <c:v>0.32800000000000001</c:v>
                </c:pt>
                <c:pt idx="6">
                  <c:v>0.29099999999999998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0A-4A67-B20C-684A9ACD86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70793440"/>
        <c:axId val="470789176"/>
      </c:barChart>
      <c:catAx>
        <c:axId val="47079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0789176"/>
        <c:crosses val="autoZero"/>
        <c:auto val="1"/>
        <c:lblAlgn val="ctr"/>
        <c:lblOffset val="100"/>
        <c:noMultiLvlLbl val="0"/>
      </c:catAx>
      <c:valAx>
        <c:axId val="470789176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470793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14797738306555E-2"/>
          <c:y val="2.5424486199152902E-2"/>
          <c:w val="0.98159987509304181"/>
          <c:h val="0.8436465277777777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'Males LAs'!$H$40</c:f>
              <c:strCache>
                <c:ptCount val="1"/>
                <c:pt idx="0">
                  <c:v>Insufficient data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'Males LAs'!$G$41:$G$47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'Males LAs'!$H$41:$H$47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431C-47FD-97C8-4908F85ED063}"/>
            </c:ext>
          </c:extLst>
        </c:ser>
        <c:ser>
          <c:idx val="1"/>
          <c:order val="1"/>
          <c:tx>
            <c:strRef>
              <c:f>'Males LAs'!$I$40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F461E294-A4EE-4908-A5F3-F4DF3FD6653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431C-47FD-97C8-4908F85ED06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1D8AE8C-3A82-45BF-9D03-CADEE52CC3A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431C-47FD-97C8-4908F85ED06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09CAAE0A-850A-4CFA-9D0A-4BC81062A8F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431C-47FD-97C8-4908F85ED06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6DB7194C-3DF1-418E-8A54-6B6DFFA3C30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431C-47FD-97C8-4908F85ED06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D5F966ED-DA67-480C-977B-E81B9EB5380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431C-47FD-97C8-4908F85ED06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CFE56037-54B7-44AD-BF98-03AADAC21E0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431C-47FD-97C8-4908F85ED06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4916DC81-6668-4302-B371-12E6B865956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431C-47FD-97C8-4908F85ED0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'Males LAs'!$G$41:$G$47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'Males LAs'!$I$41:$I$47</c:f>
              <c:numCache>
                <c:formatCode>0.0%</c:formatCode>
                <c:ptCount val="7"/>
                <c:pt idx="0">
                  <c:v>0.24</c:v>
                </c:pt>
                <c:pt idx="1">
                  <c:v>0.28299999999999997</c:v>
                </c:pt>
                <c:pt idx="2">
                  <c:v>0.27100000000000002</c:v>
                </c:pt>
                <c:pt idx="3">
                  <c:v>0.29299999999999998</c:v>
                </c:pt>
                <c:pt idx="4">
                  <c:v>0.29899999999999999</c:v>
                </c:pt>
                <c:pt idx="5">
                  <c:v>0.29699999999999999</c:v>
                </c:pt>
                <c:pt idx="6">
                  <c:v>0.26900000000000002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'Males LAs'!$H$62:$H$77</c15:f>
                <c15:dlblRangeCache>
                  <c:ptCount val="16"/>
                  <c:pt idx="0">
                    <c:v>24.0%</c:v>
                  </c:pt>
                  <c:pt idx="1">
                    <c:v>28.3%</c:v>
                  </c:pt>
                  <c:pt idx="2">
                    <c:v>27.1%</c:v>
                  </c:pt>
                  <c:pt idx="3">
                    <c:v>29.3%</c:v>
                  </c:pt>
                  <c:pt idx="4">
                    <c:v>29.9%</c:v>
                  </c:pt>
                  <c:pt idx="5">
                    <c:v>29.7%</c:v>
                  </c:pt>
                  <c:pt idx="6">
                    <c:v>26.9%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431C-47FD-97C8-4908F85ED063}"/>
            </c:ext>
          </c:extLst>
        </c:ser>
        <c:ser>
          <c:idx val="2"/>
          <c:order val="2"/>
          <c:tx>
            <c:strRef>
              <c:f>'Males LAs'!$J$40</c:f>
              <c:strCache>
                <c:ptCount val="1"/>
                <c:pt idx="0">
                  <c:v>missing inactive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'Males LAs'!$G$41:$G$47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'Males LAs'!$J$41:$J$47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31C-47FD-97C8-4908F85ED063}"/>
            </c:ext>
          </c:extLst>
        </c:ser>
        <c:ser>
          <c:idx val="3"/>
          <c:order val="3"/>
          <c:tx>
            <c:strRef>
              <c:f>'Males LAs'!$K$40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D72ED67E-D045-423F-9ED3-584904EC7E8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431C-47FD-97C8-4908F85ED06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0ECF9A7-BBB7-47E2-9C30-20720F9EA36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431C-47FD-97C8-4908F85ED06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CCB7B584-9F05-4D60-A755-2241EC689A3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431C-47FD-97C8-4908F85ED06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1916B18C-96E4-4050-99F4-0CE33AF46EC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431C-47FD-97C8-4908F85ED06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BA0EE3CE-76F5-4EC6-855D-4A7B517F517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431C-47FD-97C8-4908F85ED06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9AC5585E-77C7-4E34-87A0-3C4CC243439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431C-47FD-97C8-4908F85ED06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9FC9F9E9-4F96-41C5-B479-DA567603E58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431C-47FD-97C8-4908F85ED0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'Males LAs'!$G$41:$G$47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'Males LAs'!$K$41:$K$47</c:f>
              <c:numCache>
                <c:formatCode>0.0%</c:formatCode>
                <c:ptCount val="7"/>
                <c:pt idx="0">
                  <c:v>0.113</c:v>
                </c:pt>
                <c:pt idx="1">
                  <c:v>0.11</c:v>
                </c:pt>
                <c:pt idx="2">
                  <c:v>0</c:v>
                </c:pt>
                <c:pt idx="3">
                  <c:v>0.109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'Males LAs'!$I$62:$I$77</c15:f>
                <c15:dlblRangeCache>
                  <c:ptCount val="16"/>
                  <c:pt idx="0">
                    <c:v>11.3%</c:v>
                  </c:pt>
                  <c:pt idx="1">
                    <c:v>11.0%</c:v>
                  </c:pt>
                  <c:pt idx="3">
                    <c:v>10.9%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431C-47FD-97C8-4908F85ED063}"/>
            </c:ext>
          </c:extLst>
        </c:ser>
        <c:ser>
          <c:idx val="4"/>
          <c:order val="4"/>
          <c:tx>
            <c:strRef>
              <c:f>'Males LAs'!$L$40</c:f>
              <c:strCache>
                <c:ptCount val="1"/>
                <c:pt idx="0">
                  <c:v>missing fairly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'Males LAs'!$G$41:$G$47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'Males LAs'!$L$41:$L$47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0.11699999999999999</c:v>
                </c:pt>
                <c:pt idx="3">
                  <c:v>0</c:v>
                </c:pt>
                <c:pt idx="4">
                  <c:v>9.2000000000000082E-2</c:v>
                </c:pt>
                <c:pt idx="5">
                  <c:v>0.11899999999999999</c:v>
                </c:pt>
                <c:pt idx="6">
                  <c:v>0.10099999999999998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431C-47FD-97C8-4908F85ED063}"/>
            </c:ext>
          </c:extLst>
        </c:ser>
        <c:ser>
          <c:idx val="5"/>
          <c:order val="5"/>
          <c:tx>
            <c:strRef>
              <c:f>'Males LAs'!$M$40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CA4E8C17-CCDC-475F-ADAB-6093D26C6C72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431C-47FD-97C8-4908F85ED06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0C73EFB-E0B8-4A54-9216-AA75008F685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431C-47FD-97C8-4908F85ED06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917F5C3-523F-472B-AC35-63AFABFAA8E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431C-47FD-97C8-4908F85ED06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1A91E065-F9F7-46DD-8B6C-AF04D65E2DD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431C-47FD-97C8-4908F85ED06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1226E38A-94A2-418A-8877-59B695415F2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431C-47FD-97C8-4908F85ED06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98A56814-19CE-414C-AC90-EF12DA9CEDC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431C-47FD-97C8-4908F85ED06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57CF7388-F2AB-4B60-BEF4-1721DA61763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431C-47FD-97C8-4908F85ED0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'Males LAs'!$G$41:$G$47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'Males LAs'!$M$41:$M$47</c:f>
              <c:numCache>
                <c:formatCode>0.0%</c:formatCode>
                <c:ptCount val="7"/>
                <c:pt idx="0">
                  <c:v>0.64700000000000002</c:v>
                </c:pt>
                <c:pt idx="1">
                  <c:v>0.60699999999999998</c:v>
                </c:pt>
                <c:pt idx="2">
                  <c:v>0.61199999999999999</c:v>
                </c:pt>
                <c:pt idx="3">
                  <c:v>0.59899999999999998</c:v>
                </c:pt>
                <c:pt idx="4">
                  <c:v>0.60899999999999999</c:v>
                </c:pt>
                <c:pt idx="5">
                  <c:v>0.58399999999999996</c:v>
                </c:pt>
                <c:pt idx="6">
                  <c:v>0.63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'Males LAs'!$J$62:$J$77</c15:f>
                <c15:dlblRangeCache>
                  <c:ptCount val="16"/>
                  <c:pt idx="0">
                    <c:v>64.7%</c:v>
                  </c:pt>
                  <c:pt idx="1">
                    <c:v>60.7%</c:v>
                  </c:pt>
                  <c:pt idx="2">
                    <c:v>61.2%</c:v>
                  </c:pt>
                  <c:pt idx="3">
                    <c:v>59.9%</c:v>
                  </c:pt>
                  <c:pt idx="4">
                    <c:v>60.9%</c:v>
                  </c:pt>
                  <c:pt idx="5">
                    <c:v>58.4%</c:v>
                  </c:pt>
                  <c:pt idx="6">
                    <c:v>63.0%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A-431C-47FD-97C8-4908F85ED063}"/>
            </c:ext>
          </c:extLst>
        </c:ser>
        <c:ser>
          <c:idx val="6"/>
          <c:order val="6"/>
          <c:tx>
            <c:strRef>
              <c:f>'Males LAs'!$N$40</c:f>
              <c:strCache>
                <c:ptCount val="1"/>
                <c:pt idx="0">
                  <c:v>missing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'Males LAs'!$G$41:$G$47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'Males LAs'!$N$41:$N$47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-9.9999999999988987E-4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431C-47FD-97C8-4908F85ED0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General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0954546087175827"/>
          <c:y val="0.93990068132559523"/>
          <c:w val="0.38516819743652991"/>
          <c:h val="5.31431043010401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'Population Projections'!$B$37</c:f>
              <c:strCache>
                <c:ptCount val="1"/>
                <c:pt idx="0">
                  <c:v>Males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'Population Projections'!$C$34:$U$34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90+</c:v>
                </c:pt>
              </c:strCache>
            </c:strRef>
          </c:cat>
          <c:val>
            <c:numRef>
              <c:f>'Population Projections'!$C$37:$U$37</c:f>
              <c:numCache>
                <c:formatCode>General</c:formatCode>
                <c:ptCount val="19"/>
                <c:pt idx="0">
                  <c:v>19555.8</c:v>
                </c:pt>
                <c:pt idx="1">
                  <c:v>22379.399999999998</c:v>
                </c:pt>
                <c:pt idx="2">
                  <c:v>21584.2</c:v>
                </c:pt>
                <c:pt idx="3">
                  <c:v>19324.100000000002</c:v>
                </c:pt>
                <c:pt idx="4">
                  <c:v>20157.600000000002</c:v>
                </c:pt>
                <c:pt idx="5">
                  <c:v>22492.5</c:v>
                </c:pt>
                <c:pt idx="6">
                  <c:v>21568.600000000002</c:v>
                </c:pt>
                <c:pt idx="7">
                  <c:v>19753.400000000001</c:v>
                </c:pt>
                <c:pt idx="8">
                  <c:v>17965.8</c:v>
                </c:pt>
                <c:pt idx="9">
                  <c:v>19751.599999999999</c:v>
                </c:pt>
                <c:pt idx="10">
                  <c:v>22392.799999999999</c:v>
                </c:pt>
                <c:pt idx="11">
                  <c:v>23443.5</c:v>
                </c:pt>
                <c:pt idx="12">
                  <c:v>20684.400000000001</c:v>
                </c:pt>
                <c:pt idx="13">
                  <c:v>17606.400000000001</c:v>
                </c:pt>
                <c:pt idx="14">
                  <c:v>17060.8</c:v>
                </c:pt>
                <c:pt idx="15">
                  <c:v>11699.8</c:v>
                </c:pt>
                <c:pt idx="16">
                  <c:v>8177.4</c:v>
                </c:pt>
                <c:pt idx="17">
                  <c:v>4385.4000000000005</c:v>
                </c:pt>
                <c:pt idx="18">
                  <c:v>1830.8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A7-47E6-88AB-DC05A83344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861379552"/>
        <c:axId val="1"/>
      </c:barChart>
      <c:lineChart>
        <c:grouping val="standard"/>
        <c:varyColors val="0"/>
        <c:ser>
          <c:idx val="1"/>
          <c:order val="1"/>
          <c:tx>
            <c:strRef>
              <c:f>'Population Projections'!$B$38</c:f>
              <c:strCache>
                <c:ptCount val="1"/>
                <c:pt idx="0">
                  <c:v>Males 2040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'Population Projections'!$C$34:$U$34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90+</c:v>
                </c:pt>
              </c:strCache>
            </c:strRef>
          </c:cat>
          <c:val>
            <c:numRef>
              <c:f>'Population Projections'!$C$38:$U$38</c:f>
              <c:numCache>
                <c:formatCode>General</c:formatCode>
                <c:ptCount val="19"/>
                <c:pt idx="0">
                  <c:v>18507.7</c:v>
                </c:pt>
                <c:pt idx="1">
                  <c:v>18612.3</c:v>
                </c:pt>
                <c:pt idx="2">
                  <c:v>18790.999999999996</c:v>
                </c:pt>
                <c:pt idx="3">
                  <c:v>19336.2</c:v>
                </c:pt>
                <c:pt idx="4">
                  <c:v>20277.8</c:v>
                </c:pt>
                <c:pt idx="5">
                  <c:v>21848.6</c:v>
                </c:pt>
                <c:pt idx="6">
                  <c:v>20543.8</c:v>
                </c:pt>
                <c:pt idx="7">
                  <c:v>18299.599999999999</c:v>
                </c:pt>
                <c:pt idx="8">
                  <c:v>19328.099999999999</c:v>
                </c:pt>
                <c:pt idx="9">
                  <c:v>21080.3</c:v>
                </c:pt>
                <c:pt idx="10">
                  <c:v>20610.3</c:v>
                </c:pt>
                <c:pt idx="11">
                  <c:v>19145.5</c:v>
                </c:pt>
                <c:pt idx="12">
                  <c:v>17243.5</c:v>
                </c:pt>
                <c:pt idx="13">
                  <c:v>18373.900000000001</c:v>
                </c:pt>
                <c:pt idx="14">
                  <c:v>19377.8</c:v>
                </c:pt>
                <c:pt idx="15">
                  <c:v>17929.900000000001</c:v>
                </c:pt>
                <c:pt idx="16">
                  <c:v>12913.699999999999</c:v>
                </c:pt>
                <c:pt idx="17">
                  <c:v>7438.6</c:v>
                </c:pt>
                <c:pt idx="18">
                  <c:v>4288.3999999999996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E9A7-47E6-88AB-DC05A83344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1379552"/>
        <c:axId val="1"/>
      </c:lineChart>
      <c:catAx>
        <c:axId val="86137955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86137955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>
          <a:noFill/>
        </a:ln>
        <a:effectLst/>
      </c:sp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5.9335033952121093E-2"/>
          <c:w val="0.86578856666230086"/>
          <c:h val="0.671888811239606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'Male Rank'!$D$61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solidFill>
                <a:schemeClr val="bg2"/>
              </a:solidFill>
            </a:ln>
            <a:effectLst/>
          </c:spPr>
          <c:invertIfNegative val="0"/>
          <c:dPt>
            <c:idx val="41"/>
            <c:invertIfNegative val="0"/>
            <c:bubble3D val="0"/>
            <c:spPr>
              <a:solidFill>
                <a:schemeClr val="bg2"/>
              </a:solidFill>
              <a:ln w="25400" cap="rnd">
                <a:solidFill>
                  <a:schemeClr val="bg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EF99-482B-93C1-0EFF000D5375}"/>
              </c:ext>
            </c:extLst>
          </c:dPt>
          <c:cat>
            <c:strRef>
              <c:f>'Male Rank'!$H$62:$H$106</c:f>
              <c:strCache>
                <c:ptCount val="45"/>
                <c:pt idx="0">
                  <c:v>Best</c:v>
                </c:pt>
                <c:pt idx="44">
                  <c:v>Worst</c:v>
                </c:pt>
              </c:strCache>
            </c:strRef>
          </c:cat>
          <c:val>
            <c:numRef>
              <c:f>'Male Rank'!$D$62:$D$106</c:f>
              <c:numCache>
                <c:formatCode>0.0%</c:formatCode>
                <c:ptCount val="45"/>
                <c:pt idx="0">
                  <c:v>0.16700000000000001</c:v>
                </c:pt>
                <c:pt idx="1">
                  <c:v>0.17899999999999999</c:v>
                </c:pt>
                <c:pt idx="2">
                  <c:v>0.184</c:v>
                </c:pt>
                <c:pt idx="3">
                  <c:v>0.19</c:v>
                </c:pt>
                <c:pt idx="4">
                  <c:v>0.193</c:v>
                </c:pt>
                <c:pt idx="5">
                  <c:v>0.19600000000000001</c:v>
                </c:pt>
                <c:pt idx="6">
                  <c:v>0.19800000000000001</c:v>
                </c:pt>
                <c:pt idx="7">
                  <c:v>0.20100000000000001</c:v>
                </c:pt>
                <c:pt idx="8">
                  <c:v>0.20399999999999999</c:v>
                </c:pt>
                <c:pt idx="9">
                  <c:v>0.20899999999999999</c:v>
                </c:pt>
                <c:pt idx="10">
                  <c:v>0.21299999999999999</c:v>
                </c:pt>
                <c:pt idx="11">
                  <c:v>0.218</c:v>
                </c:pt>
                <c:pt idx="12">
                  <c:v>0.218</c:v>
                </c:pt>
                <c:pt idx="13">
                  <c:v>0.222</c:v>
                </c:pt>
                <c:pt idx="14">
                  <c:v>0.224</c:v>
                </c:pt>
                <c:pt idx="15">
                  <c:v>0.22800000000000001</c:v>
                </c:pt>
                <c:pt idx="16">
                  <c:v>0.22900000000000001</c:v>
                </c:pt>
                <c:pt idx="17">
                  <c:v>0.23499999999999999</c:v>
                </c:pt>
                <c:pt idx="18">
                  <c:v>0.23599999999999999</c:v>
                </c:pt>
                <c:pt idx="19">
                  <c:v>0.23799999999999999</c:v>
                </c:pt>
                <c:pt idx="20">
                  <c:v>0.23899999999999999</c:v>
                </c:pt>
                <c:pt idx="21">
                  <c:v>0.24</c:v>
                </c:pt>
                <c:pt idx="22">
                  <c:v>0.24099999999999999</c:v>
                </c:pt>
                <c:pt idx="23">
                  <c:v>0.24299999999999999</c:v>
                </c:pt>
                <c:pt idx="24">
                  <c:v>0.245</c:v>
                </c:pt>
                <c:pt idx="25">
                  <c:v>0.25</c:v>
                </c:pt>
                <c:pt idx="26">
                  <c:v>0.252</c:v>
                </c:pt>
                <c:pt idx="27">
                  <c:v>0.255</c:v>
                </c:pt>
                <c:pt idx="28">
                  <c:v>0.255</c:v>
                </c:pt>
                <c:pt idx="29">
                  <c:v>0.25600000000000001</c:v>
                </c:pt>
                <c:pt idx="30">
                  <c:v>0.25700000000000001</c:v>
                </c:pt>
                <c:pt idx="31">
                  <c:v>0.25900000000000001</c:v>
                </c:pt>
                <c:pt idx="32">
                  <c:v>0.26300000000000001</c:v>
                </c:pt>
                <c:pt idx="33">
                  <c:v>0.26600000000000001</c:v>
                </c:pt>
                <c:pt idx="34">
                  <c:v>0.26800000000000002</c:v>
                </c:pt>
                <c:pt idx="35">
                  <c:v>0.27200000000000002</c:v>
                </c:pt>
                <c:pt idx="36">
                  <c:v>0.27600000000000002</c:v>
                </c:pt>
                <c:pt idx="37">
                  <c:v>0.28299999999999997</c:v>
                </c:pt>
                <c:pt idx="38">
                  <c:v>0.28599999999999998</c:v>
                </c:pt>
                <c:pt idx="39">
                  <c:v>0.29099999999999998</c:v>
                </c:pt>
                <c:pt idx="40">
                  <c:v>0.29299999999999998</c:v>
                </c:pt>
                <c:pt idx="41">
                  <c:v>0.29399999999999998</c:v>
                </c:pt>
                <c:pt idx="42">
                  <c:v>0.29599999999999999</c:v>
                </c:pt>
                <c:pt idx="43">
                  <c:v>0.315</c:v>
                </c:pt>
                <c:pt idx="44">
                  <c:v>0.32400000000000001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99-482B-93C1-0EFF000D5375}"/>
            </c:ext>
          </c:extLst>
        </c:ser>
        <c:ser>
          <c:idx val="3"/>
          <c:order val="1"/>
          <c:tx>
            <c:strRef>
              <c:f>'Male Rank'!$G$61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'Male Rank'!$C$62:$C$106</c:f>
              <c:strCache>
                <c:ptCount val="45"/>
                <c:pt idx="0">
                  <c:v>Oxfordshire CSP</c:v>
                </c:pt>
                <c:pt idx="1">
                  <c:v>Surrey CSP</c:v>
                </c:pt>
                <c:pt idx="2">
                  <c:v>Wiltshire and Swindon CSP</c:v>
                </c:pt>
                <c:pt idx="3">
                  <c:v>North Yorkshire CSP</c:v>
                </c:pt>
                <c:pt idx="4">
                  <c:v>Dorset CSP</c:v>
                </c:pt>
                <c:pt idx="5">
                  <c:v>Devon CSP</c:v>
                </c:pt>
                <c:pt idx="6">
                  <c:v>Wesport CSP</c:v>
                </c:pt>
                <c:pt idx="7">
                  <c:v>Buckinghamshire and Milton Keynes CSP</c:v>
                </c:pt>
                <c:pt idx="8">
                  <c:v>Berkshire CSP</c:v>
                </c:pt>
                <c:pt idx="9">
                  <c:v>Hampshire and Isle of Wright CSP</c:v>
                </c:pt>
                <c:pt idx="10">
                  <c:v>Sussex CSP</c:v>
                </c:pt>
                <c:pt idx="11">
                  <c:v>Cheshire CSP</c:v>
                </c:pt>
                <c:pt idx="12">
                  <c:v>Gloucestershire CSP</c:v>
                </c:pt>
                <c:pt idx="13">
                  <c:v>London CSP</c:v>
                </c:pt>
                <c:pt idx="14">
                  <c:v>Cornwall and Isles of Scilly CSP</c:v>
                </c:pt>
                <c:pt idx="15">
                  <c:v>Nottinghamshire CSP</c:v>
                </c:pt>
                <c:pt idx="16">
                  <c:v>Cambridgeshire CSP</c:v>
                </c:pt>
                <c:pt idx="17">
                  <c:v>Leicester, Leicestershire and Rutland CSP</c:v>
                </c:pt>
                <c:pt idx="18">
                  <c:v>Derbyshire CSP</c:v>
                </c:pt>
                <c:pt idx="19">
                  <c:v>West Yorkshire CSP</c:v>
                </c:pt>
                <c:pt idx="20">
                  <c:v>Herefordshire and Worcestershire CSP</c:v>
                </c:pt>
                <c:pt idx="21">
                  <c:v>Hertfordshire CSP</c:v>
                </c:pt>
                <c:pt idx="22">
                  <c:v>Shropshire and Telford and the Wrekin CSP</c:v>
                </c:pt>
                <c:pt idx="23">
                  <c:v>Kent CSP</c:v>
                </c:pt>
                <c:pt idx="24">
                  <c:v>Suffolk CSP</c:v>
                </c:pt>
                <c:pt idx="25">
                  <c:v>Essex CSP</c:v>
                </c:pt>
                <c:pt idx="26">
                  <c:v>Northumberland CSP</c:v>
                </c:pt>
                <c:pt idx="27">
                  <c:v>Greater Manchester CSP</c:v>
                </c:pt>
                <c:pt idx="28">
                  <c:v>Somerset CSP</c:v>
                </c:pt>
                <c:pt idx="29">
                  <c:v>Northamptonshire CSP</c:v>
                </c:pt>
                <c:pt idx="30">
                  <c:v>Cumbria CSP</c:v>
                </c:pt>
                <c:pt idx="31">
                  <c:v>Norfolk CSP</c:v>
                </c:pt>
                <c:pt idx="32">
                  <c:v>Tyne and Wear CSP</c:v>
                </c:pt>
                <c:pt idx="33">
                  <c:v>Merseyside CSP</c:v>
                </c:pt>
                <c:pt idx="34">
                  <c:v>Lancashire CSP</c:v>
                </c:pt>
                <c:pt idx="35">
                  <c:v>Birmingham CSP</c:v>
                </c:pt>
                <c:pt idx="36">
                  <c:v>Coventry, Solihull and Warwickshire CSP</c:v>
                </c:pt>
                <c:pt idx="37">
                  <c:v>Tees Valley CSP</c:v>
                </c:pt>
                <c:pt idx="38">
                  <c:v>Durham CSP</c:v>
                </c:pt>
                <c:pt idx="39">
                  <c:v>South Yorkshire CSP</c:v>
                </c:pt>
                <c:pt idx="40">
                  <c:v>Lincolnshire CSP</c:v>
                </c:pt>
                <c:pt idx="41">
                  <c:v>Staffordshire and Stoke-on-Trent CSP</c:v>
                </c:pt>
                <c:pt idx="42">
                  <c:v>Bedfordshire CSP</c:v>
                </c:pt>
                <c:pt idx="43">
                  <c:v>Black Country CSP</c:v>
                </c:pt>
                <c:pt idx="44">
                  <c:v>Humber CSP</c:v>
                </c:pt>
              </c:strCache>
            </c:strRef>
          </c:cat>
          <c:val>
            <c:numRef>
              <c:f>'Male Rank'!$G$62:$G$106</c:f>
              <c:numCache>
                <c:formatCode>General</c:formatCode>
                <c:ptCount val="45"/>
                <c:pt idx="0" formatCode="0.0%">
                  <c:v>0.16700000000000001</c:v>
                </c:pt>
                <c:pt idx="44" formatCode="0.0%">
                  <c:v>0.32400000000000001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99-482B-93C1-0EFF000D5375}"/>
            </c:ext>
          </c:extLst>
        </c:ser>
        <c:ser>
          <c:idx val="2"/>
          <c:order val="2"/>
          <c:tx>
            <c:strRef>
              <c:f>'Male Rank'!$F$61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'Male Rank'!$C$62:$C$106</c:f>
              <c:strCache>
                <c:ptCount val="45"/>
                <c:pt idx="0">
                  <c:v>Oxfordshire CSP</c:v>
                </c:pt>
                <c:pt idx="1">
                  <c:v>Surrey CSP</c:v>
                </c:pt>
                <c:pt idx="2">
                  <c:v>Wiltshire and Swindon CSP</c:v>
                </c:pt>
                <c:pt idx="3">
                  <c:v>North Yorkshire CSP</c:v>
                </c:pt>
                <c:pt idx="4">
                  <c:v>Dorset CSP</c:v>
                </c:pt>
                <c:pt idx="5">
                  <c:v>Devon CSP</c:v>
                </c:pt>
                <c:pt idx="6">
                  <c:v>Wesport CSP</c:v>
                </c:pt>
                <c:pt idx="7">
                  <c:v>Buckinghamshire and Milton Keynes CSP</c:v>
                </c:pt>
                <c:pt idx="8">
                  <c:v>Berkshire CSP</c:v>
                </c:pt>
                <c:pt idx="9">
                  <c:v>Hampshire and Isle of Wright CSP</c:v>
                </c:pt>
                <c:pt idx="10">
                  <c:v>Sussex CSP</c:v>
                </c:pt>
                <c:pt idx="11">
                  <c:v>Cheshire CSP</c:v>
                </c:pt>
                <c:pt idx="12">
                  <c:v>Gloucestershire CSP</c:v>
                </c:pt>
                <c:pt idx="13">
                  <c:v>London CSP</c:v>
                </c:pt>
                <c:pt idx="14">
                  <c:v>Cornwall and Isles of Scilly CSP</c:v>
                </c:pt>
                <c:pt idx="15">
                  <c:v>Nottinghamshire CSP</c:v>
                </c:pt>
                <c:pt idx="16">
                  <c:v>Cambridgeshire CSP</c:v>
                </c:pt>
                <c:pt idx="17">
                  <c:v>Leicester, Leicestershire and Rutland CSP</c:v>
                </c:pt>
                <c:pt idx="18">
                  <c:v>Derbyshire CSP</c:v>
                </c:pt>
                <c:pt idx="19">
                  <c:v>West Yorkshire CSP</c:v>
                </c:pt>
                <c:pt idx="20">
                  <c:v>Herefordshire and Worcestershire CSP</c:v>
                </c:pt>
                <c:pt idx="21">
                  <c:v>Hertfordshire CSP</c:v>
                </c:pt>
                <c:pt idx="22">
                  <c:v>Shropshire and Telford and the Wrekin CSP</c:v>
                </c:pt>
                <c:pt idx="23">
                  <c:v>Kent CSP</c:v>
                </c:pt>
                <c:pt idx="24">
                  <c:v>Suffolk CSP</c:v>
                </c:pt>
                <c:pt idx="25">
                  <c:v>Essex CSP</c:v>
                </c:pt>
                <c:pt idx="26">
                  <c:v>Northumberland CSP</c:v>
                </c:pt>
                <c:pt idx="27">
                  <c:v>Greater Manchester CSP</c:v>
                </c:pt>
                <c:pt idx="28">
                  <c:v>Somerset CSP</c:v>
                </c:pt>
                <c:pt idx="29">
                  <c:v>Northamptonshire CSP</c:v>
                </c:pt>
                <c:pt idx="30">
                  <c:v>Cumbria CSP</c:v>
                </c:pt>
                <c:pt idx="31">
                  <c:v>Norfolk CSP</c:v>
                </c:pt>
                <c:pt idx="32">
                  <c:v>Tyne and Wear CSP</c:v>
                </c:pt>
                <c:pt idx="33">
                  <c:v>Merseyside CSP</c:v>
                </c:pt>
                <c:pt idx="34">
                  <c:v>Lancashire CSP</c:v>
                </c:pt>
                <c:pt idx="35">
                  <c:v>Birmingham CSP</c:v>
                </c:pt>
                <c:pt idx="36">
                  <c:v>Coventry, Solihull and Warwickshire CSP</c:v>
                </c:pt>
                <c:pt idx="37">
                  <c:v>Tees Valley CSP</c:v>
                </c:pt>
                <c:pt idx="38">
                  <c:v>Durham CSP</c:v>
                </c:pt>
                <c:pt idx="39">
                  <c:v>South Yorkshire CSP</c:v>
                </c:pt>
                <c:pt idx="40">
                  <c:v>Lincolnshire CSP</c:v>
                </c:pt>
                <c:pt idx="41">
                  <c:v>Staffordshire and Stoke-on-Trent CSP</c:v>
                </c:pt>
                <c:pt idx="42">
                  <c:v>Bedfordshire CSP</c:v>
                </c:pt>
                <c:pt idx="43">
                  <c:v>Black Country CSP</c:v>
                </c:pt>
                <c:pt idx="44">
                  <c:v>Humber CSP</c:v>
                </c:pt>
              </c:strCache>
            </c:strRef>
          </c:cat>
          <c:val>
            <c:numRef>
              <c:f>'Male Rank'!$F$62:$F$106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0.26300000000000001</c:v>
                </c:pt>
                <c:pt idx="33">
                  <c:v>0.26600000000000001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0.315</c:v>
                </c:pt>
                <c:pt idx="44">
                  <c:v>0.32400000000000001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F99-482B-93C1-0EFF000D5375}"/>
            </c:ext>
          </c:extLst>
        </c:ser>
        <c:ser>
          <c:idx val="1"/>
          <c:order val="3"/>
          <c:tx>
            <c:strRef>
              <c:f>'Male Rank'!$E$61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'Male Rank'!$C$62:$C$106</c:f>
              <c:strCache>
                <c:ptCount val="45"/>
                <c:pt idx="0">
                  <c:v>Oxfordshire CSP</c:v>
                </c:pt>
                <c:pt idx="1">
                  <c:v>Surrey CSP</c:v>
                </c:pt>
                <c:pt idx="2">
                  <c:v>Wiltshire and Swindon CSP</c:v>
                </c:pt>
                <c:pt idx="3">
                  <c:v>North Yorkshire CSP</c:v>
                </c:pt>
                <c:pt idx="4">
                  <c:v>Dorset CSP</c:v>
                </c:pt>
                <c:pt idx="5">
                  <c:v>Devon CSP</c:v>
                </c:pt>
                <c:pt idx="6">
                  <c:v>Wesport CSP</c:v>
                </c:pt>
                <c:pt idx="7">
                  <c:v>Buckinghamshire and Milton Keynes CSP</c:v>
                </c:pt>
                <c:pt idx="8">
                  <c:v>Berkshire CSP</c:v>
                </c:pt>
                <c:pt idx="9">
                  <c:v>Hampshire and Isle of Wright CSP</c:v>
                </c:pt>
                <c:pt idx="10">
                  <c:v>Sussex CSP</c:v>
                </c:pt>
                <c:pt idx="11">
                  <c:v>Cheshire CSP</c:v>
                </c:pt>
                <c:pt idx="12">
                  <c:v>Gloucestershire CSP</c:v>
                </c:pt>
                <c:pt idx="13">
                  <c:v>London CSP</c:v>
                </c:pt>
                <c:pt idx="14">
                  <c:v>Cornwall and Isles of Scilly CSP</c:v>
                </c:pt>
                <c:pt idx="15">
                  <c:v>Nottinghamshire CSP</c:v>
                </c:pt>
                <c:pt idx="16">
                  <c:v>Cambridgeshire CSP</c:v>
                </c:pt>
                <c:pt idx="17">
                  <c:v>Leicester, Leicestershire and Rutland CSP</c:v>
                </c:pt>
                <c:pt idx="18">
                  <c:v>Derbyshire CSP</c:v>
                </c:pt>
                <c:pt idx="19">
                  <c:v>West Yorkshire CSP</c:v>
                </c:pt>
                <c:pt idx="20">
                  <c:v>Herefordshire and Worcestershire CSP</c:v>
                </c:pt>
                <c:pt idx="21">
                  <c:v>Hertfordshire CSP</c:v>
                </c:pt>
                <c:pt idx="22">
                  <c:v>Shropshire and Telford and the Wrekin CSP</c:v>
                </c:pt>
                <c:pt idx="23">
                  <c:v>Kent CSP</c:v>
                </c:pt>
                <c:pt idx="24">
                  <c:v>Suffolk CSP</c:v>
                </c:pt>
                <c:pt idx="25">
                  <c:v>Essex CSP</c:v>
                </c:pt>
                <c:pt idx="26">
                  <c:v>Northumberland CSP</c:v>
                </c:pt>
                <c:pt idx="27">
                  <c:v>Greater Manchester CSP</c:v>
                </c:pt>
                <c:pt idx="28">
                  <c:v>Somerset CSP</c:v>
                </c:pt>
                <c:pt idx="29">
                  <c:v>Northamptonshire CSP</c:v>
                </c:pt>
                <c:pt idx="30">
                  <c:v>Cumbria CSP</c:v>
                </c:pt>
                <c:pt idx="31">
                  <c:v>Norfolk CSP</c:v>
                </c:pt>
                <c:pt idx="32">
                  <c:v>Tyne and Wear CSP</c:v>
                </c:pt>
                <c:pt idx="33">
                  <c:v>Merseyside CSP</c:v>
                </c:pt>
                <c:pt idx="34">
                  <c:v>Lancashire CSP</c:v>
                </c:pt>
                <c:pt idx="35">
                  <c:v>Birmingham CSP</c:v>
                </c:pt>
                <c:pt idx="36">
                  <c:v>Coventry, Solihull and Warwickshire CSP</c:v>
                </c:pt>
                <c:pt idx="37">
                  <c:v>Tees Valley CSP</c:v>
                </c:pt>
                <c:pt idx="38">
                  <c:v>Durham CSP</c:v>
                </c:pt>
                <c:pt idx="39">
                  <c:v>South Yorkshire CSP</c:v>
                </c:pt>
                <c:pt idx="40">
                  <c:v>Lincolnshire CSP</c:v>
                </c:pt>
                <c:pt idx="41">
                  <c:v>Staffordshire and Stoke-on-Trent CSP</c:v>
                </c:pt>
                <c:pt idx="42">
                  <c:v>Bedfordshire CSP</c:v>
                </c:pt>
                <c:pt idx="43">
                  <c:v>Black Country CSP</c:v>
                </c:pt>
                <c:pt idx="44">
                  <c:v>Humber CSP</c:v>
                </c:pt>
              </c:strCache>
            </c:strRef>
          </c:cat>
          <c:val>
            <c:numRef>
              <c:f>'Male Rank'!$E$62:$E$106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0.28299999999999997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F99-482B-93C1-0EFF000D53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771557688"/>
        <c:axId val="771561952"/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7.0592346161776523E-2"/>
          <c:y val="0.90543195066214888"/>
          <c:w val="0.85445061425466717"/>
          <c:h val="9.45680493378510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4.9228060293422207E-2"/>
          <c:w val="0.83751713839913156"/>
          <c:h val="0.686989367774824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'Male Rank'!$U$61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bg2"/>
              </a:solidFill>
            </a:ln>
            <a:effectLst/>
          </c:spPr>
          <c:invertIfNegative val="0"/>
          <c:cat>
            <c:strRef>
              <c:f>'Male Rank'!$Z$62:$Z$106</c:f>
              <c:strCache>
                <c:ptCount val="45"/>
                <c:pt idx="0">
                  <c:v>Worst</c:v>
                </c:pt>
                <c:pt idx="44">
                  <c:v>Best</c:v>
                </c:pt>
              </c:strCache>
            </c:strRef>
          </c:cat>
          <c:val>
            <c:numRef>
              <c:f>'Male Rank'!$U$62:$U$106</c:f>
              <c:numCache>
                <c:formatCode>0.0%</c:formatCode>
                <c:ptCount val="45"/>
                <c:pt idx="0">
                  <c:v>0.55900000000000005</c:v>
                </c:pt>
                <c:pt idx="1">
                  <c:v>0.57599999999999996</c:v>
                </c:pt>
                <c:pt idx="2">
                  <c:v>0.58099999999999996</c:v>
                </c:pt>
                <c:pt idx="3">
                  <c:v>0.59299999999999997</c:v>
                </c:pt>
                <c:pt idx="4">
                  <c:v>0.60099999999999998</c:v>
                </c:pt>
                <c:pt idx="5">
                  <c:v>0.60099999999999998</c:v>
                </c:pt>
                <c:pt idx="6">
                  <c:v>0.60399999999999998</c:v>
                </c:pt>
                <c:pt idx="7">
                  <c:v>0.60699999999999998</c:v>
                </c:pt>
                <c:pt idx="8">
                  <c:v>0.60699999999999998</c:v>
                </c:pt>
                <c:pt idx="9">
                  <c:v>0.61299999999999999</c:v>
                </c:pt>
                <c:pt idx="10">
                  <c:v>0.61399999999999999</c:v>
                </c:pt>
                <c:pt idx="11">
                  <c:v>0.61399999999999999</c:v>
                </c:pt>
                <c:pt idx="12">
                  <c:v>0.61499999999999999</c:v>
                </c:pt>
                <c:pt idx="13">
                  <c:v>0.61699999999999999</c:v>
                </c:pt>
                <c:pt idx="14">
                  <c:v>0.61899999999999999</c:v>
                </c:pt>
                <c:pt idx="15">
                  <c:v>0.624</c:v>
                </c:pt>
                <c:pt idx="16">
                  <c:v>0.627</c:v>
                </c:pt>
                <c:pt idx="17">
                  <c:v>0.628</c:v>
                </c:pt>
                <c:pt idx="18">
                  <c:v>0.628</c:v>
                </c:pt>
                <c:pt idx="19">
                  <c:v>0.63100000000000001</c:v>
                </c:pt>
                <c:pt idx="20">
                  <c:v>0.63500000000000001</c:v>
                </c:pt>
                <c:pt idx="21">
                  <c:v>0.63600000000000001</c:v>
                </c:pt>
                <c:pt idx="22">
                  <c:v>0.63900000000000001</c:v>
                </c:pt>
                <c:pt idx="23">
                  <c:v>0.63900000000000001</c:v>
                </c:pt>
                <c:pt idx="24">
                  <c:v>0.64400000000000002</c:v>
                </c:pt>
                <c:pt idx="25">
                  <c:v>0.64600000000000002</c:v>
                </c:pt>
                <c:pt idx="26">
                  <c:v>0.65300000000000002</c:v>
                </c:pt>
                <c:pt idx="27">
                  <c:v>0.65400000000000003</c:v>
                </c:pt>
                <c:pt idx="28">
                  <c:v>0.66600000000000004</c:v>
                </c:pt>
                <c:pt idx="29">
                  <c:v>0.67100000000000004</c:v>
                </c:pt>
                <c:pt idx="30">
                  <c:v>0.67100000000000004</c:v>
                </c:pt>
                <c:pt idx="31">
                  <c:v>0.67600000000000005</c:v>
                </c:pt>
                <c:pt idx="32">
                  <c:v>0.67700000000000005</c:v>
                </c:pt>
                <c:pt idx="33">
                  <c:v>0.68100000000000005</c:v>
                </c:pt>
                <c:pt idx="34">
                  <c:v>0.68400000000000005</c:v>
                </c:pt>
                <c:pt idx="35">
                  <c:v>0.68400000000000005</c:v>
                </c:pt>
                <c:pt idx="36">
                  <c:v>0.68500000000000005</c:v>
                </c:pt>
                <c:pt idx="37">
                  <c:v>0.68500000000000005</c:v>
                </c:pt>
                <c:pt idx="38">
                  <c:v>0.69199999999999995</c:v>
                </c:pt>
                <c:pt idx="39">
                  <c:v>0.69599999999999995</c:v>
                </c:pt>
                <c:pt idx="40">
                  <c:v>0.69699999999999995</c:v>
                </c:pt>
                <c:pt idx="41">
                  <c:v>0.69899999999999995</c:v>
                </c:pt>
                <c:pt idx="42">
                  <c:v>0.70399999999999996</c:v>
                </c:pt>
                <c:pt idx="43">
                  <c:v>0.71799999999999997</c:v>
                </c:pt>
                <c:pt idx="44">
                  <c:v>0.72399999999999998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52-40DD-B5E1-C9FA93031691}"/>
            </c:ext>
          </c:extLst>
        </c:ser>
        <c:ser>
          <c:idx val="3"/>
          <c:order val="1"/>
          <c:tx>
            <c:strRef>
              <c:f>'Male Rank'!$Y$61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'Male Rank'!$T$62:$T$106</c:f>
              <c:strCache>
                <c:ptCount val="45"/>
                <c:pt idx="0">
                  <c:v>Humber CSP</c:v>
                </c:pt>
                <c:pt idx="1">
                  <c:v>Black Country CSP</c:v>
                </c:pt>
                <c:pt idx="2">
                  <c:v>Staffordshire and Stoke-on-Trent CSP</c:v>
                </c:pt>
                <c:pt idx="3">
                  <c:v>Lincolnshire CSP</c:v>
                </c:pt>
                <c:pt idx="4">
                  <c:v>Birmingham CSP</c:v>
                </c:pt>
                <c:pt idx="5">
                  <c:v>Durham CSP</c:v>
                </c:pt>
                <c:pt idx="6">
                  <c:v>Norfolk CSP</c:v>
                </c:pt>
                <c:pt idx="7">
                  <c:v>Bedfordshire CSP</c:v>
                </c:pt>
                <c:pt idx="8">
                  <c:v>Tees Valley CSP</c:v>
                </c:pt>
                <c:pt idx="9">
                  <c:v>Northamptonshire CSP</c:v>
                </c:pt>
                <c:pt idx="10">
                  <c:v>Essex CSP</c:v>
                </c:pt>
                <c:pt idx="11">
                  <c:v>South Yorkshire CSP</c:v>
                </c:pt>
                <c:pt idx="12">
                  <c:v>Merseyside CSP</c:v>
                </c:pt>
                <c:pt idx="13">
                  <c:v>Coventry, Solihull and Warwickshire CSP</c:v>
                </c:pt>
                <c:pt idx="14">
                  <c:v>Lancashire CSP</c:v>
                </c:pt>
                <c:pt idx="15">
                  <c:v>Tyne and Wear CSP</c:v>
                </c:pt>
                <c:pt idx="16">
                  <c:v>Greater Manchester CSP</c:v>
                </c:pt>
                <c:pt idx="17">
                  <c:v>Derbyshire CSP</c:v>
                </c:pt>
                <c:pt idx="18">
                  <c:v>Somerset CSP</c:v>
                </c:pt>
                <c:pt idx="19">
                  <c:v>West Yorkshire CSP</c:v>
                </c:pt>
                <c:pt idx="20">
                  <c:v>Suffolk CSP</c:v>
                </c:pt>
                <c:pt idx="21">
                  <c:v>Cumbria CSP</c:v>
                </c:pt>
                <c:pt idx="22">
                  <c:v>Herefordshire and Worcestershire CSP</c:v>
                </c:pt>
                <c:pt idx="23">
                  <c:v>Hertfordshire CSP</c:v>
                </c:pt>
                <c:pt idx="24">
                  <c:v>Kent CSP</c:v>
                </c:pt>
                <c:pt idx="25">
                  <c:v>Leicester, Leicestershire and Rutland CSP</c:v>
                </c:pt>
                <c:pt idx="26">
                  <c:v>Cambridgeshire CSP</c:v>
                </c:pt>
                <c:pt idx="27">
                  <c:v>Shropshire and Telford and the Wrekin CSP</c:v>
                </c:pt>
                <c:pt idx="28">
                  <c:v>Cheshire CSP</c:v>
                </c:pt>
                <c:pt idx="29">
                  <c:v>London CSP</c:v>
                </c:pt>
                <c:pt idx="30">
                  <c:v>Northumberland CSP</c:v>
                </c:pt>
                <c:pt idx="31">
                  <c:v>Gloucestershire CSP</c:v>
                </c:pt>
                <c:pt idx="32">
                  <c:v>Berkshire CSP</c:v>
                </c:pt>
                <c:pt idx="33">
                  <c:v>Nottinghamshire CSP</c:v>
                </c:pt>
                <c:pt idx="34">
                  <c:v>Buckinghamshire and Milton Keynes CSP</c:v>
                </c:pt>
                <c:pt idx="35">
                  <c:v>Sussex CSP</c:v>
                </c:pt>
                <c:pt idx="36">
                  <c:v>Hampshire and Isle of Wright CSP</c:v>
                </c:pt>
                <c:pt idx="37">
                  <c:v>North Yorkshire CSP</c:v>
                </c:pt>
                <c:pt idx="38">
                  <c:v>Dorset CSP</c:v>
                </c:pt>
                <c:pt idx="39">
                  <c:v>Wiltshire and Swindon CSP</c:v>
                </c:pt>
                <c:pt idx="40">
                  <c:v>Devon CSP</c:v>
                </c:pt>
                <c:pt idx="41">
                  <c:v>Wesport CSP</c:v>
                </c:pt>
                <c:pt idx="42">
                  <c:v>Cornwall and Isles of Scilly CSP</c:v>
                </c:pt>
                <c:pt idx="43">
                  <c:v>Surrey CSP</c:v>
                </c:pt>
                <c:pt idx="44">
                  <c:v>Oxfordshire CSP</c:v>
                </c:pt>
              </c:strCache>
            </c:strRef>
          </c:cat>
          <c:val>
            <c:numRef>
              <c:f>'Male Rank'!$Y$62:$Y$106</c:f>
              <c:numCache>
                <c:formatCode>General</c:formatCode>
                <c:ptCount val="45"/>
                <c:pt idx="0" formatCode="0.0%">
                  <c:v>0.55900000000000005</c:v>
                </c:pt>
                <c:pt idx="44" formatCode="0.0%">
                  <c:v>0.72399999999999998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52-40DD-B5E1-C9FA93031691}"/>
            </c:ext>
          </c:extLst>
        </c:ser>
        <c:ser>
          <c:idx val="2"/>
          <c:order val="2"/>
          <c:tx>
            <c:strRef>
              <c:f>'Male Rank'!$W$61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'Male Rank'!$T$62:$T$106</c:f>
              <c:strCache>
                <c:ptCount val="45"/>
                <c:pt idx="0">
                  <c:v>Humber CSP</c:v>
                </c:pt>
                <c:pt idx="1">
                  <c:v>Black Country CSP</c:v>
                </c:pt>
                <c:pt idx="2">
                  <c:v>Staffordshire and Stoke-on-Trent CSP</c:v>
                </c:pt>
                <c:pt idx="3">
                  <c:v>Lincolnshire CSP</c:v>
                </c:pt>
                <c:pt idx="4">
                  <c:v>Birmingham CSP</c:v>
                </c:pt>
                <c:pt idx="5">
                  <c:v>Durham CSP</c:v>
                </c:pt>
                <c:pt idx="6">
                  <c:v>Norfolk CSP</c:v>
                </c:pt>
                <c:pt idx="7">
                  <c:v>Bedfordshire CSP</c:v>
                </c:pt>
                <c:pt idx="8">
                  <c:v>Tees Valley CSP</c:v>
                </c:pt>
                <c:pt idx="9">
                  <c:v>Northamptonshire CSP</c:v>
                </c:pt>
                <c:pt idx="10">
                  <c:v>Essex CSP</c:v>
                </c:pt>
                <c:pt idx="11">
                  <c:v>South Yorkshire CSP</c:v>
                </c:pt>
                <c:pt idx="12">
                  <c:v>Merseyside CSP</c:v>
                </c:pt>
                <c:pt idx="13">
                  <c:v>Coventry, Solihull and Warwickshire CSP</c:v>
                </c:pt>
                <c:pt idx="14">
                  <c:v>Lancashire CSP</c:v>
                </c:pt>
                <c:pt idx="15">
                  <c:v>Tyne and Wear CSP</c:v>
                </c:pt>
                <c:pt idx="16">
                  <c:v>Greater Manchester CSP</c:v>
                </c:pt>
                <c:pt idx="17">
                  <c:v>Derbyshire CSP</c:v>
                </c:pt>
                <c:pt idx="18">
                  <c:v>Somerset CSP</c:v>
                </c:pt>
                <c:pt idx="19">
                  <c:v>West Yorkshire CSP</c:v>
                </c:pt>
                <c:pt idx="20">
                  <c:v>Suffolk CSP</c:v>
                </c:pt>
                <c:pt idx="21">
                  <c:v>Cumbria CSP</c:v>
                </c:pt>
                <c:pt idx="22">
                  <c:v>Herefordshire and Worcestershire CSP</c:v>
                </c:pt>
                <c:pt idx="23">
                  <c:v>Hertfordshire CSP</c:v>
                </c:pt>
                <c:pt idx="24">
                  <c:v>Kent CSP</c:v>
                </c:pt>
                <c:pt idx="25">
                  <c:v>Leicester, Leicestershire and Rutland CSP</c:v>
                </c:pt>
                <c:pt idx="26">
                  <c:v>Cambridgeshire CSP</c:v>
                </c:pt>
                <c:pt idx="27">
                  <c:v>Shropshire and Telford and the Wrekin CSP</c:v>
                </c:pt>
                <c:pt idx="28">
                  <c:v>Cheshire CSP</c:v>
                </c:pt>
                <c:pt idx="29">
                  <c:v>London CSP</c:v>
                </c:pt>
                <c:pt idx="30">
                  <c:v>Northumberland CSP</c:v>
                </c:pt>
                <c:pt idx="31">
                  <c:v>Gloucestershire CSP</c:v>
                </c:pt>
                <c:pt idx="32">
                  <c:v>Berkshire CSP</c:v>
                </c:pt>
                <c:pt idx="33">
                  <c:v>Nottinghamshire CSP</c:v>
                </c:pt>
                <c:pt idx="34">
                  <c:v>Buckinghamshire and Milton Keynes CSP</c:v>
                </c:pt>
                <c:pt idx="35">
                  <c:v>Sussex CSP</c:v>
                </c:pt>
                <c:pt idx="36">
                  <c:v>Hampshire and Isle of Wright CSP</c:v>
                </c:pt>
                <c:pt idx="37">
                  <c:v>North Yorkshire CSP</c:v>
                </c:pt>
                <c:pt idx="38">
                  <c:v>Dorset CSP</c:v>
                </c:pt>
                <c:pt idx="39">
                  <c:v>Wiltshire and Swindon CSP</c:v>
                </c:pt>
                <c:pt idx="40">
                  <c:v>Devon CSP</c:v>
                </c:pt>
                <c:pt idx="41">
                  <c:v>Wesport CSP</c:v>
                </c:pt>
                <c:pt idx="42">
                  <c:v>Cornwall and Isles of Scilly CSP</c:v>
                </c:pt>
                <c:pt idx="43">
                  <c:v>Surrey CSP</c:v>
                </c:pt>
                <c:pt idx="44">
                  <c:v>Oxfordshire CSP</c:v>
                </c:pt>
              </c:strCache>
            </c:strRef>
          </c:cat>
          <c:val>
            <c:numRef>
              <c:f>'Male Rank'!$W$62:$W$106</c:f>
              <c:numCache>
                <c:formatCode>General</c:formatCode>
                <c:ptCount val="45"/>
                <c:pt idx="0">
                  <c:v>0.55900000000000005</c:v>
                </c:pt>
                <c:pt idx="1">
                  <c:v>0.57599999999999996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0.61499999999999999</c:v>
                </c:pt>
                <c:pt idx="13">
                  <c:v>0</c:v>
                </c:pt>
                <c:pt idx="14">
                  <c:v>0</c:v>
                </c:pt>
                <c:pt idx="15">
                  <c:v>0.624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52-40DD-B5E1-C9FA93031691}"/>
            </c:ext>
          </c:extLst>
        </c:ser>
        <c:ser>
          <c:idx val="1"/>
          <c:order val="3"/>
          <c:tx>
            <c:strRef>
              <c:f>'Male Rank'!$V$61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'Male Rank'!$T$62:$T$106</c:f>
              <c:strCache>
                <c:ptCount val="45"/>
                <c:pt idx="0">
                  <c:v>Humber CSP</c:v>
                </c:pt>
                <c:pt idx="1">
                  <c:v>Black Country CSP</c:v>
                </c:pt>
                <c:pt idx="2">
                  <c:v>Staffordshire and Stoke-on-Trent CSP</c:v>
                </c:pt>
                <c:pt idx="3">
                  <c:v>Lincolnshire CSP</c:v>
                </c:pt>
                <c:pt idx="4">
                  <c:v>Birmingham CSP</c:v>
                </c:pt>
                <c:pt idx="5">
                  <c:v>Durham CSP</c:v>
                </c:pt>
                <c:pt idx="6">
                  <c:v>Norfolk CSP</c:v>
                </c:pt>
                <c:pt idx="7">
                  <c:v>Bedfordshire CSP</c:v>
                </c:pt>
                <c:pt idx="8">
                  <c:v>Tees Valley CSP</c:v>
                </c:pt>
                <c:pt idx="9">
                  <c:v>Northamptonshire CSP</c:v>
                </c:pt>
                <c:pt idx="10">
                  <c:v>Essex CSP</c:v>
                </c:pt>
                <c:pt idx="11">
                  <c:v>South Yorkshire CSP</c:v>
                </c:pt>
                <c:pt idx="12">
                  <c:v>Merseyside CSP</c:v>
                </c:pt>
                <c:pt idx="13">
                  <c:v>Coventry, Solihull and Warwickshire CSP</c:v>
                </c:pt>
                <c:pt idx="14">
                  <c:v>Lancashire CSP</c:v>
                </c:pt>
                <c:pt idx="15">
                  <c:v>Tyne and Wear CSP</c:v>
                </c:pt>
                <c:pt idx="16">
                  <c:v>Greater Manchester CSP</c:v>
                </c:pt>
                <c:pt idx="17">
                  <c:v>Derbyshire CSP</c:v>
                </c:pt>
                <c:pt idx="18">
                  <c:v>Somerset CSP</c:v>
                </c:pt>
                <c:pt idx="19">
                  <c:v>West Yorkshire CSP</c:v>
                </c:pt>
                <c:pt idx="20">
                  <c:v>Suffolk CSP</c:v>
                </c:pt>
                <c:pt idx="21">
                  <c:v>Cumbria CSP</c:v>
                </c:pt>
                <c:pt idx="22">
                  <c:v>Herefordshire and Worcestershire CSP</c:v>
                </c:pt>
                <c:pt idx="23">
                  <c:v>Hertfordshire CSP</c:v>
                </c:pt>
                <c:pt idx="24">
                  <c:v>Kent CSP</c:v>
                </c:pt>
                <c:pt idx="25">
                  <c:v>Leicester, Leicestershire and Rutland CSP</c:v>
                </c:pt>
                <c:pt idx="26">
                  <c:v>Cambridgeshire CSP</c:v>
                </c:pt>
                <c:pt idx="27">
                  <c:v>Shropshire and Telford and the Wrekin CSP</c:v>
                </c:pt>
                <c:pt idx="28">
                  <c:v>Cheshire CSP</c:v>
                </c:pt>
                <c:pt idx="29">
                  <c:v>London CSP</c:v>
                </c:pt>
                <c:pt idx="30">
                  <c:v>Northumberland CSP</c:v>
                </c:pt>
                <c:pt idx="31">
                  <c:v>Gloucestershire CSP</c:v>
                </c:pt>
                <c:pt idx="32">
                  <c:v>Berkshire CSP</c:v>
                </c:pt>
                <c:pt idx="33">
                  <c:v>Nottinghamshire CSP</c:v>
                </c:pt>
                <c:pt idx="34">
                  <c:v>Buckinghamshire and Milton Keynes CSP</c:v>
                </c:pt>
                <c:pt idx="35">
                  <c:v>Sussex CSP</c:v>
                </c:pt>
                <c:pt idx="36">
                  <c:v>Hampshire and Isle of Wright CSP</c:v>
                </c:pt>
                <c:pt idx="37">
                  <c:v>North Yorkshire CSP</c:v>
                </c:pt>
                <c:pt idx="38">
                  <c:v>Dorset CSP</c:v>
                </c:pt>
                <c:pt idx="39">
                  <c:v>Wiltshire and Swindon CSP</c:v>
                </c:pt>
                <c:pt idx="40">
                  <c:v>Devon CSP</c:v>
                </c:pt>
                <c:pt idx="41">
                  <c:v>Wesport CSP</c:v>
                </c:pt>
                <c:pt idx="42">
                  <c:v>Cornwall and Isles of Scilly CSP</c:v>
                </c:pt>
                <c:pt idx="43">
                  <c:v>Surrey CSP</c:v>
                </c:pt>
                <c:pt idx="44">
                  <c:v>Oxfordshire CSP</c:v>
                </c:pt>
              </c:strCache>
            </c:strRef>
          </c:cat>
          <c:val>
            <c:numRef>
              <c:f>'Male Rank'!$V$62:$V$106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0.60699999999999998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052-40DD-B5E1-C9FA930316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771557688"/>
        <c:axId val="771561952"/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4.1684499860862367E-2"/>
          <c:y val="0.89847578117128724"/>
          <c:w val="0.83578222492116749"/>
          <c:h val="9.2861753666887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14797738306555E-2"/>
          <c:y val="2.5424486199152902E-2"/>
          <c:w val="0.98159987509304181"/>
          <c:h val="0.7289937684169847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'Females LAs'!$H$39</c:f>
              <c:strCache>
                <c:ptCount val="1"/>
                <c:pt idx="0">
                  <c:v>Insufficient data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'Females LAs'!$G$40:$G$46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'Females LAs'!$H$40:$H$46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CEE3-4883-814B-4292551F56E4}"/>
            </c:ext>
          </c:extLst>
        </c:ser>
        <c:ser>
          <c:idx val="1"/>
          <c:order val="1"/>
          <c:tx>
            <c:strRef>
              <c:f>'Females LAs'!$I$39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3BA1AD98-1A74-48D2-84E5-A23557F368A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CEE3-4883-814B-4292551F56E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C681A3B-0AE1-4571-A406-D8A6D4AA3DD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CEE3-4883-814B-4292551F56E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C63C59C-F850-4E97-AE2B-B9FEEA1DC14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CEE3-4883-814B-4292551F56E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2770794-8895-4172-8FDE-7AEE3296D62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CEE3-4883-814B-4292551F56E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343C1747-0425-4807-8F50-1C72787812D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CEE3-4883-814B-4292551F56E4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99A61E4A-3ABC-4952-BB3B-280D484C44A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CEE3-4883-814B-4292551F56E4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1BEE45E8-AA5C-4F79-BA95-32361584E49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CEE3-4883-814B-4292551F56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'Females LAs'!$G$40:$G$46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'Females LAs'!$I$40:$I$46</c:f>
              <c:numCache>
                <c:formatCode>0.0%</c:formatCode>
                <c:ptCount val="7"/>
                <c:pt idx="0">
                  <c:v>0.26100000000000001</c:v>
                </c:pt>
                <c:pt idx="1">
                  <c:v>0.32600000000000001</c:v>
                </c:pt>
                <c:pt idx="2">
                  <c:v>0.318</c:v>
                </c:pt>
                <c:pt idx="3">
                  <c:v>0.28799999999999998</c:v>
                </c:pt>
                <c:pt idx="4">
                  <c:v>0.36199999999999999</c:v>
                </c:pt>
                <c:pt idx="5">
                  <c:v>0.36</c:v>
                </c:pt>
                <c:pt idx="6">
                  <c:v>0.311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'Females LAs'!$H$61:$H$76</c15:f>
                <c15:dlblRangeCache>
                  <c:ptCount val="16"/>
                  <c:pt idx="0">
                    <c:v>26.1%</c:v>
                  </c:pt>
                  <c:pt idx="1">
                    <c:v>32.6%</c:v>
                  </c:pt>
                  <c:pt idx="2">
                    <c:v>31.8%</c:v>
                  </c:pt>
                  <c:pt idx="3">
                    <c:v>28.8%</c:v>
                  </c:pt>
                  <c:pt idx="4">
                    <c:v>36.2%</c:v>
                  </c:pt>
                  <c:pt idx="5">
                    <c:v>36.0%</c:v>
                  </c:pt>
                  <c:pt idx="6">
                    <c:v>31.1%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CEE3-4883-814B-4292551F56E4}"/>
            </c:ext>
          </c:extLst>
        </c:ser>
        <c:ser>
          <c:idx val="2"/>
          <c:order val="2"/>
          <c:tx>
            <c:strRef>
              <c:f>'Females LAs'!$J$39</c:f>
              <c:strCache>
                <c:ptCount val="1"/>
                <c:pt idx="0">
                  <c:v>missing inactive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'Females LAs'!$G$40:$G$46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'Females LAs'!$J$40:$J$46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EE3-4883-814B-4292551F56E4}"/>
            </c:ext>
          </c:extLst>
        </c:ser>
        <c:ser>
          <c:idx val="3"/>
          <c:order val="3"/>
          <c:tx>
            <c:strRef>
              <c:f>'Females LAs'!$K$39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D0D74AED-CFC9-485C-AB86-67C52F286D6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CEE3-4883-814B-4292551F56E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E70716A-3D44-49F1-8D9C-CD4F03E672F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CEE3-4883-814B-4292551F56E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13057B48-FAD8-4597-BCEF-3A25FCC6C16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CEE3-4883-814B-4292551F56E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AD967EFB-8E17-4769-991C-56DF9A32A0A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CEE3-4883-814B-4292551F56E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049BB34C-EDD3-4F73-B8BB-2860C4C1921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CEE3-4883-814B-4292551F56E4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10160850-4E30-473D-8B2D-56DB1A8EE39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CEE3-4883-814B-4292551F56E4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DE1418A1-88C5-49A9-AF9C-C4693449A79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CEE3-4883-814B-4292551F56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'Females LAs'!$G$40:$G$46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'Females LAs'!$K$40:$K$46</c:f>
              <c:numCache>
                <c:formatCode>0.0%</c:formatCode>
                <c:ptCount val="7"/>
                <c:pt idx="0">
                  <c:v>0.13200000000000001</c:v>
                </c:pt>
                <c:pt idx="1">
                  <c:v>0.11799999999999999</c:v>
                </c:pt>
                <c:pt idx="2">
                  <c:v>0.111</c:v>
                </c:pt>
                <c:pt idx="3">
                  <c:v>0</c:v>
                </c:pt>
                <c:pt idx="4">
                  <c:v>0.12</c:v>
                </c:pt>
                <c:pt idx="5">
                  <c:v>0.13900000000000001</c:v>
                </c:pt>
                <c:pt idx="6">
                  <c:v>0.105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'Females LAs'!$I$61:$I$76</c15:f>
                <c15:dlblRangeCache>
                  <c:ptCount val="16"/>
                  <c:pt idx="0">
                    <c:v>13.2%</c:v>
                  </c:pt>
                  <c:pt idx="1">
                    <c:v>11.8%</c:v>
                  </c:pt>
                  <c:pt idx="2">
                    <c:v>11.1%</c:v>
                  </c:pt>
                  <c:pt idx="4">
                    <c:v>12.0%</c:v>
                  </c:pt>
                  <c:pt idx="5">
                    <c:v>13.9%</c:v>
                  </c:pt>
                  <c:pt idx="6">
                    <c:v>10.5%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CEE3-4883-814B-4292551F56E4}"/>
            </c:ext>
          </c:extLst>
        </c:ser>
        <c:ser>
          <c:idx val="4"/>
          <c:order val="4"/>
          <c:tx>
            <c:strRef>
              <c:f>'Females LAs'!$L$39</c:f>
              <c:strCache>
                <c:ptCount val="1"/>
                <c:pt idx="0">
                  <c:v>missing fairly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'Females LAs'!$G$40:$G$46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'Females LAs'!$L$40:$L$46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0.11699999999999999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CEE3-4883-814B-4292551F56E4}"/>
            </c:ext>
          </c:extLst>
        </c:ser>
        <c:ser>
          <c:idx val="5"/>
          <c:order val="5"/>
          <c:tx>
            <c:strRef>
              <c:f>'Females LAs'!$M$39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4E2BC8C4-0825-4B45-A0B7-E46AE0EE85FB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CEE3-4883-814B-4292551F56E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97DD42E-EC8C-4B8E-8632-4B6680A18EF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CEE3-4883-814B-4292551F56E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D471618-0997-4C43-A9B2-CDEA0288778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CEE3-4883-814B-4292551F56E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65908A91-C1CD-486F-870B-6B0EEE19CD7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CEE3-4883-814B-4292551F56E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C517140C-1FE5-4089-B1A9-7DCFF1E8490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CEE3-4883-814B-4292551F56E4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9FCD9C6A-FCE0-4309-B832-2A8BCE1A267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CEE3-4883-814B-4292551F56E4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68E55F75-D64E-45EF-9B11-D585A5E51EA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CEE3-4883-814B-4292551F56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'Females LAs'!$G$40:$G$46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'Females LAs'!$M$40:$M$46</c:f>
              <c:numCache>
                <c:formatCode>0.0%</c:formatCode>
                <c:ptCount val="7"/>
                <c:pt idx="0">
                  <c:v>0.60699999999999998</c:v>
                </c:pt>
                <c:pt idx="1">
                  <c:v>0.55600000000000005</c:v>
                </c:pt>
                <c:pt idx="2">
                  <c:v>0.57099999999999995</c:v>
                </c:pt>
                <c:pt idx="3">
                  <c:v>0.59499999999999997</c:v>
                </c:pt>
                <c:pt idx="4">
                  <c:v>0.51800000000000002</c:v>
                </c:pt>
                <c:pt idx="5">
                  <c:v>0.501</c:v>
                </c:pt>
                <c:pt idx="6">
                  <c:v>0.58399999999999996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'Females LAs'!$J$61:$J$76</c15:f>
                <c15:dlblRangeCache>
                  <c:ptCount val="16"/>
                  <c:pt idx="0">
                    <c:v>60.7%</c:v>
                  </c:pt>
                  <c:pt idx="1">
                    <c:v>55.6%</c:v>
                  </c:pt>
                  <c:pt idx="2">
                    <c:v>57.1%</c:v>
                  </c:pt>
                  <c:pt idx="3">
                    <c:v>59.5%</c:v>
                  </c:pt>
                  <c:pt idx="4">
                    <c:v>51.8%</c:v>
                  </c:pt>
                  <c:pt idx="5">
                    <c:v>50.1%</c:v>
                  </c:pt>
                  <c:pt idx="6">
                    <c:v>58.4%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A-CEE3-4883-814B-4292551F56E4}"/>
            </c:ext>
          </c:extLst>
        </c:ser>
        <c:ser>
          <c:idx val="6"/>
          <c:order val="6"/>
          <c:tx>
            <c:strRef>
              <c:f>'Females LAs'!$N$39</c:f>
              <c:strCache>
                <c:ptCount val="1"/>
                <c:pt idx="0">
                  <c:v>missing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'Females LAs'!$G$40:$G$46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'Females LAs'!$N$40:$N$46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CEE3-4883-814B-4292551F56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General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0954546087175827"/>
          <c:y val="0.93990068132559523"/>
          <c:w val="0.38516819743652991"/>
          <c:h val="5.31431043010401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8.2945999289323155E-2"/>
          <c:w val="0.86578856666230086"/>
          <c:h val="0.607518804814526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'Female Rank'!$D$62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solidFill>
                <a:schemeClr val="bg2"/>
              </a:solidFill>
            </a:ln>
            <a:effectLst/>
          </c:spPr>
          <c:invertIfNegative val="0"/>
          <c:dPt>
            <c:idx val="41"/>
            <c:invertIfNegative val="0"/>
            <c:bubble3D val="0"/>
            <c:spPr>
              <a:solidFill>
                <a:schemeClr val="bg2"/>
              </a:solidFill>
              <a:ln w="25400" cap="rnd">
                <a:solidFill>
                  <a:schemeClr val="bg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D531-4701-B2DB-25989FA4CCEC}"/>
              </c:ext>
            </c:extLst>
          </c:dPt>
          <c:cat>
            <c:strRef>
              <c:f>'Female Rank'!$H$63:$H$107</c:f>
              <c:strCache>
                <c:ptCount val="45"/>
                <c:pt idx="0">
                  <c:v>Best</c:v>
                </c:pt>
                <c:pt idx="44">
                  <c:v>Worst</c:v>
                </c:pt>
              </c:strCache>
            </c:strRef>
          </c:cat>
          <c:val>
            <c:numRef>
              <c:f>'Female Rank'!$D$63:$D$107</c:f>
              <c:numCache>
                <c:formatCode>0.0%</c:formatCode>
                <c:ptCount val="45"/>
                <c:pt idx="0">
                  <c:v>0.19800000000000001</c:v>
                </c:pt>
                <c:pt idx="1">
                  <c:v>0.20699999999999999</c:v>
                </c:pt>
                <c:pt idx="2">
                  <c:v>0.214</c:v>
                </c:pt>
                <c:pt idx="3">
                  <c:v>0.218</c:v>
                </c:pt>
                <c:pt idx="4">
                  <c:v>0.221</c:v>
                </c:pt>
                <c:pt idx="5">
                  <c:v>0.222</c:v>
                </c:pt>
                <c:pt idx="6">
                  <c:v>0.22600000000000001</c:v>
                </c:pt>
                <c:pt idx="7">
                  <c:v>0.22800000000000001</c:v>
                </c:pt>
                <c:pt idx="8">
                  <c:v>0.22900000000000001</c:v>
                </c:pt>
                <c:pt idx="9">
                  <c:v>0.23</c:v>
                </c:pt>
                <c:pt idx="10">
                  <c:v>0.23400000000000001</c:v>
                </c:pt>
                <c:pt idx="11">
                  <c:v>0.23599999999999999</c:v>
                </c:pt>
                <c:pt idx="12">
                  <c:v>0.23799999999999999</c:v>
                </c:pt>
                <c:pt idx="13">
                  <c:v>0.24099999999999999</c:v>
                </c:pt>
                <c:pt idx="14">
                  <c:v>0.245</c:v>
                </c:pt>
                <c:pt idx="15">
                  <c:v>0.248</c:v>
                </c:pt>
                <c:pt idx="16">
                  <c:v>0.251</c:v>
                </c:pt>
                <c:pt idx="17">
                  <c:v>0.251</c:v>
                </c:pt>
                <c:pt idx="18">
                  <c:v>0.254</c:v>
                </c:pt>
                <c:pt idx="19">
                  <c:v>0.254</c:v>
                </c:pt>
                <c:pt idx="20">
                  <c:v>0.25700000000000001</c:v>
                </c:pt>
                <c:pt idx="21">
                  <c:v>0.26100000000000001</c:v>
                </c:pt>
                <c:pt idx="22">
                  <c:v>0.26300000000000001</c:v>
                </c:pt>
                <c:pt idx="23">
                  <c:v>0.26600000000000001</c:v>
                </c:pt>
                <c:pt idx="24">
                  <c:v>0.26600000000000001</c:v>
                </c:pt>
                <c:pt idx="25">
                  <c:v>0.26900000000000002</c:v>
                </c:pt>
                <c:pt idx="26">
                  <c:v>0.27300000000000002</c:v>
                </c:pt>
                <c:pt idx="27">
                  <c:v>0.27700000000000002</c:v>
                </c:pt>
                <c:pt idx="28">
                  <c:v>0.27800000000000002</c:v>
                </c:pt>
                <c:pt idx="29">
                  <c:v>0.27800000000000002</c:v>
                </c:pt>
                <c:pt idx="30">
                  <c:v>0.27800000000000002</c:v>
                </c:pt>
                <c:pt idx="31">
                  <c:v>0.27900000000000003</c:v>
                </c:pt>
                <c:pt idx="32">
                  <c:v>0.28000000000000003</c:v>
                </c:pt>
                <c:pt idx="33">
                  <c:v>0.28100000000000003</c:v>
                </c:pt>
                <c:pt idx="34">
                  <c:v>0.28299999999999997</c:v>
                </c:pt>
                <c:pt idx="35">
                  <c:v>0.28799999999999998</c:v>
                </c:pt>
                <c:pt idx="36">
                  <c:v>0.28899999999999998</c:v>
                </c:pt>
                <c:pt idx="37">
                  <c:v>0.29799999999999999</c:v>
                </c:pt>
                <c:pt idx="38">
                  <c:v>0.29799999999999999</c:v>
                </c:pt>
                <c:pt idx="39">
                  <c:v>0.3</c:v>
                </c:pt>
                <c:pt idx="40">
                  <c:v>0.30099999999999999</c:v>
                </c:pt>
                <c:pt idx="41">
                  <c:v>0.312</c:v>
                </c:pt>
                <c:pt idx="42">
                  <c:v>0.312</c:v>
                </c:pt>
                <c:pt idx="43">
                  <c:v>0.32600000000000001</c:v>
                </c:pt>
                <c:pt idx="44">
                  <c:v>0.34300000000000003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31-4701-B2DB-25989FA4CCEC}"/>
            </c:ext>
          </c:extLst>
        </c:ser>
        <c:ser>
          <c:idx val="3"/>
          <c:order val="1"/>
          <c:tx>
            <c:strRef>
              <c:f>'Female Rank'!$G$62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'Female Rank'!$C$63:$C$107</c:f>
              <c:strCache>
                <c:ptCount val="45"/>
                <c:pt idx="0">
                  <c:v>Wesport CSP</c:v>
                </c:pt>
                <c:pt idx="1">
                  <c:v>Surrey CSP</c:v>
                </c:pt>
                <c:pt idx="2">
                  <c:v>Oxfordshire CSP</c:v>
                </c:pt>
                <c:pt idx="3">
                  <c:v>North Yorkshire CSP</c:v>
                </c:pt>
                <c:pt idx="4">
                  <c:v>Buckinghamshire and Milton Keynes CSP</c:v>
                </c:pt>
                <c:pt idx="5">
                  <c:v>Gloucestershire CSP</c:v>
                </c:pt>
                <c:pt idx="6">
                  <c:v>Dorset CSP</c:v>
                </c:pt>
                <c:pt idx="7">
                  <c:v>Devon CSP</c:v>
                </c:pt>
                <c:pt idx="8">
                  <c:v>Hertfordshire CSP</c:v>
                </c:pt>
                <c:pt idx="9">
                  <c:v>Hampshire and Isle of Wright CSP</c:v>
                </c:pt>
                <c:pt idx="10">
                  <c:v>Wiltshire and Swindon CSP</c:v>
                </c:pt>
                <c:pt idx="11">
                  <c:v>Berkshire CSP</c:v>
                </c:pt>
                <c:pt idx="12">
                  <c:v>Kent CSP</c:v>
                </c:pt>
                <c:pt idx="13">
                  <c:v>Cornwall and Isles of Scilly CSP</c:v>
                </c:pt>
                <c:pt idx="14">
                  <c:v>Shropshire and Telford and the Wrekin CSP</c:v>
                </c:pt>
                <c:pt idx="15">
                  <c:v>Cumbria CSP</c:v>
                </c:pt>
                <c:pt idx="16">
                  <c:v>Cambridgeshire CSP</c:v>
                </c:pt>
                <c:pt idx="17">
                  <c:v>London CSP</c:v>
                </c:pt>
                <c:pt idx="18">
                  <c:v>Cheshire CSP</c:v>
                </c:pt>
                <c:pt idx="19">
                  <c:v>Sussex CSP</c:v>
                </c:pt>
                <c:pt idx="20">
                  <c:v>Derbyshire CSP</c:v>
                </c:pt>
                <c:pt idx="21">
                  <c:v>Norfolk CSP</c:v>
                </c:pt>
                <c:pt idx="22">
                  <c:v>Nottinghamshire CSP</c:v>
                </c:pt>
                <c:pt idx="23">
                  <c:v>Essex CSP</c:v>
                </c:pt>
                <c:pt idx="24">
                  <c:v>Staffordshire and Stoke-on-Trent CSP</c:v>
                </c:pt>
                <c:pt idx="25">
                  <c:v>Merseyside CSP</c:v>
                </c:pt>
                <c:pt idx="26">
                  <c:v>Lancashire CSP</c:v>
                </c:pt>
                <c:pt idx="27">
                  <c:v>Somerset CSP</c:v>
                </c:pt>
                <c:pt idx="28">
                  <c:v>Bedfordshire CSP</c:v>
                </c:pt>
                <c:pt idx="29">
                  <c:v>Herefordshire and Worcestershire CSP</c:v>
                </c:pt>
                <c:pt idx="30">
                  <c:v>West Yorkshire CSP</c:v>
                </c:pt>
                <c:pt idx="31">
                  <c:v>Greater Manchester CSP</c:v>
                </c:pt>
                <c:pt idx="32">
                  <c:v>Suffolk CSP</c:v>
                </c:pt>
                <c:pt idx="33">
                  <c:v>Northumberland CSP</c:v>
                </c:pt>
                <c:pt idx="34">
                  <c:v>Leicester, Leicestershire and Rutland CSP</c:v>
                </c:pt>
                <c:pt idx="35">
                  <c:v>Northamptonshire CSP</c:v>
                </c:pt>
                <c:pt idx="36">
                  <c:v>Coventry, Solihull and Warwickshire CSP</c:v>
                </c:pt>
                <c:pt idx="37">
                  <c:v>South Yorkshire CSP</c:v>
                </c:pt>
                <c:pt idx="38">
                  <c:v>Tyne and Wear CSP</c:v>
                </c:pt>
                <c:pt idx="39">
                  <c:v>Humber CSP</c:v>
                </c:pt>
                <c:pt idx="40">
                  <c:v>Birmingham CSP</c:v>
                </c:pt>
                <c:pt idx="41">
                  <c:v>Durham CSP</c:v>
                </c:pt>
                <c:pt idx="42">
                  <c:v>Lincolnshire CSP</c:v>
                </c:pt>
                <c:pt idx="43">
                  <c:v>Tees Valley CSP</c:v>
                </c:pt>
                <c:pt idx="44">
                  <c:v>Black Country CSP</c:v>
                </c:pt>
              </c:strCache>
            </c:strRef>
          </c:cat>
          <c:val>
            <c:numRef>
              <c:f>'Female Rank'!$G$63:$G$107</c:f>
              <c:numCache>
                <c:formatCode>General</c:formatCode>
                <c:ptCount val="45"/>
                <c:pt idx="0" formatCode="0.0%">
                  <c:v>0.19800000000000001</c:v>
                </c:pt>
                <c:pt idx="44" formatCode="0.0%">
                  <c:v>0.34300000000000003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31-4701-B2DB-25989FA4CCEC}"/>
            </c:ext>
          </c:extLst>
        </c:ser>
        <c:ser>
          <c:idx val="2"/>
          <c:order val="2"/>
          <c:tx>
            <c:strRef>
              <c:f>'Female Rank'!$F$62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'Female Rank'!$C$63:$C$107</c:f>
              <c:strCache>
                <c:ptCount val="45"/>
                <c:pt idx="0">
                  <c:v>Wesport CSP</c:v>
                </c:pt>
                <c:pt idx="1">
                  <c:v>Surrey CSP</c:v>
                </c:pt>
                <c:pt idx="2">
                  <c:v>Oxfordshire CSP</c:v>
                </c:pt>
                <c:pt idx="3">
                  <c:v>North Yorkshire CSP</c:v>
                </c:pt>
                <c:pt idx="4">
                  <c:v>Buckinghamshire and Milton Keynes CSP</c:v>
                </c:pt>
                <c:pt idx="5">
                  <c:v>Gloucestershire CSP</c:v>
                </c:pt>
                <c:pt idx="6">
                  <c:v>Dorset CSP</c:v>
                </c:pt>
                <c:pt idx="7">
                  <c:v>Devon CSP</c:v>
                </c:pt>
                <c:pt idx="8">
                  <c:v>Hertfordshire CSP</c:v>
                </c:pt>
                <c:pt idx="9">
                  <c:v>Hampshire and Isle of Wright CSP</c:v>
                </c:pt>
                <c:pt idx="10">
                  <c:v>Wiltshire and Swindon CSP</c:v>
                </c:pt>
                <c:pt idx="11">
                  <c:v>Berkshire CSP</c:v>
                </c:pt>
                <c:pt idx="12">
                  <c:v>Kent CSP</c:v>
                </c:pt>
                <c:pt idx="13">
                  <c:v>Cornwall and Isles of Scilly CSP</c:v>
                </c:pt>
                <c:pt idx="14">
                  <c:v>Shropshire and Telford and the Wrekin CSP</c:v>
                </c:pt>
                <c:pt idx="15">
                  <c:v>Cumbria CSP</c:v>
                </c:pt>
                <c:pt idx="16">
                  <c:v>Cambridgeshire CSP</c:v>
                </c:pt>
                <c:pt idx="17">
                  <c:v>London CSP</c:v>
                </c:pt>
                <c:pt idx="18">
                  <c:v>Cheshire CSP</c:v>
                </c:pt>
                <c:pt idx="19">
                  <c:v>Sussex CSP</c:v>
                </c:pt>
                <c:pt idx="20">
                  <c:v>Derbyshire CSP</c:v>
                </c:pt>
                <c:pt idx="21">
                  <c:v>Norfolk CSP</c:v>
                </c:pt>
                <c:pt idx="22">
                  <c:v>Nottinghamshire CSP</c:v>
                </c:pt>
                <c:pt idx="23">
                  <c:v>Essex CSP</c:v>
                </c:pt>
                <c:pt idx="24">
                  <c:v>Staffordshire and Stoke-on-Trent CSP</c:v>
                </c:pt>
                <c:pt idx="25">
                  <c:v>Merseyside CSP</c:v>
                </c:pt>
                <c:pt idx="26">
                  <c:v>Lancashire CSP</c:v>
                </c:pt>
                <c:pt idx="27">
                  <c:v>Somerset CSP</c:v>
                </c:pt>
                <c:pt idx="28">
                  <c:v>Bedfordshire CSP</c:v>
                </c:pt>
                <c:pt idx="29">
                  <c:v>Herefordshire and Worcestershire CSP</c:v>
                </c:pt>
                <c:pt idx="30">
                  <c:v>West Yorkshire CSP</c:v>
                </c:pt>
                <c:pt idx="31">
                  <c:v>Greater Manchester CSP</c:v>
                </c:pt>
                <c:pt idx="32">
                  <c:v>Suffolk CSP</c:v>
                </c:pt>
                <c:pt idx="33">
                  <c:v>Northumberland CSP</c:v>
                </c:pt>
                <c:pt idx="34">
                  <c:v>Leicester, Leicestershire and Rutland CSP</c:v>
                </c:pt>
                <c:pt idx="35">
                  <c:v>Northamptonshire CSP</c:v>
                </c:pt>
                <c:pt idx="36">
                  <c:v>Coventry, Solihull and Warwickshire CSP</c:v>
                </c:pt>
                <c:pt idx="37">
                  <c:v>South Yorkshire CSP</c:v>
                </c:pt>
                <c:pt idx="38">
                  <c:v>Tyne and Wear CSP</c:v>
                </c:pt>
                <c:pt idx="39">
                  <c:v>Humber CSP</c:v>
                </c:pt>
                <c:pt idx="40">
                  <c:v>Birmingham CSP</c:v>
                </c:pt>
                <c:pt idx="41">
                  <c:v>Durham CSP</c:v>
                </c:pt>
                <c:pt idx="42">
                  <c:v>Lincolnshire CSP</c:v>
                </c:pt>
                <c:pt idx="43">
                  <c:v>Tees Valley CSP</c:v>
                </c:pt>
                <c:pt idx="44">
                  <c:v>Black Country CSP</c:v>
                </c:pt>
              </c:strCache>
            </c:strRef>
          </c:cat>
          <c:val>
            <c:numRef>
              <c:f>'Female Rank'!$F$63:$F$107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0.26900000000000002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0.29799999999999999</c:v>
                </c:pt>
                <c:pt idx="39">
                  <c:v>0.3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0.34300000000000003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31-4701-B2DB-25989FA4CCEC}"/>
            </c:ext>
          </c:extLst>
        </c:ser>
        <c:ser>
          <c:idx val="1"/>
          <c:order val="3"/>
          <c:tx>
            <c:strRef>
              <c:f>'Female Rank'!$E$62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'Female Rank'!$C$63:$C$107</c:f>
              <c:strCache>
                <c:ptCount val="45"/>
                <c:pt idx="0">
                  <c:v>Wesport CSP</c:v>
                </c:pt>
                <c:pt idx="1">
                  <c:v>Surrey CSP</c:v>
                </c:pt>
                <c:pt idx="2">
                  <c:v>Oxfordshire CSP</c:v>
                </c:pt>
                <c:pt idx="3">
                  <c:v>North Yorkshire CSP</c:v>
                </c:pt>
                <c:pt idx="4">
                  <c:v>Buckinghamshire and Milton Keynes CSP</c:v>
                </c:pt>
                <c:pt idx="5">
                  <c:v>Gloucestershire CSP</c:v>
                </c:pt>
                <c:pt idx="6">
                  <c:v>Dorset CSP</c:v>
                </c:pt>
                <c:pt idx="7">
                  <c:v>Devon CSP</c:v>
                </c:pt>
                <c:pt idx="8">
                  <c:v>Hertfordshire CSP</c:v>
                </c:pt>
                <c:pt idx="9">
                  <c:v>Hampshire and Isle of Wright CSP</c:v>
                </c:pt>
                <c:pt idx="10">
                  <c:v>Wiltshire and Swindon CSP</c:v>
                </c:pt>
                <c:pt idx="11">
                  <c:v>Berkshire CSP</c:v>
                </c:pt>
                <c:pt idx="12">
                  <c:v>Kent CSP</c:v>
                </c:pt>
                <c:pt idx="13">
                  <c:v>Cornwall and Isles of Scilly CSP</c:v>
                </c:pt>
                <c:pt idx="14">
                  <c:v>Shropshire and Telford and the Wrekin CSP</c:v>
                </c:pt>
                <c:pt idx="15">
                  <c:v>Cumbria CSP</c:v>
                </c:pt>
                <c:pt idx="16">
                  <c:v>Cambridgeshire CSP</c:v>
                </c:pt>
                <c:pt idx="17">
                  <c:v>London CSP</c:v>
                </c:pt>
                <c:pt idx="18">
                  <c:v>Cheshire CSP</c:v>
                </c:pt>
                <c:pt idx="19">
                  <c:v>Sussex CSP</c:v>
                </c:pt>
                <c:pt idx="20">
                  <c:v>Derbyshire CSP</c:v>
                </c:pt>
                <c:pt idx="21">
                  <c:v>Norfolk CSP</c:v>
                </c:pt>
                <c:pt idx="22">
                  <c:v>Nottinghamshire CSP</c:v>
                </c:pt>
                <c:pt idx="23">
                  <c:v>Essex CSP</c:v>
                </c:pt>
                <c:pt idx="24">
                  <c:v>Staffordshire and Stoke-on-Trent CSP</c:v>
                </c:pt>
                <c:pt idx="25">
                  <c:v>Merseyside CSP</c:v>
                </c:pt>
                <c:pt idx="26">
                  <c:v>Lancashire CSP</c:v>
                </c:pt>
                <c:pt idx="27">
                  <c:v>Somerset CSP</c:v>
                </c:pt>
                <c:pt idx="28">
                  <c:v>Bedfordshire CSP</c:v>
                </c:pt>
                <c:pt idx="29">
                  <c:v>Herefordshire and Worcestershire CSP</c:v>
                </c:pt>
                <c:pt idx="30">
                  <c:v>West Yorkshire CSP</c:v>
                </c:pt>
                <c:pt idx="31">
                  <c:v>Greater Manchester CSP</c:v>
                </c:pt>
                <c:pt idx="32">
                  <c:v>Suffolk CSP</c:v>
                </c:pt>
                <c:pt idx="33">
                  <c:v>Northumberland CSP</c:v>
                </c:pt>
                <c:pt idx="34">
                  <c:v>Leicester, Leicestershire and Rutland CSP</c:v>
                </c:pt>
                <c:pt idx="35">
                  <c:v>Northamptonshire CSP</c:v>
                </c:pt>
                <c:pt idx="36">
                  <c:v>Coventry, Solihull and Warwickshire CSP</c:v>
                </c:pt>
                <c:pt idx="37">
                  <c:v>South Yorkshire CSP</c:v>
                </c:pt>
                <c:pt idx="38">
                  <c:v>Tyne and Wear CSP</c:v>
                </c:pt>
                <c:pt idx="39">
                  <c:v>Humber CSP</c:v>
                </c:pt>
                <c:pt idx="40">
                  <c:v>Birmingham CSP</c:v>
                </c:pt>
                <c:pt idx="41">
                  <c:v>Durham CSP</c:v>
                </c:pt>
                <c:pt idx="42">
                  <c:v>Lincolnshire CSP</c:v>
                </c:pt>
                <c:pt idx="43">
                  <c:v>Tees Valley CSP</c:v>
                </c:pt>
                <c:pt idx="44">
                  <c:v>Black Country CSP</c:v>
                </c:pt>
              </c:strCache>
            </c:strRef>
          </c:cat>
          <c:val>
            <c:numRef>
              <c:f>'Female Rank'!$E$63:$E$107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0.32600000000000001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531-4701-B2DB-25989FA4CC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7.0592377386190716E-2"/>
          <c:y val="0.87674958654928692"/>
          <c:w val="0.85445061425466717"/>
          <c:h val="0.123250413450713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6.9151125512827996E-2"/>
          <c:w val="0.83751713839913156"/>
          <c:h val="0.625557566720103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'Female Rank'!$U$62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bg2"/>
              </a:solidFill>
            </a:ln>
            <a:effectLst/>
          </c:spPr>
          <c:invertIfNegative val="0"/>
          <c:cat>
            <c:strRef>
              <c:f>'Female Rank'!$Z$63:$Z$107</c:f>
              <c:strCache>
                <c:ptCount val="45"/>
                <c:pt idx="0">
                  <c:v>Worst</c:v>
                </c:pt>
                <c:pt idx="44">
                  <c:v>Best</c:v>
                </c:pt>
              </c:strCache>
            </c:strRef>
          </c:cat>
          <c:val>
            <c:numRef>
              <c:f>'Female Rank'!$U$63:$U$107</c:f>
              <c:numCache>
                <c:formatCode>0.0%</c:formatCode>
                <c:ptCount val="45"/>
                <c:pt idx="0">
                  <c:v>0.52200000000000002</c:v>
                </c:pt>
                <c:pt idx="1">
                  <c:v>0.54500000000000004</c:v>
                </c:pt>
                <c:pt idx="2">
                  <c:v>0.55600000000000005</c:v>
                </c:pt>
                <c:pt idx="3">
                  <c:v>0.56000000000000005</c:v>
                </c:pt>
                <c:pt idx="4">
                  <c:v>0.56100000000000005</c:v>
                </c:pt>
                <c:pt idx="5">
                  <c:v>0.56200000000000006</c:v>
                </c:pt>
                <c:pt idx="6">
                  <c:v>0.56799999999999995</c:v>
                </c:pt>
                <c:pt idx="7">
                  <c:v>0.56799999999999995</c:v>
                </c:pt>
                <c:pt idx="8">
                  <c:v>0.57099999999999995</c:v>
                </c:pt>
                <c:pt idx="9">
                  <c:v>0.57199999999999995</c:v>
                </c:pt>
                <c:pt idx="10">
                  <c:v>0.57599999999999996</c:v>
                </c:pt>
                <c:pt idx="11">
                  <c:v>0.57899999999999996</c:v>
                </c:pt>
                <c:pt idx="12">
                  <c:v>0.58199999999999996</c:v>
                </c:pt>
                <c:pt idx="13">
                  <c:v>0.58399999999999996</c:v>
                </c:pt>
                <c:pt idx="14">
                  <c:v>0.58599999999999997</c:v>
                </c:pt>
                <c:pt idx="15">
                  <c:v>0.58699999999999997</c:v>
                </c:pt>
                <c:pt idx="16">
                  <c:v>0.58899999999999997</c:v>
                </c:pt>
                <c:pt idx="17">
                  <c:v>0.58899999999999997</c:v>
                </c:pt>
                <c:pt idx="18">
                  <c:v>0.59099999999999997</c:v>
                </c:pt>
                <c:pt idx="19">
                  <c:v>0.59299999999999997</c:v>
                </c:pt>
                <c:pt idx="20">
                  <c:v>0.59499999999999997</c:v>
                </c:pt>
                <c:pt idx="21">
                  <c:v>0.59599999999999997</c:v>
                </c:pt>
                <c:pt idx="22">
                  <c:v>0.60699999999999998</c:v>
                </c:pt>
                <c:pt idx="23">
                  <c:v>0.60899999999999999</c:v>
                </c:pt>
                <c:pt idx="24">
                  <c:v>0.61299999999999999</c:v>
                </c:pt>
                <c:pt idx="25">
                  <c:v>0.61699999999999999</c:v>
                </c:pt>
                <c:pt idx="26">
                  <c:v>0.61799999999999999</c:v>
                </c:pt>
                <c:pt idx="27">
                  <c:v>0.61899999999999999</c:v>
                </c:pt>
                <c:pt idx="28">
                  <c:v>0.62</c:v>
                </c:pt>
                <c:pt idx="29">
                  <c:v>0.621</c:v>
                </c:pt>
                <c:pt idx="30">
                  <c:v>0.622</c:v>
                </c:pt>
                <c:pt idx="31">
                  <c:v>0.622</c:v>
                </c:pt>
                <c:pt idx="32">
                  <c:v>0.623</c:v>
                </c:pt>
                <c:pt idx="33">
                  <c:v>0.63100000000000001</c:v>
                </c:pt>
                <c:pt idx="34">
                  <c:v>0.63900000000000001</c:v>
                </c:pt>
                <c:pt idx="35">
                  <c:v>0.64</c:v>
                </c:pt>
                <c:pt idx="36">
                  <c:v>0.64100000000000001</c:v>
                </c:pt>
                <c:pt idx="37">
                  <c:v>0.64800000000000002</c:v>
                </c:pt>
                <c:pt idx="38">
                  <c:v>0.65</c:v>
                </c:pt>
                <c:pt idx="39">
                  <c:v>0.65100000000000002</c:v>
                </c:pt>
                <c:pt idx="40">
                  <c:v>0.65300000000000002</c:v>
                </c:pt>
                <c:pt idx="41">
                  <c:v>0.65500000000000003</c:v>
                </c:pt>
                <c:pt idx="42">
                  <c:v>0.65500000000000003</c:v>
                </c:pt>
                <c:pt idx="43">
                  <c:v>0.65900000000000003</c:v>
                </c:pt>
                <c:pt idx="44">
                  <c:v>0.67500000000000004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38-440D-B415-A1B6E65E63D9}"/>
            </c:ext>
          </c:extLst>
        </c:ser>
        <c:ser>
          <c:idx val="3"/>
          <c:order val="1"/>
          <c:tx>
            <c:strRef>
              <c:f>'Female Rank'!$Y$62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'Female Rank'!$T$63:$T$107</c:f>
              <c:strCache>
                <c:ptCount val="45"/>
                <c:pt idx="0">
                  <c:v>Black Country CSP</c:v>
                </c:pt>
                <c:pt idx="1">
                  <c:v>Bedfordshire CSP</c:v>
                </c:pt>
                <c:pt idx="2">
                  <c:v>Tees Valley CSP</c:v>
                </c:pt>
                <c:pt idx="3">
                  <c:v>Birmingham CSP</c:v>
                </c:pt>
                <c:pt idx="4">
                  <c:v>Lincolnshire CSP</c:v>
                </c:pt>
                <c:pt idx="5">
                  <c:v>South Yorkshire CSP</c:v>
                </c:pt>
                <c:pt idx="6">
                  <c:v>Durham CSP</c:v>
                </c:pt>
                <c:pt idx="7">
                  <c:v>Humber CSP</c:v>
                </c:pt>
                <c:pt idx="8">
                  <c:v>Tyne and Wear CSP</c:v>
                </c:pt>
                <c:pt idx="9">
                  <c:v>Northamptonshire CSP</c:v>
                </c:pt>
                <c:pt idx="10">
                  <c:v>Herefordshire and Worcestershire CSP</c:v>
                </c:pt>
                <c:pt idx="11">
                  <c:v>Leicester, Leicestershire and Rutland CSP</c:v>
                </c:pt>
                <c:pt idx="12">
                  <c:v>Northumberland CSP</c:v>
                </c:pt>
                <c:pt idx="13">
                  <c:v>Somerset CSP</c:v>
                </c:pt>
                <c:pt idx="14">
                  <c:v>Norfolk CSP</c:v>
                </c:pt>
                <c:pt idx="15">
                  <c:v>Greater Manchester CSP</c:v>
                </c:pt>
                <c:pt idx="16">
                  <c:v>Lancashire CSP</c:v>
                </c:pt>
                <c:pt idx="17">
                  <c:v>Suffolk CSP</c:v>
                </c:pt>
                <c:pt idx="18">
                  <c:v>Staffordshire and Stoke-on-Trent CSP</c:v>
                </c:pt>
                <c:pt idx="19">
                  <c:v>Coventry, Solihull and Warwickshire CSP</c:v>
                </c:pt>
                <c:pt idx="20">
                  <c:v>Merseyside CSP</c:v>
                </c:pt>
                <c:pt idx="21">
                  <c:v>West Yorkshire CSP</c:v>
                </c:pt>
                <c:pt idx="22">
                  <c:v>Essex CSP</c:v>
                </c:pt>
                <c:pt idx="23">
                  <c:v>Nottinghamshire CSP</c:v>
                </c:pt>
                <c:pt idx="24">
                  <c:v>Shropshire and Telford and the Wrekin CSP</c:v>
                </c:pt>
                <c:pt idx="25">
                  <c:v>Cumbria CSP</c:v>
                </c:pt>
                <c:pt idx="26">
                  <c:v>Derbyshire CSP</c:v>
                </c:pt>
                <c:pt idx="27">
                  <c:v>Hertfordshire CSP</c:v>
                </c:pt>
                <c:pt idx="28">
                  <c:v>Sussex CSP</c:v>
                </c:pt>
                <c:pt idx="29">
                  <c:v>London CSP</c:v>
                </c:pt>
                <c:pt idx="30">
                  <c:v>Cheshire CSP</c:v>
                </c:pt>
                <c:pt idx="31">
                  <c:v>Kent CSP</c:v>
                </c:pt>
                <c:pt idx="32">
                  <c:v>Cambridgeshire CSP</c:v>
                </c:pt>
                <c:pt idx="33">
                  <c:v>Cornwall and Isles of Scilly CSP</c:v>
                </c:pt>
                <c:pt idx="34">
                  <c:v>Hampshire and Isle of Wright CSP</c:v>
                </c:pt>
                <c:pt idx="35">
                  <c:v>Wiltshire and Swindon CSP</c:v>
                </c:pt>
                <c:pt idx="36">
                  <c:v>Dorset CSP</c:v>
                </c:pt>
                <c:pt idx="37">
                  <c:v>Berkshire CSP</c:v>
                </c:pt>
                <c:pt idx="38">
                  <c:v>Oxfordshire CSP</c:v>
                </c:pt>
                <c:pt idx="39">
                  <c:v>Buckinghamshire and Milton Keynes CSP</c:v>
                </c:pt>
                <c:pt idx="40">
                  <c:v>Surrey CSP</c:v>
                </c:pt>
                <c:pt idx="41">
                  <c:v>Gloucestershire CSP</c:v>
                </c:pt>
                <c:pt idx="42">
                  <c:v>North Yorkshire CSP</c:v>
                </c:pt>
                <c:pt idx="43">
                  <c:v>Devon CSP</c:v>
                </c:pt>
                <c:pt idx="44">
                  <c:v>Wesport CSP</c:v>
                </c:pt>
              </c:strCache>
            </c:strRef>
          </c:cat>
          <c:val>
            <c:numRef>
              <c:f>'Female Rank'!$Y$63:$Y$107</c:f>
              <c:numCache>
                <c:formatCode>General</c:formatCode>
                <c:ptCount val="45"/>
                <c:pt idx="0" formatCode="0.0%">
                  <c:v>0.52200000000000002</c:v>
                </c:pt>
                <c:pt idx="44" formatCode="0.0%">
                  <c:v>0.67500000000000004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38-440D-B415-A1B6E65E63D9}"/>
            </c:ext>
          </c:extLst>
        </c:ser>
        <c:ser>
          <c:idx val="2"/>
          <c:order val="2"/>
          <c:tx>
            <c:strRef>
              <c:f>'Female Rank'!$W$62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'Female Rank'!$T$63:$T$107</c:f>
              <c:strCache>
                <c:ptCount val="45"/>
                <c:pt idx="0">
                  <c:v>Black Country CSP</c:v>
                </c:pt>
                <c:pt idx="1">
                  <c:v>Bedfordshire CSP</c:v>
                </c:pt>
                <c:pt idx="2">
                  <c:v>Tees Valley CSP</c:v>
                </c:pt>
                <c:pt idx="3">
                  <c:v>Birmingham CSP</c:v>
                </c:pt>
                <c:pt idx="4">
                  <c:v>Lincolnshire CSP</c:v>
                </c:pt>
                <c:pt idx="5">
                  <c:v>South Yorkshire CSP</c:v>
                </c:pt>
                <c:pt idx="6">
                  <c:v>Durham CSP</c:v>
                </c:pt>
                <c:pt idx="7">
                  <c:v>Humber CSP</c:v>
                </c:pt>
                <c:pt idx="8">
                  <c:v>Tyne and Wear CSP</c:v>
                </c:pt>
                <c:pt idx="9">
                  <c:v>Northamptonshire CSP</c:v>
                </c:pt>
                <c:pt idx="10">
                  <c:v>Herefordshire and Worcestershire CSP</c:v>
                </c:pt>
                <c:pt idx="11">
                  <c:v>Leicester, Leicestershire and Rutland CSP</c:v>
                </c:pt>
                <c:pt idx="12">
                  <c:v>Northumberland CSP</c:v>
                </c:pt>
                <c:pt idx="13">
                  <c:v>Somerset CSP</c:v>
                </c:pt>
                <c:pt idx="14">
                  <c:v>Norfolk CSP</c:v>
                </c:pt>
                <c:pt idx="15">
                  <c:v>Greater Manchester CSP</c:v>
                </c:pt>
                <c:pt idx="16">
                  <c:v>Lancashire CSP</c:v>
                </c:pt>
                <c:pt idx="17">
                  <c:v>Suffolk CSP</c:v>
                </c:pt>
                <c:pt idx="18">
                  <c:v>Staffordshire and Stoke-on-Trent CSP</c:v>
                </c:pt>
                <c:pt idx="19">
                  <c:v>Coventry, Solihull and Warwickshire CSP</c:v>
                </c:pt>
                <c:pt idx="20">
                  <c:v>Merseyside CSP</c:v>
                </c:pt>
                <c:pt idx="21">
                  <c:v>West Yorkshire CSP</c:v>
                </c:pt>
                <c:pt idx="22">
                  <c:v>Essex CSP</c:v>
                </c:pt>
                <c:pt idx="23">
                  <c:v>Nottinghamshire CSP</c:v>
                </c:pt>
                <c:pt idx="24">
                  <c:v>Shropshire and Telford and the Wrekin CSP</c:v>
                </c:pt>
                <c:pt idx="25">
                  <c:v>Cumbria CSP</c:v>
                </c:pt>
                <c:pt idx="26">
                  <c:v>Derbyshire CSP</c:v>
                </c:pt>
                <c:pt idx="27">
                  <c:v>Hertfordshire CSP</c:v>
                </c:pt>
                <c:pt idx="28">
                  <c:v>Sussex CSP</c:v>
                </c:pt>
                <c:pt idx="29">
                  <c:v>London CSP</c:v>
                </c:pt>
                <c:pt idx="30">
                  <c:v>Cheshire CSP</c:v>
                </c:pt>
                <c:pt idx="31">
                  <c:v>Kent CSP</c:v>
                </c:pt>
                <c:pt idx="32">
                  <c:v>Cambridgeshire CSP</c:v>
                </c:pt>
                <c:pt idx="33">
                  <c:v>Cornwall and Isles of Scilly CSP</c:v>
                </c:pt>
                <c:pt idx="34">
                  <c:v>Hampshire and Isle of Wright CSP</c:v>
                </c:pt>
                <c:pt idx="35">
                  <c:v>Wiltshire and Swindon CSP</c:v>
                </c:pt>
                <c:pt idx="36">
                  <c:v>Dorset CSP</c:v>
                </c:pt>
                <c:pt idx="37">
                  <c:v>Berkshire CSP</c:v>
                </c:pt>
                <c:pt idx="38">
                  <c:v>Oxfordshire CSP</c:v>
                </c:pt>
                <c:pt idx="39">
                  <c:v>Buckinghamshire and Milton Keynes CSP</c:v>
                </c:pt>
                <c:pt idx="40">
                  <c:v>Surrey CSP</c:v>
                </c:pt>
                <c:pt idx="41">
                  <c:v>Gloucestershire CSP</c:v>
                </c:pt>
                <c:pt idx="42">
                  <c:v>North Yorkshire CSP</c:v>
                </c:pt>
                <c:pt idx="43">
                  <c:v>Devon CSP</c:v>
                </c:pt>
                <c:pt idx="44">
                  <c:v>Wesport CSP</c:v>
                </c:pt>
              </c:strCache>
            </c:strRef>
          </c:cat>
          <c:val>
            <c:numRef>
              <c:f>'Female Rank'!$W$63:$W$107</c:f>
              <c:numCache>
                <c:formatCode>General</c:formatCode>
                <c:ptCount val="45"/>
                <c:pt idx="0">
                  <c:v>0.52200000000000002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0.56799999999999995</c:v>
                </c:pt>
                <c:pt idx="8">
                  <c:v>0.57099999999999995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0.59499999999999997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D38-440D-B415-A1B6E65E63D9}"/>
            </c:ext>
          </c:extLst>
        </c:ser>
        <c:ser>
          <c:idx val="1"/>
          <c:order val="3"/>
          <c:tx>
            <c:strRef>
              <c:f>'Female Rank'!$V$62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'Female Rank'!$T$63:$T$107</c:f>
              <c:strCache>
                <c:ptCount val="45"/>
                <c:pt idx="0">
                  <c:v>Black Country CSP</c:v>
                </c:pt>
                <c:pt idx="1">
                  <c:v>Bedfordshire CSP</c:v>
                </c:pt>
                <c:pt idx="2">
                  <c:v>Tees Valley CSP</c:v>
                </c:pt>
                <c:pt idx="3">
                  <c:v>Birmingham CSP</c:v>
                </c:pt>
                <c:pt idx="4">
                  <c:v>Lincolnshire CSP</c:v>
                </c:pt>
                <c:pt idx="5">
                  <c:v>South Yorkshire CSP</c:v>
                </c:pt>
                <c:pt idx="6">
                  <c:v>Durham CSP</c:v>
                </c:pt>
                <c:pt idx="7">
                  <c:v>Humber CSP</c:v>
                </c:pt>
                <c:pt idx="8">
                  <c:v>Tyne and Wear CSP</c:v>
                </c:pt>
                <c:pt idx="9">
                  <c:v>Northamptonshire CSP</c:v>
                </c:pt>
                <c:pt idx="10">
                  <c:v>Herefordshire and Worcestershire CSP</c:v>
                </c:pt>
                <c:pt idx="11">
                  <c:v>Leicester, Leicestershire and Rutland CSP</c:v>
                </c:pt>
                <c:pt idx="12">
                  <c:v>Northumberland CSP</c:v>
                </c:pt>
                <c:pt idx="13">
                  <c:v>Somerset CSP</c:v>
                </c:pt>
                <c:pt idx="14">
                  <c:v>Norfolk CSP</c:v>
                </c:pt>
                <c:pt idx="15">
                  <c:v>Greater Manchester CSP</c:v>
                </c:pt>
                <c:pt idx="16">
                  <c:v>Lancashire CSP</c:v>
                </c:pt>
                <c:pt idx="17">
                  <c:v>Suffolk CSP</c:v>
                </c:pt>
                <c:pt idx="18">
                  <c:v>Staffordshire and Stoke-on-Trent CSP</c:v>
                </c:pt>
                <c:pt idx="19">
                  <c:v>Coventry, Solihull and Warwickshire CSP</c:v>
                </c:pt>
                <c:pt idx="20">
                  <c:v>Merseyside CSP</c:v>
                </c:pt>
                <c:pt idx="21">
                  <c:v>West Yorkshire CSP</c:v>
                </c:pt>
                <c:pt idx="22">
                  <c:v>Essex CSP</c:v>
                </c:pt>
                <c:pt idx="23">
                  <c:v>Nottinghamshire CSP</c:v>
                </c:pt>
                <c:pt idx="24">
                  <c:v>Shropshire and Telford and the Wrekin CSP</c:v>
                </c:pt>
                <c:pt idx="25">
                  <c:v>Cumbria CSP</c:v>
                </c:pt>
                <c:pt idx="26">
                  <c:v>Derbyshire CSP</c:v>
                </c:pt>
                <c:pt idx="27">
                  <c:v>Hertfordshire CSP</c:v>
                </c:pt>
                <c:pt idx="28">
                  <c:v>Sussex CSP</c:v>
                </c:pt>
                <c:pt idx="29">
                  <c:v>London CSP</c:v>
                </c:pt>
                <c:pt idx="30">
                  <c:v>Cheshire CSP</c:v>
                </c:pt>
                <c:pt idx="31">
                  <c:v>Kent CSP</c:v>
                </c:pt>
                <c:pt idx="32">
                  <c:v>Cambridgeshire CSP</c:v>
                </c:pt>
                <c:pt idx="33">
                  <c:v>Cornwall and Isles of Scilly CSP</c:v>
                </c:pt>
                <c:pt idx="34">
                  <c:v>Hampshire and Isle of Wright CSP</c:v>
                </c:pt>
                <c:pt idx="35">
                  <c:v>Wiltshire and Swindon CSP</c:v>
                </c:pt>
                <c:pt idx="36">
                  <c:v>Dorset CSP</c:v>
                </c:pt>
                <c:pt idx="37">
                  <c:v>Berkshire CSP</c:v>
                </c:pt>
                <c:pt idx="38">
                  <c:v>Oxfordshire CSP</c:v>
                </c:pt>
                <c:pt idx="39">
                  <c:v>Buckinghamshire and Milton Keynes CSP</c:v>
                </c:pt>
                <c:pt idx="40">
                  <c:v>Surrey CSP</c:v>
                </c:pt>
                <c:pt idx="41">
                  <c:v>Gloucestershire CSP</c:v>
                </c:pt>
                <c:pt idx="42">
                  <c:v>North Yorkshire CSP</c:v>
                </c:pt>
                <c:pt idx="43">
                  <c:v>Devon CSP</c:v>
                </c:pt>
                <c:pt idx="44">
                  <c:v>Wesport CSP</c:v>
                </c:pt>
              </c:strCache>
            </c:strRef>
          </c:cat>
          <c:val>
            <c:numRef>
              <c:f>'Female Rank'!$V$63:$V$107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0.55600000000000005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D38-440D-B415-A1B6E65E63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8.1025009096455491E-2"/>
          <c:y val="0.90188322440399049"/>
          <c:w val="0.83578222492116749"/>
          <c:h val="9.36279344139826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14797738306555E-2"/>
          <c:y val="2.5424486199152902E-2"/>
          <c:w val="0.98159987509304181"/>
          <c:h val="0.8820067129629630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'No Disability LA'!$H$41</c:f>
              <c:strCache>
                <c:ptCount val="1"/>
                <c:pt idx="0">
                  <c:v>Insufficient data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'No Disability LA'!$G$42:$G$48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'No Disability LA'!$H$42:$H$48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DF5E-4094-B1A2-BD966E8DE5FD}"/>
            </c:ext>
          </c:extLst>
        </c:ser>
        <c:ser>
          <c:idx val="1"/>
          <c:order val="1"/>
          <c:tx>
            <c:strRef>
              <c:f>'No Disability LA'!$I$41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F73CC82A-4149-44CD-B0C6-F38E0D088B5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DF5E-4094-B1A2-BD966E8DE5F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3B8DF42-DE35-4CEF-A9C0-92CE4464695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DF5E-4094-B1A2-BD966E8DE5F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289FCEE7-1A75-4698-8551-3AE7BD9947F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DF5E-4094-B1A2-BD966E8DE5F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B40087B-C730-4CA7-BC30-3928B104FA6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DF5E-4094-B1A2-BD966E8DE5F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EBCD6AA8-27D3-4E52-B23B-61B58EBF103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DF5E-4094-B1A2-BD966E8DE5F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2B055F9A-C59A-4140-A982-82859ED99D4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DF5E-4094-B1A2-BD966E8DE5F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992F22EF-C813-4C62-8B95-A19ADD3CC8F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DF5E-4094-B1A2-BD966E8DE5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Disability LA'!$G$42:$G$48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'No Disability LA'!$I$42:$I$48</c:f>
              <c:numCache>
                <c:formatCode>0.0%</c:formatCode>
                <c:ptCount val="7"/>
                <c:pt idx="0">
                  <c:v>0.20499999999999999</c:v>
                </c:pt>
                <c:pt idx="1">
                  <c:v>0.24</c:v>
                </c:pt>
                <c:pt idx="2">
                  <c:v>0.23100000000000001</c:v>
                </c:pt>
                <c:pt idx="3">
                  <c:v>0.23499999999999999</c:v>
                </c:pt>
                <c:pt idx="4">
                  <c:v>0.24399999999999999</c:v>
                </c:pt>
                <c:pt idx="5">
                  <c:v>0.26500000000000001</c:v>
                </c:pt>
                <c:pt idx="6">
                  <c:v>0.23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'No Disability LA'!$H$63:$H$78</c15:f>
                <c15:dlblRangeCache>
                  <c:ptCount val="16"/>
                  <c:pt idx="0">
                    <c:v>20.5%</c:v>
                  </c:pt>
                  <c:pt idx="1">
                    <c:v>24.0%</c:v>
                  </c:pt>
                  <c:pt idx="2">
                    <c:v>23.1%</c:v>
                  </c:pt>
                  <c:pt idx="3">
                    <c:v>23.5%</c:v>
                  </c:pt>
                  <c:pt idx="4">
                    <c:v>24.4%</c:v>
                  </c:pt>
                  <c:pt idx="5">
                    <c:v>26.5%</c:v>
                  </c:pt>
                  <c:pt idx="6">
                    <c:v>23.0%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DF5E-4094-B1A2-BD966E8DE5FD}"/>
            </c:ext>
          </c:extLst>
        </c:ser>
        <c:ser>
          <c:idx val="2"/>
          <c:order val="2"/>
          <c:tx>
            <c:strRef>
              <c:f>'No Disability LA'!$J$41</c:f>
              <c:strCache>
                <c:ptCount val="1"/>
                <c:pt idx="0">
                  <c:v>missing inactive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'No Disability LA'!$G$42:$G$48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'No Disability LA'!$J$42:$J$48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F5E-4094-B1A2-BD966E8DE5FD}"/>
            </c:ext>
          </c:extLst>
        </c:ser>
        <c:ser>
          <c:idx val="3"/>
          <c:order val="3"/>
          <c:tx>
            <c:strRef>
              <c:f>'No Disability LA'!$K$41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FC18890-4723-47AE-8EFC-8A738553663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DF5E-4094-B1A2-BD966E8DE5F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C0FC4D7-ADF6-4EA3-AA3F-C189DED036E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DF5E-4094-B1A2-BD966E8DE5F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5FEC738-AA8D-4C50-989D-FAA5883E1E0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DF5E-4094-B1A2-BD966E8DE5F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BB3A2F73-52EC-44E4-96A6-F3670980992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DF5E-4094-B1A2-BD966E8DE5F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131B8FCE-F11B-494F-BDB4-253030F6427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DF5E-4094-B1A2-BD966E8DE5F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79B62B88-2E16-4B2E-B932-B0645B93AC3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DF5E-4094-B1A2-BD966E8DE5F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19D830E5-72F1-47C1-A526-75152B3D0BB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DF5E-4094-B1A2-BD966E8DE5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Disability LA'!$G$42:$G$48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'No Disability LA'!$K$42:$K$48</c:f>
              <c:numCache>
                <c:formatCode>0.0%</c:formatCode>
                <c:ptCount val="7"/>
                <c:pt idx="0">
                  <c:v>0.121</c:v>
                </c:pt>
                <c:pt idx="1">
                  <c:v>0.109</c:v>
                </c:pt>
                <c:pt idx="2">
                  <c:v>0.107</c:v>
                </c:pt>
                <c:pt idx="3">
                  <c:v>0.11700000000000001</c:v>
                </c:pt>
                <c:pt idx="4">
                  <c:v>0.104</c:v>
                </c:pt>
                <c:pt idx="5">
                  <c:v>0.13700000000000001</c:v>
                </c:pt>
                <c:pt idx="6">
                  <c:v>8.3000000000000004E-2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'No Disability LA'!$I$63:$I$78</c15:f>
                <c15:dlblRangeCache>
                  <c:ptCount val="16"/>
                  <c:pt idx="0">
                    <c:v>12.1%</c:v>
                  </c:pt>
                  <c:pt idx="1">
                    <c:v>10.9%</c:v>
                  </c:pt>
                  <c:pt idx="2">
                    <c:v>10.7%</c:v>
                  </c:pt>
                  <c:pt idx="3">
                    <c:v>11.7%</c:v>
                  </c:pt>
                  <c:pt idx="4">
                    <c:v>10.4%</c:v>
                  </c:pt>
                  <c:pt idx="5">
                    <c:v>13.7%</c:v>
                  </c:pt>
                  <c:pt idx="6">
                    <c:v>8.3%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DF5E-4094-B1A2-BD966E8DE5FD}"/>
            </c:ext>
          </c:extLst>
        </c:ser>
        <c:ser>
          <c:idx val="4"/>
          <c:order val="4"/>
          <c:tx>
            <c:strRef>
              <c:f>'No Disability LA'!$L$41</c:f>
              <c:strCache>
                <c:ptCount val="1"/>
                <c:pt idx="0">
                  <c:v>missing fairly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'No Disability LA'!$G$42:$G$48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'No Disability LA'!$L$42:$L$48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DF5E-4094-B1A2-BD966E8DE5FD}"/>
            </c:ext>
          </c:extLst>
        </c:ser>
        <c:ser>
          <c:idx val="5"/>
          <c:order val="5"/>
          <c:tx>
            <c:strRef>
              <c:f>'No Disability LA'!$M$41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798A0047-C995-4610-9AF2-B0FC07F869DE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DF5E-4094-B1A2-BD966E8DE5F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4EC198F-5BA4-4C59-A63D-33F820E9A85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DF5E-4094-B1A2-BD966E8DE5F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0FDB52E-2F30-4FEF-949B-697817A8255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DF5E-4094-B1A2-BD966E8DE5F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EE7363E-A821-47BB-925E-458DBE14860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DF5E-4094-B1A2-BD966E8DE5F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E2881D96-000C-42E0-BB89-5F7899EB48E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DF5E-4094-B1A2-BD966E8DE5F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2F4B2854-2F0C-4B07-853F-53D73315DC1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DF5E-4094-B1A2-BD966E8DE5F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10F93EFA-8736-4445-9F89-D40F69D7FF4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DF5E-4094-B1A2-BD966E8DE5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Disability LA'!$G$42:$G$48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'No Disability LA'!$M$42:$M$48</c:f>
              <c:numCache>
                <c:formatCode>0.0%</c:formatCode>
                <c:ptCount val="7"/>
                <c:pt idx="0">
                  <c:v>0.67400000000000004</c:v>
                </c:pt>
                <c:pt idx="1">
                  <c:v>0.65100000000000002</c:v>
                </c:pt>
                <c:pt idx="2">
                  <c:v>0.66200000000000003</c:v>
                </c:pt>
                <c:pt idx="3">
                  <c:v>0.64800000000000002</c:v>
                </c:pt>
                <c:pt idx="4">
                  <c:v>0.65300000000000002</c:v>
                </c:pt>
                <c:pt idx="5">
                  <c:v>0.59799999999999998</c:v>
                </c:pt>
                <c:pt idx="6">
                  <c:v>0.68700000000000006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'No Disability LA'!$J$63:$J$78</c15:f>
                <c15:dlblRangeCache>
                  <c:ptCount val="16"/>
                  <c:pt idx="0">
                    <c:v>67.4%</c:v>
                  </c:pt>
                  <c:pt idx="1">
                    <c:v>65.1%</c:v>
                  </c:pt>
                  <c:pt idx="2">
                    <c:v>66.2%</c:v>
                  </c:pt>
                  <c:pt idx="3">
                    <c:v>64.8%</c:v>
                  </c:pt>
                  <c:pt idx="4">
                    <c:v>65.3%</c:v>
                  </c:pt>
                  <c:pt idx="5">
                    <c:v>59.8%</c:v>
                  </c:pt>
                  <c:pt idx="6">
                    <c:v>68.7%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A-DF5E-4094-B1A2-BD966E8DE5FD}"/>
            </c:ext>
          </c:extLst>
        </c:ser>
        <c:ser>
          <c:idx val="6"/>
          <c:order val="6"/>
          <c:tx>
            <c:strRef>
              <c:f>'No Disability LA'!$N$41</c:f>
              <c:strCache>
                <c:ptCount val="1"/>
                <c:pt idx="0">
                  <c:v>missing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'No Disability LA'!$G$42:$G$48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'No Disability LA'!$N$42:$N$48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-9.9999999999988987E-4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DF5E-4094-B1A2-BD966E8DE5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General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0954546087175827"/>
          <c:y val="0.93990068132559523"/>
          <c:w val="0.38516819743652991"/>
          <c:h val="5.31431043010401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6.9202375210438594E-2"/>
          <c:w val="0.86578856666230086"/>
          <c:h val="0.632252340765615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'No Disability Rank'!$D$68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solidFill>
                <a:schemeClr val="bg2"/>
              </a:solidFill>
            </a:ln>
            <a:effectLst/>
          </c:spPr>
          <c:invertIfNegative val="0"/>
          <c:dPt>
            <c:idx val="41"/>
            <c:invertIfNegative val="0"/>
            <c:bubble3D val="0"/>
            <c:spPr>
              <a:solidFill>
                <a:schemeClr val="bg2"/>
              </a:solidFill>
              <a:ln w="25400" cap="rnd">
                <a:solidFill>
                  <a:schemeClr val="bg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3359-48D0-B61F-270D0B445164}"/>
              </c:ext>
            </c:extLst>
          </c:dPt>
          <c:cat>
            <c:strRef>
              <c:f>'No Disability Rank'!$H$69:$H$113</c:f>
              <c:strCache>
                <c:ptCount val="45"/>
                <c:pt idx="0">
                  <c:v>Best</c:v>
                </c:pt>
                <c:pt idx="44">
                  <c:v>Worst</c:v>
                </c:pt>
              </c:strCache>
            </c:strRef>
          </c:cat>
          <c:val>
            <c:numRef>
              <c:f>'No Disability Rank'!$D$69:$D$113</c:f>
              <c:numCache>
                <c:formatCode>0.0%</c:formatCode>
                <c:ptCount val="45"/>
                <c:pt idx="0">
                  <c:v>0.14699999999999999</c:v>
                </c:pt>
                <c:pt idx="1">
                  <c:v>0.157</c:v>
                </c:pt>
                <c:pt idx="2">
                  <c:v>0.158</c:v>
                </c:pt>
                <c:pt idx="3">
                  <c:v>0.16400000000000001</c:v>
                </c:pt>
                <c:pt idx="4">
                  <c:v>0.16400000000000001</c:v>
                </c:pt>
                <c:pt idx="5">
                  <c:v>0.16700000000000001</c:v>
                </c:pt>
                <c:pt idx="6">
                  <c:v>0.17799999999999999</c:v>
                </c:pt>
                <c:pt idx="7">
                  <c:v>0.17899999999999999</c:v>
                </c:pt>
                <c:pt idx="8">
                  <c:v>0.182</c:v>
                </c:pt>
                <c:pt idx="9">
                  <c:v>0.182</c:v>
                </c:pt>
                <c:pt idx="10">
                  <c:v>0.186</c:v>
                </c:pt>
                <c:pt idx="11">
                  <c:v>0.186</c:v>
                </c:pt>
                <c:pt idx="12">
                  <c:v>0.187</c:v>
                </c:pt>
                <c:pt idx="13">
                  <c:v>0.187</c:v>
                </c:pt>
                <c:pt idx="14">
                  <c:v>0.188</c:v>
                </c:pt>
                <c:pt idx="15">
                  <c:v>0.19</c:v>
                </c:pt>
                <c:pt idx="16">
                  <c:v>0.192</c:v>
                </c:pt>
                <c:pt idx="17">
                  <c:v>0.193</c:v>
                </c:pt>
                <c:pt idx="18">
                  <c:v>0.19600000000000001</c:v>
                </c:pt>
                <c:pt idx="19">
                  <c:v>0.2</c:v>
                </c:pt>
                <c:pt idx="20">
                  <c:v>0.20200000000000001</c:v>
                </c:pt>
                <c:pt idx="21">
                  <c:v>0.20200000000000001</c:v>
                </c:pt>
                <c:pt idx="22">
                  <c:v>0.20599999999999999</c:v>
                </c:pt>
                <c:pt idx="23">
                  <c:v>0.20599999999999999</c:v>
                </c:pt>
                <c:pt idx="24">
                  <c:v>0.21</c:v>
                </c:pt>
                <c:pt idx="25">
                  <c:v>0.21199999999999999</c:v>
                </c:pt>
                <c:pt idx="26">
                  <c:v>0.21199999999999999</c:v>
                </c:pt>
                <c:pt idx="27">
                  <c:v>0.21299999999999999</c:v>
                </c:pt>
                <c:pt idx="28">
                  <c:v>0.215</c:v>
                </c:pt>
                <c:pt idx="29">
                  <c:v>0.218</c:v>
                </c:pt>
                <c:pt idx="30">
                  <c:v>0.219</c:v>
                </c:pt>
                <c:pt idx="31">
                  <c:v>0.221</c:v>
                </c:pt>
                <c:pt idx="32">
                  <c:v>0.222</c:v>
                </c:pt>
                <c:pt idx="33">
                  <c:v>0.222</c:v>
                </c:pt>
                <c:pt idx="34">
                  <c:v>0.223</c:v>
                </c:pt>
                <c:pt idx="35">
                  <c:v>0.22600000000000001</c:v>
                </c:pt>
                <c:pt idx="36">
                  <c:v>0.22700000000000001</c:v>
                </c:pt>
                <c:pt idx="37">
                  <c:v>0.23799999999999999</c:v>
                </c:pt>
                <c:pt idx="38">
                  <c:v>0.24</c:v>
                </c:pt>
                <c:pt idx="39">
                  <c:v>0.24</c:v>
                </c:pt>
                <c:pt idx="40">
                  <c:v>0.24099999999999999</c:v>
                </c:pt>
                <c:pt idx="41">
                  <c:v>0.252</c:v>
                </c:pt>
                <c:pt idx="42">
                  <c:v>0.253</c:v>
                </c:pt>
                <c:pt idx="43">
                  <c:v>0.26</c:v>
                </c:pt>
                <c:pt idx="44">
                  <c:v>0.28599999999999998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59-48D0-B61F-270D0B445164}"/>
            </c:ext>
          </c:extLst>
        </c:ser>
        <c:ser>
          <c:idx val="3"/>
          <c:order val="1"/>
          <c:tx>
            <c:strRef>
              <c:f>'No Disability Rank'!$G$68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'No Disability Rank'!$C$69:$C$113</c:f>
              <c:strCache>
                <c:ptCount val="45"/>
                <c:pt idx="0">
                  <c:v>Wesport CSP</c:v>
                </c:pt>
                <c:pt idx="1">
                  <c:v>Oxfordshire CSP</c:v>
                </c:pt>
                <c:pt idx="2">
                  <c:v>Devon CSP</c:v>
                </c:pt>
                <c:pt idx="3">
                  <c:v>North Yorkshire CSP</c:v>
                </c:pt>
                <c:pt idx="4">
                  <c:v>Surrey CSP</c:v>
                </c:pt>
                <c:pt idx="5">
                  <c:v>Dorset CSP</c:v>
                </c:pt>
                <c:pt idx="6">
                  <c:v>Cornwall and Isles of Scilly CSP</c:v>
                </c:pt>
                <c:pt idx="7">
                  <c:v>Gloucestershire CSP</c:v>
                </c:pt>
                <c:pt idx="8">
                  <c:v>Buckinghamshire and Milton Keynes CSP</c:v>
                </c:pt>
                <c:pt idx="9">
                  <c:v>Sussex CSP</c:v>
                </c:pt>
                <c:pt idx="10">
                  <c:v>Berkshire CSP</c:v>
                </c:pt>
                <c:pt idx="11">
                  <c:v>Shropshire and Telford and the Wrekin CSP</c:v>
                </c:pt>
                <c:pt idx="12">
                  <c:v>Hampshire and Isle of Wright CSP</c:v>
                </c:pt>
                <c:pt idx="13">
                  <c:v>Wiltshire and Swindon CSP</c:v>
                </c:pt>
                <c:pt idx="14">
                  <c:v>Nottinghamshire CSP</c:v>
                </c:pt>
                <c:pt idx="15">
                  <c:v>Cheshire CSP</c:v>
                </c:pt>
                <c:pt idx="16">
                  <c:v>Hertfordshire CSP</c:v>
                </c:pt>
                <c:pt idx="17">
                  <c:v>Cumbria CSP</c:v>
                </c:pt>
                <c:pt idx="18">
                  <c:v>Derbyshire CSP</c:v>
                </c:pt>
                <c:pt idx="19">
                  <c:v>Cambridgeshire CSP</c:v>
                </c:pt>
                <c:pt idx="20">
                  <c:v>Kent CSP</c:v>
                </c:pt>
                <c:pt idx="21">
                  <c:v>London CSP</c:v>
                </c:pt>
                <c:pt idx="22">
                  <c:v>Herefordshire and Worcestershire CSP</c:v>
                </c:pt>
                <c:pt idx="23">
                  <c:v>Norfolk CSP</c:v>
                </c:pt>
                <c:pt idx="24">
                  <c:v>Northumberland CSP</c:v>
                </c:pt>
                <c:pt idx="25">
                  <c:v>Essex CSP</c:v>
                </c:pt>
                <c:pt idx="26">
                  <c:v>West Yorkshire CSP</c:v>
                </c:pt>
                <c:pt idx="27">
                  <c:v>Suffolk CSP</c:v>
                </c:pt>
                <c:pt idx="28">
                  <c:v>Leicester, Leicestershire and Rutland CSP</c:v>
                </c:pt>
                <c:pt idx="29">
                  <c:v>Somerset CSP</c:v>
                </c:pt>
                <c:pt idx="30">
                  <c:v>Lancashire CSP</c:v>
                </c:pt>
                <c:pt idx="31">
                  <c:v>Greater Manchester CSP</c:v>
                </c:pt>
                <c:pt idx="32">
                  <c:v>Merseyside CSP</c:v>
                </c:pt>
                <c:pt idx="33">
                  <c:v>Tyne and Wear CSP</c:v>
                </c:pt>
                <c:pt idx="34">
                  <c:v>Staffordshire and Stoke-on-Trent CSP</c:v>
                </c:pt>
                <c:pt idx="35">
                  <c:v>Northamptonshire CSP</c:v>
                </c:pt>
                <c:pt idx="36">
                  <c:v>Coventry, Solihull and Warwickshire CSP</c:v>
                </c:pt>
                <c:pt idx="37">
                  <c:v>South Yorkshire CSP</c:v>
                </c:pt>
                <c:pt idx="38">
                  <c:v>Durham CSP</c:v>
                </c:pt>
                <c:pt idx="39">
                  <c:v>Tees Valley CSP</c:v>
                </c:pt>
                <c:pt idx="40">
                  <c:v>Birmingham CSP</c:v>
                </c:pt>
                <c:pt idx="41">
                  <c:v>Humber CSP</c:v>
                </c:pt>
                <c:pt idx="42">
                  <c:v>Lincolnshire CSP</c:v>
                </c:pt>
                <c:pt idx="43">
                  <c:v>Bedfordshire CSP</c:v>
                </c:pt>
                <c:pt idx="44">
                  <c:v>Black Country CSP</c:v>
                </c:pt>
              </c:strCache>
            </c:strRef>
          </c:cat>
          <c:val>
            <c:numRef>
              <c:f>'No Disability Rank'!$G$69:$G$113</c:f>
              <c:numCache>
                <c:formatCode>General</c:formatCode>
                <c:ptCount val="45"/>
                <c:pt idx="0" formatCode="0.0%">
                  <c:v>0.14699999999999999</c:v>
                </c:pt>
                <c:pt idx="44" formatCode="0.0%">
                  <c:v>0.28599999999999998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59-48D0-B61F-270D0B445164}"/>
            </c:ext>
          </c:extLst>
        </c:ser>
        <c:ser>
          <c:idx val="2"/>
          <c:order val="2"/>
          <c:tx>
            <c:strRef>
              <c:f>'No Disability Rank'!$F$68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'No Disability Rank'!$C$69:$C$113</c:f>
              <c:strCache>
                <c:ptCount val="45"/>
                <c:pt idx="0">
                  <c:v>Wesport CSP</c:v>
                </c:pt>
                <c:pt idx="1">
                  <c:v>Oxfordshire CSP</c:v>
                </c:pt>
                <c:pt idx="2">
                  <c:v>Devon CSP</c:v>
                </c:pt>
                <c:pt idx="3">
                  <c:v>North Yorkshire CSP</c:v>
                </c:pt>
                <c:pt idx="4">
                  <c:v>Surrey CSP</c:v>
                </c:pt>
                <c:pt idx="5">
                  <c:v>Dorset CSP</c:v>
                </c:pt>
                <c:pt idx="6">
                  <c:v>Cornwall and Isles of Scilly CSP</c:v>
                </c:pt>
                <c:pt idx="7">
                  <c:v>Gloucestershire CSP</c:v>
                </c:pt>
                <c:pt idx="8">
                  <c:v>Buckinghamshire and Milton Keynes CSP</c:v>
                </c:pt>
                <c:pt idx="9">
                  <c:v>Sussex CSP</c:v>
                </c:pt>
                <c:pt idx="10">
                  <c:v>Berkshire CSP</c:v>
                </c:pt>
                <c:pt idx="11">
                  <c:v>Shropshire and Telford and the Wrekin CSP</c:v>
                </c:pt>
                <c:pt idx="12">
                  <c:v>Hampshire and Isle of Wright CSP</c:v>
                </c:pt>
                <c:pt idx="13">
                  <c:v>Wiltshire and Swindon CSP</c:v>
                </c:pt>
                <c:pt idx="14">
                  <c:v>Nottinghamshire CSP</c:v>
                </c:pt>
                <c:pt idx="15">
                  <c:v>Cheshire CSP</c:v>
                </c:pt>
                <c:pt idx="16">
                  <c:v>Hertfordshire CSP</c:v>
                </c:pt>
                <c:pt idx="17">
                  <c:v>Cumbria CSP</c:v>
                </c:pt>
                <c:pt idx="18">
                  <c:v>Derbyshire CSP</c:v>
                </c:pt>
                <c:pt idx="19">
                  <c:v>Cambridgeshire CSP</c:v>
                </c:pt>
                <c:pt idx="20">
                  <c:v>Kent CSP</c:v>
                </c:pt>
                <c:pt idx="21">
                  <c:v>London CSP</c:v>
                </c:pt>
                <c:pt idx="22">
                  <c:v>Herefordshire and Worcestershire CSP</c:v>
                </c:pt>
                <c:pt idx="23">
                  <c:v>Norfolk CSP</c:v>
                </c:pt>
                <c:pt idx="24">
                  <c:v>Northumberland CSP</c:v>
                </c:pt>
                <c:pt idx="25">
                  <c:v>Essex CSP</c:v>
                </c:pt>
                <c:pt idx="26">
                  <c:v>West Yorkshire CSP</c:v>
                </c:pt>
                <c:pt idx="27">
                  <c:v>Suffolk CSP</c:v>
                </c:pt>
                <c:pt idx="28">
                  <c:v>Leicester, Leicestershire and Rutland CSP</c:v>
                </c:pt>
                <c:pt idx="29">
                  <c:v>Somerset CSP</c:v>
                </c:pt>
                <c:pt idx="30">
                  <c:v>Lancashire CSP</c:v>
                </c:pt>
                <c:pt idx="31">
                  <c:v>Greater Manchester CSP</c:v>
                </c:pt>
                <c:pt idx="32">
                  <c:v>Merseyside CSP</c:v>
                </c:pt>
                <c:pt idx="33">
                  <c:v>Tyne and Wear CSP</c:v>
                </c:pt>
                <c:pt idx="34">
                  <c:v>Staffordshire and Stoke-on-Trent CSP</c:v>
                </c:pt>
                <c:pt idx="35">
                  <c:v>Northamptonshire CSP</c:v>
                </c:pt>
                <c:pt idx="36">
                  <c:v>Coventry, Solihull and Warwickshire CSP</c:v>
                </c:pt>
                <c:pt idx="37">
                  <c:v>South Yorkshire CSP</c:v>
                </c:pt>
                <c:pt idx="38">
                  <c:v>Durham CSP</c:v>
                </c:pt>
                <c:pt idx="39">
                  <c:v>Tees Valley CSP</c:v>
                </c:pt>
                <c:pt idx="40">
                  <c:v>Birmingham CSP</c:v>
                </c:pt>
                <c:pt idx="41">
                  <c:v>Humber CSP</c:v>
                </c:pt>
                <c:pt idx="42">
                  <c:v>Lincolnshire CSP</c:v>
                </c:pt>
                <c:pt idx="43">
                  <c:v>Bedfordshire CSP</c:v>
                </c:pt>
                <c:pt idx="44">
                  <c:v>Black Country CSP</c:v>
                </c:pt>
              </c:strCache>
            </c:strRef>
          </c:cat>
          <c:val>
            <c:numRef>
              <c:f>'No Disability Rank'!$F$69:$F$113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0.222</c:v>
                </c:pt>
                <c:pt idx="33">
                  <c:v>0.222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0.252</c:v>
                </c:pt>
                <c:pt idx="42">
                  <c:v>0</c:v>
                </c:pt>
                <c:pt idx="43">
                  <c:v>0</c:v>
                </c:pt>
                <c:pt idx="44">
                  <c:v>0.28599999999999998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359-48D0-B61F-270D0B445164}"/>
            </c:ext>
          </c:extLst>
        </c:ser>
        <c:ser>
          <c:idx val="1"/>
          <c:order val="3"/>
          <c:tx>
            <c:strRef>
              <c:f>'No Disability Rank'!$E$68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'No Disability Rank'!$C$69:$C$113</c:f>
              <c:strCache>
                <c:ptCount val="45"/>
                <c:pt idx="0">
                  <c:v>Wesport CSP</c:v>
                </c:pt>
                <c:pt idx="1">
                  <c:v>Oxfordshire CSP</c:v>
                </c:pt>
                <c:pt idx="2">
                  <c:v>Devon CSP</c:v>
                </c:pt>
                <c:pt idx="3">
                  <c:v>North Yorkshire CSP</c:v>
                </c:pt>
                <c:pt idx="4">
                  <c:v>Surrey CSP</c:v>
                </c:pt>
                <c:pt idx="5">
                  <c:v>Dorset CSP</c:v>
                </c:pt>
                <c:pt idx="6">
                  <c:v>Cornwall and Isles of Scilly CSP</c:v>
                </c:pt>
                <c:pt idx="7">
                  <c:v>Gloucestershire CSP</c:v>
                </c:pt>
                <c:pt idx="8">
                  <c:v>Buckinghamshire and Milton Keynes CSP</c:v>
                </c:pt>
                <c:pt idx="9">
                  <c:v>Sussex CSP</c:v>
                </c:pt>
                <c:pt idx="10">
                  <c:v>Berkshire CSP</c:v>
                </c:pt>
                <c:pt idx="11">
                  <c:v>Shropshire and Telford and the Wrekin CSP</c:v>
                </c:pt>
                <c:pt idx="12">
                  <c:v>Hampshire and Isle of Wright CSP</c:v>
                </c:pt>
                <c:pt idx="13">
                  <c:v>Wiltshire and Swindon CSP</c:v>
                </c:pt>
                <c:pt idx="14">
                  <c:v>Nottinghamshire CSP</c:v>
                </c:pt>
                <c:pt idx="15">
                  <c:v>Cheshire CSP</c:v>
                </c:pt>
                <c:pt idx="16">
                  <c:v>Hertfordshire CSP</c:v>
                </c:pt>
                <c:pt idx="17">
                  <c:v>Cumbria CSP</c:v>
                </c:pt>
                <c:pt idx="18">
                  <c:v>Derbyshire CSP</c:v>
                </c:pt>
                <c:pt idx="19">
                  <c:v>Cambridgeshire CSP</c:v>
                </c:pt>
                <c:pt idx="20">
                  <c:v>Kent CSP</c:v>
                </c:pt>
                <c:pt idx="21">
                  <c:v>London CSP</c:v>
                </c:pt>
                <c:pt idx="22">
                  <c:v>Herefordshire and Worcestershire CSP</c:v>
                </c:pt>
                <c:pt idx="23">
                  <c:v>Norfolk CSP</c:v>
                </c:pt>
                <c:pt idx="24">
                  <c:v>Northumberland CSP</c:v>
                </c:pt>
                <c:pt idx="25">
                  <c:v>Essex CSP</c:v>
                </c:pt>
                <c:pt idx="26">
                  <c:v>West Yorkshire CSP</c:v>
                </c:pt>
                <c:pt idx="27">
                  <c:v>Suffolk CSP</c:v>
                </c:pt>
                <c:pt idx="28">
                  <c:v>Leicester, Leicestershire and Rutland CSP</c:v>
                </c:pt>
                <c:pt idx="29">
                  <c:v>Somerset CSP</c:v>
                </c:pt>
                <c:pt idx="30">
                  <c:v>Lancashire CSP</c:v>
                </c:pt>
                <c:pt idx="31">
                  <c:v>Greater Manchester CSP</c:v>
                </c:pt>
                <c:pt idx="32">
                  <c:v>Merseyside CSP</c:v>
                </c:pt>
                <c:pt idx="33">
                  <c:v>Tyne and Wear CSP</c:v>
                </c:pt>
                <c:pt idx="34">
                  <c:v>Staffordshire and Stoke-on-Trent CSP</c:v>
                </c:pt>
                <c:pt idx="35">
                  <c:v>Northamptonshire CSP</c:v>
                </c:pt>
                <c:pt idx="36">
                  <c:v>Coventry, Solihull and Warwickshire CSP</c:v>
                </c:pt>
                <c:pt idx="37">
                  <c:v>South Yorkshire CSP</c:v>
                </c:pt>
                <c:pt idx="38">
                  <c:v>Durham CSP</c:v>
                </c:pt>
                <c:pt idx="39">
                  <c:v>Tees Valley CSP</c:v>
                </c:pt>
                <c:pt idx="40">
                  <c:v>Birmingham CSP</c:v>
                </c:pt>
                <c:pt idx="41">
                  <c:v>Humber CSP</c:v>
                </c:pt>
                <c:pt idx="42">
                  <c:v>Lincolnshire CSP</c:v>
                </c:pt>
                <c:pt idx="43">
                  <c:v>Bedfordshire CSP</c:v>
                </c:pt>
                <c:pt idx="44">
                  <c:v>Black Country CSP</c:v>
                </c:pt>
              </c:strCache>
            </c:strRef>
          </c:cat>
          <c:val>
            <c:numRef>
              <c:f>'No Disability Rank'!$E$69:$E$113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0.24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359-48D0-B61F-270D0B4451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7.0592377386190716E-2"/>
          <c:y val="0.90240527195470943"/>
          <c:w val="0.85445061425466717"/>
          <c:h val="9.75947280452905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3.6626249881334089E-2"/>
          <c:w val="0.83751713839913156"/>
          <c:h val="0.657356380923412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'No Disability Rank'!$U$68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bg2"/>
              </a:solidFill>
            </a:ln>
            <a:effectLst/>
          </c:spPr>
          <c:invertIfNegative val="0"/>
          <c:cat>
            <c:strRef>
              <c:f>'No Disability Rank'!$Z$69:$Z$113</c:f>
              <c:strCache>
                <c:ptCount val="45"/>
                <c:pt idx="0">
                  <c:v>Worst</c:v>
                </c:pt>
                <c:pt idx="44">
                  <c:v>Best</c:v>
                </c:pt>
              </c:strCache>
            </c:strRef>
          </c:cat>
          <c:val>
            <c:numRef>
              <c:f>'No Disability Rank'!$U$69:$U$113</c:f>
              <c:numCache>
                <c:formatCode>0.0%</c:formatCode>
                <c:ptCount val="45"/>
                <c:pt idx="0">
                  <c:v>0.59299999999999997</c:v>
                </c:pt>
                <c:pt idx="1">
                  <c:v>0.61899999999999999</c:v>
                </c:pt>
                <c:pt idx="2">
                  <c:v>0.624</c:v>
                </c:pt>
                <c:pt idx="3">
                  <c:v>0.628</c:v>
                </c:pt>
                <c:pt idx="4">
                  <c:v>0.63200000000000001</c:v>
                </c:pt>
                <c:pt idx="5">
                  <c:v>0.63700000000000001</c:v>
                </c:pt>
                <c:pt idx="6">
                  <c:v>0.64</c:v>
                </c:pt>
                <c:pt idx="7">
                  <c:v>0.64800000000000002</c:v>
                </c:pt>
                <c:pt idx="8">
                  <c:v>0.65</c:v>
                </c:pt>
                <c:pt idx="9">
                  <c:v>0.65100000000000002</c:v>
                </c:pt>
                <c:pt idx="10">
                  <c:v>0.65200000000000002</c:v>
                </c:pt>
                <c:pt idx="11">
                  <c:v>0.65200000000000002</c:v>
                </c:pt>
                <c:pt idx="12">
                  <c:v>0.65300000000000002</c:v>
                </c:pt>
                <c:pt idx="13">
                  <c:v>0.65300000000000002</c:v>
                </c:pt>
                <c:pt idx="14">
                  <c:v>0.65400000000000003</c:v>
                </c:pt>
                <c:pt idx="15">
                  <c:v>0.65500000000000003</c:v>
                </c:pt>
                <c:pt idx="16">
                  <c:v>0.65600000000000003</c:v>
                </c:pt>
                <c:pt idx="17">
                  <c:v>0.65600000000000003</c:v>
                </c:pt>
                <c:pt idx="18">
                  <c:v>0.66100000000000003</c:v>
                </c:pt>
                <c:pt idx="19">
                  <c:v>0.66100000000000003</c:v>
                </c:pt>
                <c:pt idx="20">
                  <c:v>0.66300000000000003</c:v>
                </c:pt>
                <c:pt idx="21">
                  <c:v>0.66600000000000004</c:v>
                </c:pt>
                <c:pt idx="22">
                  <c:v>0.66800000000000004</c:v>
                </c:pt>
                <c:pt idx="23">
                  <c:v>0.67400000000000004</c:v>
                </c:pt>
                <c:pt idx="24">
                  <c:v>0.68</c:v>
                </c:pt>
                <c:pt idx="25">
                  <c:v>0.68200000000000005</c:v>
                </c:pt>
                <c:pt idx="26">
                  <c:v>0.68200000000000005</c:v>
                </c:pt>
                <c:pt idx="27">
                  <c:v>0.68500000000000005</c:v>
                </c:pt>
                <c:pt idx="28">
                  <c:v>0.68799999999999994</c:v>
                </c:pt>
                <c:pt idx="29">
                  <c:v>0.68899999999999995</c:v>
                </c:pt>
                <c:pt idx="30">
                  <c:v>0.69599999999999995</c:v>
                </c:pt>
                <c:pt idx="31">
                  <c:v>0.69699999999999995</c:v>
                </c:pt>
                <c:pt idx="32">
                  <c:v>0.69799999999999995</c:v>
                </c:pt>
                <c:pt idx="33">
                  <c:v>0.69899999999999995</c:v>
                </c:pt>
                <c:pt idx="34">
                  <c:v>0.7</c:v>
                </c:pt>
                <c:pt idx="35">
                  <c:v>0.70299999999999996</c:v>
                </c:pt>
                <c:pt idx="36">
                  <c:v>0.70499999999999996</c:v>
                </c:pt>
                <c:pt idx="37">
                  <c:v>0.70599999999999996</c:v>
                </c:pt>
                <c:pt idx="38">
                  <c:v>0.71099999999999997</c:v>
                </c:pt>
                <c:pt idx="39">
                  <c:v>0.71499999999999997</c:v>
                </c:pt>
                <c:pt idx="40">
                  <c:v>0.71799999999999997</c:v>
                </c:pt>
                <c:pt idx="41">
                  <c:v>0.72899999999999998</c:v>
                </c:pt>
                <c:pt idx="42">
                  <c:v>0.73199999999999998</c:v>
                </c:pt>
                <c:pt idx="43">
                  <c:v>0.73399999999999999</c:v>
                </c:pt>
                <c:pt idx="44">
                  <c:v>0.73599999999999999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7D-4564-A7A6-38337A7C9656}"/>
            </c:ext>
          </c:extLst>
        </c:ser>
        <c:ser>
          <c:idx val="3"/>
          <c:order val="1"/>
          <c:tx>
            <c:strRef>
              <c:f>'No Disability Rank'!$Y$68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'No Disability Rank'!$T$69:$T$113</c:f>
              <c:strCache>
                <c:ptCount val="45"/>
                <c:pt idx="0">
                  <c:v>Black Country CSP</c:v>
                </c:pt>
                <c:pt idx="1">
                  <c:v>Humber CSP</c:v>
                </c:pt>
                <c:pt idx="2">
                  <c:v>Bedfordshire CSP</c:v>
                </c:pt>
                <c:pt idx="3">
                  <c:v>Lincolnshire CSP</c:v>
                </c:pt>
                <c:pt idx="4">
                  <c:v>Birmingham CSP</c:v>
                </c:pt>
                <c:pt idx="5">
                  <c:v>Northamptonshire CSP</c:v>
                </c:pt>
                <c:pt idx="6">
                  <c:v>Staffordshire and Stoke-on-Trent CSP</c:v>
                </c:pt>
                <c:pt idx="7">
                  <c:v>Durham CSP</c:v>
                </c:pt>
                <c:pt idx="8">
                  <c:v>South Yorkshire CSP</c:v>
                </c:pt>
                <c:pt idx="9">
                  <c:v>Tees Valley CSP</c:v>
                </c:pt>
                <c:pt idx="10">
                  <c:v>Greater Manchester CSP</c:v>
                </c:pt>
                <c:pt idx="11">
                  <c:v>Norfolk CSP</c:v>
                </c:pt>
                <c:pt idx="12">
                  <c:v>Leicester, Leicestershire and Rutland CSP</c:v>
                </c:pt>
                <c:pt idx="13">
                  <c:v>Merseyside CSP</c:v>
                </c:pt>
                <c:pt idx="14">
                  <c:v>Coventry, Solihull and Warwickshire CSP</c:v>
                </c:pt>
                <c:pt idx="15">
                  <c:v>Essex CSP</c:v>
                </c:pt>
                <c:pt idx="16">
                  <c:v>Herefordshire and Worcestershire CSP</c:v>
                </c:pt>
                <c:pt idx="17">
                  <c:v>Somerset CSP</c:v>
                </c:pt>
                <c:pt idx="18">
                  <c:v>Suffolk CSP</c:v>
                </c:pt>
                <c:pt idx="19">
                  <c:v>West Yorkshire CSP</c:v>
                </c:pt>
                <c:pt idx="20">
                  <c:v>Lancashire CSP</c:v>
                </c:pt>
                <c:pt idx="21">
                  <c:v>Tyne and Wear CSP</c:v>
                </c:pt>
                <c:pt idx="22">
                  <c:v>Hertfordshire CSP</c:v>
                </c:pt>
                <c:pt idx="23">
                  <c:v>Kent CSP</c:v>
                </c:pt>
                <c:pt idx="24">
                  <c:v>Northumberland CSP</c:v>
                </c:pt>
                <c:pt idx="25">
                  <c:v>Cambridgeshire CSP</c:v>
                </c:pt>
                <c:pt idx="26">
                  <c:v>London CSP</c:v>
                </c:pt>
                <c:pt idx="27">
                  <c:v>Derbyshire CSP</c:v>
                </c:pt>
                <c:pt idx="28">
                  <c:v>Cheshire CSP</c:v>
                </c:pt>
                <c:pt idx="29">
                  <c:v>Cumbria CSP</c:v>
                </c:pt>
                <c:pt idx="30">
                  <c:v>Hampshire and Isle of Wright CSP</c:v>
                </c:pt>
                <c:pt idx="31">
                  <c:v>Shropshire and Telford and the Wrekin CSP</c:v>
                </c:pt>
                <c:pt idx="32">
                  <c:v>Wiltshire and Swindon CSP</c:v>
                </c:pt>
                <c:pt idx="33">
                  <c:v>Buckinghamshire and Milton Keynes CSP</c:v>
                </c:pt>
                <c:pt idx="34">
                  <c:v>Berkshire CSP</c:v>
                </c:pt>
                <c:pt idx="35">
                  <c:v>Nottinghamshire CSP</c:v>
                </c:pt>
                <c:pt idx="36">
                  <c:v>Sussex CSP</c:v>
                </c:pt>
                <c:pt idx="37">
                  <c:v>Gloucestershire CSP</c:v>
                </c:pt>
                <c:pt idx="38">
                  <c:v>Dorset CSP</c:v>
                </c:pt>
                <c:pt idx="39">
                  <c:v>Surrey CSP</c:v>
                </c:pt>
                <c:pt idx="40">
                  <c:v>North Yorkshire CSP</c:v>
                </c:pt>
                <c:pt idx="41">
                  <c:v>Oxfordshire CSP</c:v>
                </c:pt>
                <c:pt idx="42">
                  <c:v>Cornwall and Isles of Scilly CSP</c:v>
                </c:pt>
                <c:pt idx="43">
                  <c:v>Devon CSP</c:v>
                </c:pt>
                <c:pt idx="44">
                  <c:v>Wesport CSP</c:v>
                </c:pt>
              </c:strCache>
            </c:strRef>
          </c:cat>
          <c:val>
            <c:numRef>
              <c:f>'No Disability Rank'!$Y$69:$Y$113</c:f>
              <c:numCache>
                <c:formatCode>General</c:formatCode>
                <c:ptCount val="45"/>
                <c:pt idx="0" formatCode="0.0%">
                  <c:v>0.59299999999999997</c:v>
                </c:pt>
                <c:pt idx="44" formatCode="0.0%">
                  <c:v>0.73599999999999999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7D-4564-A7A6-38337A7C9656}"/>
            </c:ext>
          </c:extLst>
        </c:ser>
        <c:ser>
          <c:idx val="2"/>
          <c:order val="2"/>
          <c:tx>
            <c:strRef>
              <c:f>'No Disability Rank'!$W$68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'No Disability Rank'!$T$69:$T$113</c:f>
              <c:strCache>
                <c:ptCount val="45"/>
                <c:pt idx="0">
                  <c:v>Black Country CSP</c:v>
                </c:pt>
                <c:pt idx="1">
                  <c:v>Humber CSP</c:v>
                </c:pt>
                <c:pt idx="2">
                  <c:v>Bedfordshire CSP</c:v>
                </c:pt>
                <c:pt idx="3">
                  <c:v>Lincolnshire CSP</c:v>
                </c:pt>
                <c:pt idx="4">
                  <c:v>Birmingham CSP</c:v>
                </c:pt>
                <c:pt idx="5">
                  <c:v>Northamptonshire CSP</c:v>
                </c:pt>
                <c:pt idx="6">
                  <c:v>Staffordshire and Stoke-on-Trent CSP</c:v>
                </c:pt>
                <c:pt idx="7">
                  <c:v>Durham CSP</c:v>
                </c:pt>
                <c:pt idx="8">
                  <c:v>South Yorkshire CSP</c:v>
                </c:pt>
                <c:pt idx="9">
                  <c:v>Tees Valley CSP</c:v>
                </c:pt>
                <c:pt idx="10">
                  <c:v>Greater Manchester CSP</c:v>
                </c:pt>
                <c:pt idx="11">
                  <c:v>Norfolk CSP</c:v>
                </c:pt>
                <c:pt idx="12">
                  <c:v>Leicester, Leicestershire and Rutland CSP</c:v>
                </c:pt>
                <c:pt idx="13">
                  <c:v>Merseyside CSP</c:v>
                </c:pt>
                <c:pt idx="14">
                  <c:v>Coventry, Solihull and Warwickshire CSP</c:v>
                </c:pt>
                <c:pt idx="15">
                  <c:v>Essex CSP</c:v>
                </c:pt>
                <c:pt idx="16">
                  <c:v>Herefordshire and Worcestershire CSP</c:v>
                </c:pt>
                <c:pt idx="17">
                  <c:v>Somerset CSP</c:v>
                </c:pt>
                <c:pt idx="18">
                  <c:v>Suffolk CSP</c:v>
                </c:pt>
                <c:pt idx="19">
                  <c:v>West Yorkshire CSP</c:v>
                </c:pt>
                <c:pt idx="20">
                  <c:v>Lancashire CSP</c:v>
                </c:pt>
                <c:pt idx="21">
                  <c:v>Tyne and Wear CSP</c:v>
                </c:pt>
                <c:pt idx="22">
                  <c:v>Hertfordshire CSP</c:v>
                </c:pt>
                <c:pt idx="23">
                  <c:v>Kent CSP</c:v>
                </c:pt>
                <c:pt idx="24">
                  <c:v>Northumberland CSP</c:v>
                </c:pt>
                <c:pt idx="25">
                  <c:v>Cambridgeshire CSP</c:v>
                </c:pt>
                <c:pt idx="26">
                  <c:v>London CSP</c:v>
                </c:pt>
                <c:pt idx="27">
                  <c:v>Derbyshire CSP</c:v>
                </c:pt>
                <c:pt idx="28">
                  <c:v>Cheshire CSP</c:v>
                </c:pt>
                <c:pt idx="29">
                  <c:v>Cumbria CSP</c:v>
                </c:pt>
                <c:pt idx="30">
                  <c:v>Hampshire and Isle of Wright CSP</c:v>
                </c:pt>
                <c:pt idx="31">
                  <c:v>Shropshire and Telford and the Wrekin CSP</c:v>
                </c:pt>
                <c:pt idx="32">
                  <c:v>Wiltshire and Swindon CSP</c:v>
                </c:pt>
                <c:pt idx="33">
                  <c:v>Buckinghamshire and Milton Keynes CSP</c:v>
                </c:pt>
                <c:pt idx="34">
                  <c:v>Berkshire CSP</c:v>
                </c:pt>
                <c:pt idx="35">
                  <c:v>Nottinghamshire CSP</c:v>
                </c:pt>
                <c:pt idx="36">
                  <c:v>Sussex CSP</c:v>
                </c:pt>
                <c:pt idx="37">
                  <c:v>Gloucestershire CSP</c:v>
                </c:pt>
                <c:pt idx="38">
                  <c:v>Dorset CSP</c:v>
                </c:pt>
                <c:pt idx="39">
                  <c:v>Surrey CSP</c:v>
                </c:pt>
                <c:pt idx="40">
                  <c:v>North Yorkshire CSP</c:v>
                </c:pt>
                <c:pt idx="41">
                  <c:v>Oxfordshire CSP</c:v>
                </c:pt>
                <c:pt idx="42">
                  <c:v>Cornwall and Isles of Scilly CSP</c:v>
                </c:pt>
                <c:pt idx="43">
                  <c:v>Devon CSP</c:v>
                </c:pt>
                <c:pt idx="44">
                  <c:v>Wesport CSP</c:v>
                </c:pt>
              </c:strCache>
            </c:strRef>
          </c:cat>
          <c:val>
            <c:numRef>
              <c:f>'No Disability Rank'!$W$69:$W$113</c:f>
              <c:numCache>
                <c:formatCode>General</c:formatCode>
                <c:ptCount val="45"/>
                <c:pt idx="0">
                  <c:v>0.59299999999999997</c:v>
                </c:pt>
                <c:pt idx="1">
                  <c:v>0.61899999999999999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0.65300000000000002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0.66600000000000004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17D-4564-A7A6-38337A7C9656}"/>
            </c:ext>
          </c:extLst>
        </c:ser>
        <c:ser>
          <c:idx val="1"/>
          <c:order val="3"/>
          <c:tx>
            <c:strRef>
              <c:f>'No Disability Rank'!$V$68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'No Disability Rank'!$T$69:$T$113</c:f>
              <c:strCache>
                <c:ptCount val="45"/>
                <c:pt idx="0">
                  <c:v>Black Country CSP</c:v>
                </c:pt>
                <c:pt idx="1">
                  <c:v>Humber CSP</c:v>
                </c:pt>
                <c:pt idx="2">
                  <c:v>Bedfordshire CSP</c:v>
                </c:pt>
                <c:pt idx="3">
                  <c:v>Lincolnshire CSP</c:v>
                </c:pt>
                <c:pt idx="4">
                  <c:v>Birmingham CSP</c:v>
                </c:pt>
                <c:pt idx="5">
                  <c:v>Northamptonshire CSP</c:v>
                </c:pt>
                <c:pt idx="6">
                  <c:v>Staffordshire and Stoke-on-Trent CSP</c:v>
                </c:pt>
                <c:pt idx="7">
                  <c:v>Durham CSP</c:v>
                </c:pt>
                <c:pt idx="8">
                  <c:v>South Yorkshire CSP</c:v>
                </c:pt>
                <c:pt idx="9">
                  <c:v>Tees Valley CSP</c:v>
                </c:pt>
                <c:pt idx="10">
                  <c:v>Greater Manchester CSP</c:v>
                </c:pt>
                <c:pt idx="11">
                  <c:v>Norfolk CSP</c:v>
                </c:pt>
                <c:pt idx="12">
                  <c:v>Leicester, Leicestershire and Rutland CSP</c:v>
                </c:pt>
                <c:pt idx="13">
                  <c:v>Merseyside CSP</c:v>
                </c:pt>
                <c:pt idx="14">
                  <c:v>Coventry, Solihull and Warwickshire CSP</c:v>
                </c:pt>
                <c:pt idx="15">
                  <c:v>Essex CSP</c:v>
                </c:pt>
                <c:pt idx="16">
                  <c:v>Herefordshire and Worcestershire CSP</c:v>
                </c:pt>
                <c:pt idx="17">
                  <c:v>Somerset CSP</c:v>
                </c:pt>
                <c:pt idx="18">
                  <c:v>Suffolk CSP</c:v>
                </c:pt>
                <c:pt idx="19">
                  <c:v>West Yorkshire CSP</c:v>
                </c:pt>
                <c:pt idx="20">
                  <c:v>Lancashire CSP</c:v>
                </c:pt>
                <c:pt idx="21">
                  <c:v>Tyne and Wear CSP</c:v>
                </c:pt>
                <c:pt idx="22">
                  <c:v>Hertfordshire CSP</c:v>
                </c:pt>
                <c:pt idx="23">
                  <c:v>Kent CSP</c:v>
                </c:pt>
                <c:pt idx="24">
                  <c:v>Northumberland CSP</c:v>
                </c:pt>
                <c:pt idx="25">
                  <c:v>Cambridgeshire CSP</c:v>
                </c:pt>
                <c:pt idx="26">
                  <c:v>London CSP</c:v>
                </c:pt>
                <c:pt idx="27">
                  <c:v>Derbyshire CSP</c:v>
                </c:pt>
                <c:pt idx="28">
                  <c:v>Cheshire CSP</c:v>
                </c:pt>
                <c:pt idx="29">
                  <c:v>Cumbria CSP</c:v>
                </c:pt>
                <c:pt idx="30">
                  <c:v>Hampshire and Isle of Wright CSP</c:v>
                </c:pt>
                <c:pt idx="31">
                  <c:v>Shropshire and Telford and the Wrekin CSP</c:v>
                </c:pt>
                <c:pt idx="32">
                  <c:v>Wiltshire and Swindon CSP</c:v>
                </c:pt>
                <c:pt idx="33">
                  <c:v>Buckinghamshire and Milton Keynes CSP</c:v>
                </c:pt>
                <c:pt idx="34">
                  <c:v>Berkshire CSP</c:v>
                </c:pt>
                <c:pt idx="35">
                  <c:v>Nottinghamshire CSP</c:v>
                </c:pt>
                <c:pt idx="36">
                  <c:v>Sussex CSP</c:v>
                </c:pt>
                <c:pt idx="37">
                  <c:v>Gloucestershire CSP</c:v>
                </c:pt>
                <c:pt idx="38">
                  <c:v>Dorset CSP</c:v>
                </c:pt>
                <c:pt idx="39">
                  <c:v>Surrey CSP</c:v>
                </c:pt>
                <c:pt idx="40">
                  <c:v>North Yorkshire CSP</c:v>
                </c:pt>
                <c:pt idx="41">
                  <c:v>Oxfordshire CSP</c:v>
                </c:pt>
                <c:pt idx="42">
                  <c:v>Cornwall and Isles of Scilly CSP</c:v>
                </c:pt>
                <c:pt idx="43">
                  <c:v>Devon CSP</c:v>
                </c:pt>
                <c:pt idx="44">
                  <c:v>Wesport CSP</c:v>
                </c:pt>
              </c:strCache>
            </c:strRef>
          </c:cat>
          <c:val>
            <c:numRef>
              <c:f>'No Disability Rank'!$V$69:$V$113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0.65100000000000002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17D-4564-A7A6-38337A7C96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8.1025009096455491E-2"/>
          <c:y val="0.89058638893395636"/>
          <c:w val="0.83578222492116749"/>
          <c:h val="0.104925103163926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14797738306555E-2"/>
          <c:y val="2.5424486199152902E-2"/>
          <c:w val="0.98159987509304181"/>
          <c:h val="0.8260076388888887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'Disability LA'!$H$39</c:f>
              <c:strCache>
                <c:ptCount val="1"/>
                <c:pt idx="0">
                  <c:v>Insufficient data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'Disability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'Disability LA'!$H$40:$H$46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2438-4C54-844D-BB6730EB42E2}"/>
            </c:ext>
          </c:extLst>
        </c:ser>
        <c:ser>
          <c:idx val="1"/>
          <c:order val="1"/>
          <c:tx>
            <c:strRef>
              <c:f>'Disability LA'!$I$39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D2D1B68B-8D5B-4556-BA09-78B26C2D1D8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2438-4C54-844D-BB6730EB42E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96212CC-2F25-4B7D-BF34-2D8774DC805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2438-4C54-844D-BB6730EB42E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2885558E-09A1-45EB-9A75-510ADC19B68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2438-4C54-844D-BB6730EB42E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F1895EEE-8D49-483F-8DDA-A495683AAE7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2438-4C54-844D-BB6730EB42E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D552C13E-4FB8-437A-9CE3-B8289E13B6F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2438-4C54-844D-BB6730EB42E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496D14B2-178E-46C2-BAA1-877D6073DCA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2438-4C54-844D-BB6730EB42E2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57A1A701-5484-428F-B675-F8EF5A22AC9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2438-4C54-844D-BB6730EB42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'Disability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'Disability LA'!$I$40:$I$46</c:f>
              <c:numCache>
                <c:formatCode>0.0%</c:formatCode>
                <c:ptCount val="7"/>
                <c:pt idx="0">
                  <c:v>0.42</c:v>
                </c:pt>
                <c:pt idx="1">
                  <c:v>0.47599999999999998</c:v>
                </c:pt>
                <c:pt idx="2">
                  <c:v>0.438</c:v>
                </c:pt>
                <c:pt idx="3">
                  <c:v>0.51700000000000002</c:v>
                </c:pt>
                <c:pt idx="4">
                  <c:v>0.52600000000000002</c:v>
                </c:pt>
                <c:pt idx="5">
                  <c:v>0.47399999999999998</c:v>
                </c:pt>
                <c:pt idx="6">
                  <c:v>0.45500000000000002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'Disability LA'!$H$61:$H$76</c15:f>
                <c15:dlblRangeCache>
                  <c:ptCount val="16"/>
                  <c:pt idx="0">
                    <c:v>42.0%</c:v>
                  </c:pt>
                  <c:pt idx="1">
                    <c:v>47.6%</c:v>
                  </c:pt>
                  <c:pt idx="2">
                    <c:v>43.8%</c:v>
                  </c:pt>
                  <c:pt idx="3">
                    <c:v>51.7%</c:v>
                  </c:pt>
                  <c:pt idx="4">
                    <c:v>52.6%</c:v>
                  </c:pt>
                  <c:pt idx="5">
                    <c:v>47.4%</c:v>
                  </c:pt>
                  <c:pt idx="6">
                    <c:v>45.5%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2438-4C54-844D-BB6730EB42E2}"/>
            </c:ext>
          </c:extLst>
        </c:ser>
        <c:ser>
          <c:idx val="2"/>
          <c:order val="2"/>
          <c:tx>
            <c:strRef>
              <c:f>'Disability LA'!$J$39</c:f>
              <c:strCache>
                <c:ptCount val="1"/>
                <c:pt idx="0">
                  <c:v>missing inactive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'Disability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'Disability LA'!$J$40:$J$46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438-4C54-844D-BB6730EB42E2}"/>
            </c:ext>
          </c:extLst>
        </c:ser>
        <c:ser>
          <c:idx val="3"/>
          <c:order val="3"/>
          <c:tx>
            <c:strRef>
              <c:f>'Disability LA'!$K$39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617103CB-3DC7-438E-AC3C-635DC24F23F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2438-4C54-844D-BB6730EB42E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4D18928-6E39-45B8-BA24-313B9632EC8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2438-4C54-844D-BB6730EB42E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D253E38-9B5A-4B7F-A9E0-7A52D85F6B2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2438-4C54-844D-BB6730EB42E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6DF5113-8D51-421D-93CA-6B61C62B62C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2438-4C54-844D-BB6730EB42E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571A015E-A619-4421-B10B-CD9EA12AED0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2438-4C54-844D-BB6730EB42E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9C2386F0-2069-48C6-9F93-0FECBDB2309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2438-4C54-844D-BB6730EB42E2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7E7B00A5-6CE2-4A3F-9994-E3C8F768675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2438-4C54-844D-BB6730EB42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'Disability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'Disability LA'!$K$40:$K$46</c:f>
              <c:numCache>
                <c:formatCode>0.0%</c:formatCode>
                <c:ptCount val="7"/>
                <c:pt idx="0">
                  <c:v>0.13200000000000001</c:v>
                </c:pt>
                <c:pt idx="1">
                  <c:v>0.13100000000000001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'Disability LA'!$I$61:$I$76</c15:f>
                <c15:dlblRangeCache>
                  <c:ptCount val="16"/>
                  <c:pt idx="0">
                    <c:v>13.2%</c:v>
                  </c:pt>
                  <c:pt idx="1">
                    <c:v>13.1%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2438-4C54-844D-BB6730EB42E2}"/>
            </c:ext>
          </c:extLst>
        </c:ser>
        <c:ser>
          <c:idx val="4"/>
          <c:order val="4"/>
          <c:tx>
            <c:strRef>
              <c:f>'Disability LA'!$L$39</c:f>
              <c:strCache>
                <c:ptCount val="1"/>
                <c:pt idx="0">
                  <c:v>missing fairly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'Disability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'Disability LA'!$L$40:$L$46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0.15000000000000002</c:v>
                </c:pt>
                <c:pt idx="3">
                  <c:v>8.6999999999999966E-2</c:v>
                </c:pt>
                <c:pt idx="4">
                  <c:v>0.10799999999999998</c:v>
                </c:pt>
                <c:pt idx="5">
                  <c:v>0.10200000000000009</c:v>
                </c:pt>
                <c:pt idx="6">
                  <c:v>0.19100000000000006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2438-4C54-844D-BB6730EB42E2}"/>
            </c:ext>
          </c:extLst>
        </c:ser>
        <c:ser>
          <c:idx val="5"/>
          <c:order val="5"/>
          <c:tx>
            <c:strRef>
              <c:f>'Disability LA'!$M$39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61563D24-CB9C-4089-8D16-918D3B077E07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2438-4C54-844D-BB6730EB42E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DDBABA3-5FB7-4EA3-8885-4FE40C05594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2438-4C54-844D-BB6730EB42E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06D2EF0-C775-4E36-AAF6-0FC7CDD56C1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2438-4C54-844D-BB6730EB42E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B821506-2BC6-4A48-9D2B-B02D20FB159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2438-4C54-844D-BB6730EB42E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7B6E5C1D-984C-4DC9-BEAE-42B449034BF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2438-4C54-844D-BB6730EB42E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827266DD-8090-454D-A14E-EFD7CB20003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2438-4C54-844D-BB6730EB42E2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C092651C-9220-4699-BBDA-543B5D766E3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2438-4C54-844D-BB6730EB42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'Disability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'Disability LA'!$M$40:$M$46</c:f>
              <c:numCache>
                <c:formatCode>0.0%</c:formatCode>
                <c:ptCount val="7"/>
                <c:pt idx="0">
                  <c:v>0.44800000000000001</c:v>
                </c:pt>
                <c:pt idx="1">
                  <c:v>0.39300000000000002</c:v>
                </c:pt>
                <c:pt idx="2">
                  <c:v>0.41199999999999998</c:v>
                </c:pt>
                <c:pt idx="3">
                  <c:v>0.39600000000000002</c:v>
                </c:pt>
                <c:pt idx="4">
                  <c:v>0.36599999999999999</c:v>
                </c:pt>
                <c:pt idx="5">
                  <c:v>0.42399999999999999</c:v>
                </c:pt>
                <c:pt idx="6">
                  <c:v>0.35399999999999998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'Disability LA'!$J$61:$J$76</c15:f>
                <c15:dlblRangeCache>
                  <c:ptCount val="16"/>
                  <c:pt idx="0">
                    <c:v>44.8%</c:v>
                  </c:pt>
                  <c:pt idx="1">
                    <c:v>39.3%</c:v>
                  </c:pt>
                  <c:pt idx="2">
                    <c:v>41.2%</c:v>
                  </c:pt>
                  <c:pt idx="3">
                    <c:v>39.6%</c:v>
                  </c:pt>
                  <c:pt idx="4">
                    <c:v>36.6%</c:v>
                  </c:pt>
                  <c:pt idx="5">
                    <c:v>42.4%</c:v>
                  </c:pt>
                  <c:pt idx="6">
                    <c:v>35.4%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A-2438-4C54-844D-BB6730EB42E2}"/>
            </c:ext>
          </c:extLst>
        </c:ser>
        <c:ser>
          <c:idx val="6"/>
          <c:order val="6"/>
          <c:tx>
            <c:strRef>
              <c:f>'Disability LA'!$N$39</c:f>
              <c:strCache>
                <c:ptCount val="1"/>
                <c:pt idx="0">
                  <c:v>missing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'Disability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'Disability LA'!$N$40:$N$46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2438-4C54-844D-BB6730EB42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General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0954546087175827"/>
          <c:y val="0.93990068132559523"/>
          <c:w val="0.38516819743652991"/>
          <c:h val="5.31431043010401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7.1500525788634875E-2"/>
          <c:w val="0.86578856666230086"/>
          <c:h val="0.609114118241885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'Disability Rank'!$D$65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solidFill>
                <a:schemeClr val="bg2"/>
              </a:solidFill>
            </a:ln>
            <a:effectLst/>
          </c:spPr>
          <c:invertIfNegative val="0"/>
          <c:dPt>
            <c:idx val="41"/>
            <c:invertIfNegative val="0"/>
            <c:bubble3D val="0"/>
            <c:spPr>
              <a:solidFill>
                <a:schemeClr val="bg2"/>
              </a:solidFill>
              <a:ln w="25400" cap="rnd">
                <a:solidFill>
                  <a:schemeClr val="bg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3271-4D64-BD5B-9ECD599D524F}"/>
              </c:ext>
            </c:extLst>
          </c:dPt>
          <c:cat>
            <c:strRef>
              <c:f>'Disability Rank'!$H$66:$H$110</c:f>
              <c:strCache>
                <c:ptCount val="45"/>
                <c:pt idx="0">
                  <c:v>Best</c:v>
                </c:pt>
                <c:pt idx="44">
                  <c:v>Worst</c:v>
                </c:pt>
              </c:strCache>
            </c:strRef>
          </c:cat>
          <c:val>
            <c:numRef>
              <c:f>'Disability Rank'!$D$66:$D$110</c:f>
              <c:numCache>
                <c:formatCode>0.0%</c:formatCode>
                <c:ptCount val="45"/>
                <c:pt idx="0">
                  <c:v>0.314</c:v>
                </c:pt>
                <c:pt idx="1">
                  <c:v>0.33</c:v>
                </c:pt>
                <c:pt idx="2">
                  <c:v>0.34200000000000003</c:v>
                </c:pt>
                <c:pt idx="3">
                  <c:v>0.34499999999999997</c:v>
                </c:pt>
                <c:pt idx="4">
                  <c:v>0.34599999999999997</c:v>
                </c:pt>
                <c:pt idx="5">
                  <c:v>0.35199999999999998</c:v>
                </c:pt>
                <c:pt idx="6">
                  <c:v>0.36699999999999999</c:v>
                </c:pt>
                <c:pt idx="7">
                  <c:v>0.36899999999999999</c:v>
                </c:pt>
                <c:pt idx="8">
                  <c:v>0.38400000000000001</c:v>
                </c:pt>
                <c:pt idx="9">
                  <c:v>0.38700000000000001</c:v>
                </c:pt>
                <c:pt idx="10">
                  <c:v>0.39500000000000002</c:v>
                </c:pt>
                <c:pt idx="11">
                  <c:v>0.39800000000000002</c:v>
                </c:pt>
                <c:pt idx="12">
                  <c:v>0.39800000000000002</c:v>
                </c:pt>
                <c:pt idx="13">
                  <c:v>0.4</c:v>
                </c:pt>
                <c:pt idx="14">
                  <c:v>0.40699999999999997</c:v>
                </c:pt>
                <c:pt idx="15">
                  <c:v>0.40699999999999997</c:v>
                </c:pt>
                <c:pt idx="16">
                  <c:v>0.40799999999999997</c:v>
                </c:pt>
                <c:pt idx="17">
                  <c:v>0.41099999999999998</c:v>
                </c:pt>
                <c:pt idx="18">
                  <c:v>0.42</c:v>
                </c:pt>
                <c:pt idx="19">
                  <c:v>0.42099999999999999</c:v>
                </c:pt>
                <c:pt idx="20">
                  <c:v>0.42199999999999999</c:v>
                </c:pt>
                <c:pt idx="21">
                  <c:v>0.42399999999999999</c:v>
                </c:pt>
                <c:pt idx="22">
                  <c:v>0.42399999999999999</c:v>
                </c:pt>
                <c:pt idx="23">
                  <c:v>0.42499999999999999</c:v>
                </c:pt>
                <c:pt idx="24">
                  <c:v>0.42599999999999999</c:v>
                </c:pt>
                <c:pt idx="25">
                  <c:v>0.42899999999999999</c:v>
                </c:pt>
                <c:pt idx="26">
                  <c:v>0.435</c:v>
                </c:pt>
                <c:pt idx="27">
                  <c:v>0.439</c:v>
                </c:pt>
                <c:pt idx="28">
                  <c:v>0.441</c:v>
                </c:pt>
                <c:pt idx="29">
                  <c:v>0.44500000000000001</c:v>
                </c:pt>
                <c:pt idx="30">
                  <c:v>0.44700000000000001</c:v>
                </c:pt>
                <c:pt idx="31">
                  <c:v>0.44900000000000001</c:v>
                </c:pt>
                <c:pt idx="32">
                  <c:v>0.44900000000000001</c:v>
                </c:pt>
                <c:pt idx="33">
                  <c:v>0.45</c:v>
                </c:pt>
                <c:pt idx="34">
                  <c:v>0.45100000000000001</c:v>
                </c:pt>
                <c:pt idx="35">
                  <c:v>0.45100000000000001</c:v>
                </c:pt>
                <c:pt idx="36">
                  <c:v>0.45100000000000001</c:v>
                </c:pt>
                <c:pt idx="37">
                  <c:v>0.45300000000000001</c:v>
                </c:pt>
                <c:pt idx="38">
                  <c:v>0.45900000000000002</c:v>
                </c:pt>
                <c:pt idx="39">
                  <c:v>0.46200000000000002</c:v>
                </c:pt>
                <c:pt idx="40">
                  <c:v>0.46400000000000002</c:v>
                </c:pt>
                <c:pt idx="41">
                  <c:v>0.46500000000000002</c:v>
                </c:pt>
                <c:pt idx="42">
                  <c:v>0.47099999999999997</c:v>
                </c:pt>
                <c:pt idx="43">
                  <c:v>0.47599999999999998</c:v>
                </c:pt>
                <c:pt idx="44">
                  <c:v>0.48199999999999998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71-4D64-BD5B-9ECD599D524F}"/>
            </c:ext>
          </c:extLst>
        </c:ser>
        <c:ser>
          <c:idx val="3"/>
          <c:order val="1"/>
          <c:tx>
            <c:strRef>
              <c:f>'Disability Rank'!$G$65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'Disability Rank'!$C$66:$C$110</c:f>
              <c:strCache>
                <c:ptCount val="45"/>
                <c:pt idx="0">
                  <c:v>Wiltshire and Swindon CSP</c:v>
                </c:pt>
                <c:pt idx="1">
                  <c:v>Buckinghamshire and Milton Keynes CSP</c:v>
                </c:pt>
                <c:pt idx="2">
                  <c:v>Surrey CSP</c:v>
                </c:pt>
                <c:pt idx="3">
                  <c:v>Dorset CSP</c:v>
                </c:pt>
                <c:pt idx="4">
                  <c:v>Hampshire and Isle of Wright CSP</c:v>
                </c:pt>
                <c:pt idx="5">
                  <c:v>North Yorkshire CSP</c:v>
                </c:pt>
                <c:pt idx="6">
                  <c:v>Gloucestershire CSP</c:v>
                </c:pt>
                <c:pt idx="7">
                  <c:v>Oxfordshire CSP</c:v>
                </c:pt>
                <c:pt idx="8">
                  <c:v>Berkshire CSP</c:v>
                </c:pt>
                <c:pt idx="9">
                  <c:v>Cambridgeshire CSP</c:v>
                </c:pt>
                <c:pt idx="10">
                  <c:v>Derbyshire CSP</c:v>
                </c:pt>
                <c:pt idx="11">
                  <c:v>Kent CSP</c:v>
                </c:pt>
                <c:pt idx="12">
                  <c:v>Wesport CSP</c:v>
                </c:pt>
                <c:pt idx="13">
                  <c:v>Hertfordshire CSP</c:v>
                </c:pt>
                <c:pt idx="14">
                  <c:v>Bedfordshire CSP</c:v>
                </c:pt>
                <c:pt idx="15">
                  <c:v>Leicester, Leicestershire and Rutland CSP</c:v>
                </c:pt>
                <c:pt idx="16">
                  <c:v>Devon CSP</c:v>
                </c:pt>
                <c:pt idx="17">
                  <c:v>Sussex CSP</c:v>
                </c:pt>
                <c:pt idx="18">
                  <c:v>Nottinghamshire CSP</c:v>
                </c:pt>
                <c:pt idx="19">
                  <c:v>Merseyside CSP</c:v>
                </c:pt>
                <c:pt idx="20">
                  <c:v>London CSP</c:v>
                </c:pt>
                <c:pt idx="21">
                  <c:v>Cornwall and Isles of Scilly CSP</c:v>
                </c:pt>
                <c:pt idx="22">
                  <c:v>West Yorkshire CSP</c:v>
                </c:pt>
                <c:pt idx="23">
                  <c:v>Norfolk CSP</c:v>
                </c:pt>
                <c:pt idx="24">
                  <c:v>Cheshire CSP</c:v>
                </c:pt>
                <c:pt idx="25">
                  <c:v>Northamptonshire CSP</c:v>
                </c:pt>
                <c:pt idx="26">
                  <c:v>Lancashire CSP</c:v>
                </c:pt>
                <c:pt idx="27">
                  <c:v>Greater Manchester CSP</c:v>
                </c:pt>
                <c:pt idx="28">
                  <c:v>Suffolk CSP</c:v>
                </c:pt>
                <c:pt idx="29">
                  <c:v>Essex CSP</c:v>
                </c:pt>
                <c:pt idx="30">
                  <c:v>Staffordshire and Stoke-on-Trent CSP</c:v>
                </c:pt>
                <c:pt idx="31">
                  <c:v>Cumbria CSP</c:v>
                </c:pt>
                <c:pt idx="32">
                  <c:v>Humber CSP</c:v>
                </c:pt>
                <c:pt idx="33">
                  <c:v>Northumberland CSP</c:v>
                </c:pt>
                <c:pt idx="34">
                  <c:v>Coventry, Solihull and Warwickshire CSP</c:v>
                </c:pt>
                <c:pt idx="35">
                  <c:v>Herefordshire and Worcestershire CSP</c:v>
                </c:pt>
                <c:pt idx="36">
                  <c:v>Somerset CSP</c:v>
                </c:pt>
                <c:pt idx="37">
                  <c:v>Birmingham CSP</c:v>
                </c:pt>
                <c:pt idx="38">
                  <c:v>Shropshire and Telford and the Wrekin CSP</c:v>
                </c:pt>
                <c:pt idx="39">
                  <c:v>Lincolnshire CSP</c:v>
                </c:pt>
                <c:pt idx="40">
                  <c:v>Tyne and Wear CSP</c:v>
                </c:pt>
                <c:pt idx="41">
                  <c:v>Durham CSP</c:v>
                </c:pt>
                <c:pt idx="42">
                  <c:v>South Yorkshire CSP</c:v>
                </c:pt>
                <c:pt idx="43">
                  <c:v>Tees Valley CSP</c:v>
                </c:pt>
                <c:pt idx="44">
                  <c:v>Black Country CSP</c:v>
                </c:pt>
              </c:strCache>
            </c:strRef>
          </c:cat>
          <c:val>
            <c:numRef>
              <c:f>'Disability Rank'!$G$66:$G$110</c:f>
              <c:numCache>
                <c:formatCode>General</c:formatCode>
                <c:ptCount val="45"/>
                <c:pt idx="0" formatCode="0.0%">
                  <c:v>0.314</c:v>
                </c:pt>
                <c:pt idx="44" formatCode="0.0%">
                  <c:v>0.48199999999999998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271-4D64-BD5B-9ECD599D524F}"/>
            </c:ext>
          </c:extLst>
        </c:ser>
        <c:ser>
          <c:idx val="2"/>
          <c:order val="2"/>
          <c:tx>
            <c:strRef>
              <c:f>'Disability Rank'!$F$65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'Disability Rank'!$C$66:$C$110</c:f>
              <c:strCache>
                <c:ptCount val="45"/>
                <c:pt idx="0">
                  <c:v>Wiltshire and Swindon CSP</c:v>
                </c:pt>
                <c:pt idx="1">
                  <c:v>Buckinghamshire and Milton Keynes CSP</c:v>
                </c:pt>
                <c:pt idx="2">
                  <c:v>Surrey CSP</c:v>
                </c:pt>
                <c:pt idx="3">
                  <c:v>Dorset CSP</c:v>
                </c:pt>
                <c:pt idx="4">
                  <c:v>Hampshire and Isle of Wright CSP</c:v>
                </c:pt>
                <c:pt idx="5">
                  <c:v>North Yorkshire CSP</c:v>
                </c:pt>
                <c:pt idx="6">
                  <c:v>Gloucestershire CSP</c:v>
                </c:pt>
                <c:pt idx="7">
                  <c:v>Oxfordshire CSP</c:v>
                </c:pt>
                <c:pt idx="8">
                  <c:v>Berkshire CSP</c:v>
                </c:pt>
                <c:pt idx="9">
                  <c:v>Cambridgeshire CSP</c:v>
                </c:pt>
                <c:pt idx="10">
                  <c:v>Derbyshire CSP</c:v>
                </c:pt>
                <c:pt idx="11">
                  <c:v>Kent CSP</c:v>
                </c:pt>
                <c:pt idx="12">
                  <c:v>Wesport CSP</c:v>
                </c:pt>
                <c:pt idx="13">
                  <c:v>Hertfordshire CSP</c:v>
                </c:pt>
                <c:pt idx="14">
                  <c:v>Bedfordshire CSP</c:v>
                </c:pt>
                <c:pt idx="15">
                  <c:v>Leicester, Leicestershire and Rutland CSP</c:v>
                </c:pt>
                <c:pt idx="16">
                  <c:v>Devon CSP</c:v>
                </c:pt>
                <c:pt idx="17">
                  <c:v>Sussex CSP</c:v>
                </c:pt>
                <c:pt idx="18">
                  <c:v>Nottinghamshire CSP</c:v>
                </c:pt>
                <c:pt idx="19">
                  <c:v>Merseyside CSP</c:v>
                </c:pt>
                <c:pt idx="20">
                  <c:v>London CSP</c:v>
                </c:pt>
                <c:pt idx="21">
                  <c:v>Cornwall and Isles of Scilly CSP</c:v>
                </c:pt>
                <c:pt idx="22">
                  <c:v>West Yorkshire CSP</c:v>
                </c:pt>
                <c:pt idx="23">
                  <c:v>Norfolk CSP</c:v>
                </c:pt>
                <c:pt idx="24">
                  <c:v>Cheshire CSP</c:v>
                </c:pt>
                <c:pt idx="25">
                  <c:v>Northamptonshire CSP</c:v>
                </c:pt>
                <c:pt idx="26">
                  <c:v>Lancashire CSP</c:v>
                </c:pt>
                <c:pt idx="27">
                  <c:v>Greater Manchester CSP</c:v>
                </c:pt>
                <c:pt idx="28">
                  <c:v>Suffolk CSP</c:v>
                </c:pt>
                <c:pt idx="29">
                  <c:v>Essex CSP</c:v>
                </c:pt>
                <c:pt idx="30">
                  <c:v>Staffordshire and Stoke-on-Trent CSP</c:v>
                </c:pt>
                <c:pt idx="31">
                  <c:v>Cumbria CSP</c:v>
                </c:pt>
                <c:pt idx="32">
                  <c:v>Humber CSP</c:v>
                </c:pt>
                <c:pt idx="33">
                  <c:v>Northumberland CSP</c:v>
                </c:pt>
                <c:pt idx="34">
                  <c:v>Coventry, Solihull and Warwickshire CSP</c:v>
                </c:pt>
                <c:pt idx="35">
                  <c:v>Herefordshire and Worcestershire CSP</c:v>
                </c:pt>
                <c:pt idx="36">
                  <c:v>Somerset CSP</c:v>
                </c:pt>
                <c:pt idx="37">
                  <c:v>Birmingham CSP</c:v>
                </c:pt>
                <c:pt idx="38">
                  <c:v>Shropshire and Telford and the Wrekin CSP</c:v>
                </c:pt>
                <c:pt idx="39">
                  <c:v>Lincolnshire CSP</c:v>
                </c:pt>
                <c:pt idx="40">
                  <c:v>Tyne and Wear CSP</c:v>
                </c:pt>
                <c:pt idx="41">
                  <c:v>Durham CSP</c:v>
                </c:pt>
                <c:pt idx="42">
                  <c:v>South Yorkshire CSP</c:v>
                </c:pt>
                <c:pt idx="43">
                  <c:v>Tees Valley CSP</c:v>
                </c:pt>
                <c:pt idx="44">
                  <c:v>Black Country CSP</c:v>
                </c:pt>
              </c:strCache>
            </c:strRef>
          </c:cat>
          <c:val>
            <c:numRef>
              <c:f>'Disability Rank'!$F$66:$F$110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0.42099999999999999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0.44900000000000001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0.46400000000000002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0.48199999999999998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271-4D64-BD5B-9ECD599D524F}"/>
            </c:ext>
          </c:extLst>
        </c:ser>
        <c:ser>
          <c:idx val="1"/>
          <c:order val="3"/>
          <c:tx>
            <c:strRef>
              <c:f>'Disability Rank'!$E$65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'Disability Rank'!$C$66:$C$110</c:f>
              <c:strCache>
                <c:ptCount val="45"/>
                <c:pt idx="0">
                  <c:v>Wiltshire and Swindon CSP</c:v>
                </c:pt>
                <c:pt idx="1">
                  <c:v>Buckinghamshire and Milton Keynes CSP</c:v>
                </c:pt>
                <c:pt idx="2">
                  <c:v>Surrey CSP</c:v>
                </c:pt>
                <c:pt idx="3">
                  <c:v>Dorset CSP</c:v>
                </c:pt>
                <c:pt idx="4">
                  <c:v>Hampshire and Isle of Wright CSP</c:v>
                </c:pt>
                <c:pt idx="5">
                  <c:v>North Yorkshire CSP</c:v>
                </c:pt>
                <c:pt idx="6">
                  <c:v>Gloucestershire CSP</c:v>
                </c:pt>
                <c:pt idx="7">
                  <c:v>Oxfordshire CSP</c:v>
                </c:pt>
                <c:pt idx="8">
                  <c:v>Berkshire CSP</c:v>
                </c:pt>
                <c:pt idx="9">
                  <c:v>Cambridgeshire CSP</c:v>
                </c:pt>
                <c:pt idx="10">
                  <c:v>Derbyshire CSP</c:v>
                </c:pt>
                <c:pt idx="11">
                  <c:v>Kent CSP</c:v>
                </c:pt>
                <c:pt idx="12">
                  <c:v>Wesport CSP</c:v>
                </c:pt>
                <c:pt idx="13">
                  <c:v>Hertfordshire CSP</c:v>
                </c:pt>
                <c:pt idx="14">
                  <c:v>Bedfordshire CSP</c:v>
                </c:pt>
                <c:pt idx="15">
                  <c:v>Leicester, Leicestershire and Rutland CSP</c:v>
                </c:pt>
                <c:pt idx="16">
                  <c:v>Devon CSP</c:v>
                </c:pt>
                <c:pt idx="17">
                  <c:v>Sussex CSP</c:v>
                </c:pt>
                <c:pt idx="18">
                  <c:v>Nottinghamshire CSP</c:v>
                </c:pt>
                <c:pt idx="19">
                  <c:v>Merseyside CSP</c:v>
                </c:pt>
                <c:pt idx="20">
                  <c:v>London CSP</c:v>
                </c:pt>
                <c:pt idx="21">
                  <c:v>Cornwall and Isles of Scilly CSP</c:v>
                </c:pt>
                <c:pt idx="22">
                  <c:v>West Yorkshire CSP</c:v>
                </c:pt>
                <c:pt idx="23">
                  <c:v>Norfolk CSP</c:v>
                </c:pt>
                <c:pt idx="24">
                  <c:v>Cheshire CSP</c:v>
                </c:pt>
                <c:pt idx="25">
                  <c:v>Northamptonshire CSP</c:v>
                </c:pt>
                <c:pt idx="26">
                  <c:v>Lancashire CSP</c:v>
                </c:pt>
                <c:pt idx="27">
                  <c:v>Greater Manchester CSP</c:v>
                </c:pt>
                <c:pt idx="28">
                  <c:v>Suffolk CSP</c:v>
                </c:pt>
                <c:pt idx="29">
                  <c:v>Essex CSP</c:v>
                </c:pt>
                <c:pt idx="30">
                  <c:v>Staffordshire and Stoke-on-Trent CSP</c:v>
                </c:pt>
                <c:pt idx="31">
                  <c:v>Cumbria CSP</c:v>
                </c:pt>
                <c:pt idx="32">
                  <c:v>Humber CSP</c:v>
                </c:pt>
                <c:pt idx="33">
                  <c:v>Northumberland CSP</c:v>
                </c:pt>
                <c:pt idx="34">
                  <c:v>Coventry, Solihull and Warwickshire CSP</c:v>
                </c:pt>
                <c:pt idx="35">
                  <c:v>Herefordshire and Worcestershire CSP</c:v>
                </c:pt>
                <c:pt idx="36">
                  <c:v>Somerset CSP</c:v>
                </c:pt>
                <c:pt idx="37">
                  <c:v>Birmingham CSP</c:v>
                </c:pt>
                <c:pt idx="38">
                  <c:v>Shropshire and Telford and the Wrekin CSP</c:v>
                </c:pt>
                <c:pt idx="39">
                  <c:v>Lincolnshire CSP</c:v>
                </c:pt>
                <c:pt idx="40">
                  <c:v>Tyne and Wear CSP</c:v>
                </c:pt>
                <c:pt idx="41">
                  <c:v>Durham CSP</c:v>
                </c:pt>
                <c:pt idx="42">
                  <c:v>South Yorkshire CSP</c:v>
                </c:pt>
                <c:pt idx="43">
                  <c:v>Tees Valley CSP</c:v>
                </c:pt>
                <c:pt idx="44">
                  <c:v>Black Country CSP</c:v>
                </c:pt>
              </c:strCache>
            </c:strRef>
          </c:cat>
          <c:val>
            <c:numRef>
              <c:f>'Disability Rank'!$E$66:$E$110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0.47599999999999998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271-4D64-BD5B-9ECD599D52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7.0592377386190716E-2"/>
          <c:y val="0.90624781722420755"/>
          <c:w val="0.85445061425466717"/>
          <c:h val="9.37521827757923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HLE!$B$3</c:f>
          <c:strCache>
            <c:ptCount val="1"/>
            <c:pt idx="0">
              <c:v>Female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HLE!$D$5</c:f>
              <c:strCache>
                <c:ptCount val="1"/>
                <c:pt idx="0">
                  <c:v>LA Females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HLE!$B$6:$B$10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HLE!$D$6:$D$10</c:f>
              <c:numCache>
                <c:formatCode>General</c:formatCode>
                <c:ptCount val="5"/>
                <c:pt idx="0">
                  <c:v>60.220039999999997</c:v>
                </c:pt>
                <c:pt idx="1">
                  <c:v>60.115079999999999</c:v>
                </c:pt>
                <c:pt idx="2">
                  <c:v>61.597020000000001</c:v>
                </c:pt>
                <c:pt idx="3">
                  <c:v>62.748370000000001</c:v>
                </c:pt>
                <c:pt idx="4">
                  <c:v>64.013140000000007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F6-4792-A13E-AA491B1E0D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39416632"/>
        <c:axId val="53941761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HLE!$C$5</c15:sqref>
                        </c15:formulaRef>
                      </c:ext>
                    </c:extLst>
                    <c:strCache>
                      <c:ptCount val="1"/>
                      <c:pt idx="0">
                        <c:v>LA Males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numFmt formatCode="#,##0.0" sourceLinked="0"/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HLE!$B$6:$B$10</c15:sqref>
                        </c15:formulaRef>
                      </c:ext>
                    </c:extLst>
                    <c:strCache>
                      <c:ptCount val="5"/>
                      <c:pt idx="0">
                        <c:v>Hartlepool</c:v>
                      </c:pt>
                      <c:pt idx="1">
                        <c:v>Middlesbrough</c:v>
                      </c:pt>
                      <c:pt idx="2">
                        <c:v>Redcar and Cleveland</c:v>
                      </c:pt>
                      <c:pt idx="3">
                        <c:v>Stockton-on-Tees</c:v>
                      </c:pt>
                      <c:pt idx="4">
                        <c:v>Darlington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HLE!$C$6:$C$10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58.51437</c:v>
                      </c:pt>
                      <c:pt idx="1">
                        <c:v>58.613770000000002</c:v>
                      </c:pt>
                      <c:pt idx="2">
                        <c:v>60.572310000000002</c:v>
                      </c:pt>
                      <c:pt idx="3">
                        <c:v>61.681359999999998</c:v>
                      </c:pt>
                      <c:pt idx="4">
                        <c:v>62.061570000000003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4FF6-4792-A13E-AA491B1E0D39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HLE!$E$5</c15:sqref>
                        </c15:formulaRef>
                      </c:ext>
                    </c:extLst>
                    <c:strCache>
                      <c:ptCount val="1"/>
                      <c:pt idx="0">
                        <c:v>England Male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HLE!$B$6:$B$10</c15:sqref>
                        </c15:formulaRef>
                      </c:ext>
                    </c:extLst>
                    <c:strCache>
                      <c:ptCount val="5"/>
                      <c:pt idx="0">
                        <c:v>Hartlepool</c:v>
                      </c:pt>
                      <c:pt idx="1">
                        <c:v>Middlesbrough</c:v>
                      </c:pt>
                      <c:pt idx="2">
                        <c:v>Redcar and Cleveland</c:v>
                      </c:pt>
                      <c:pt idx="3">
                        <c:v>Stockton-on-Tees</c:v>
                      </c:pt>
                      <c:pt idx="4">
                        <c:v>Darlington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HLE!$E$6:$E$10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64.2</c:v>
                      </c:pt>
                      <c:pt idx="1">
                        <c:v>64.2</c:v>
                      </c:pt>
                      <c:pt idx="2">
                        <c:v>64.2</c:v>
                      </c:pt>
                      <c:pt idx="3">
                        <c:v>64.2</c:v>
                      </c:pt>
                      <c:pt idx="4">
                        <c:v>64.2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4FF6-4792-A13E-AA491B1E0D39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3"/>
          <c:order val="3"/>
          <c:tx>
            <c:strRef>
              <c:f>HLE!$F$5</c:f>
              <c:strCache>
                <c:ptCount val="1"/>
                <c:pt idx="0">
                  <c:v>England Female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layout>
                <c:manualLayout>
                  <c:x val="-4.4163849657206881E-3"/>
                  <c:y val="-5.3352633903708445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468617724867725"/>
                      <c:h val="0.1008944444444444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FF6-4792-A13E-AA491B1E0D39}"/>
                </c:ext>
              </c:extLst>
            </c:dLbl>
            <c:dLbl>
              <c:idx val="8"/>
              <c:layout>
                <c:manualLayout>
                  <c:x val="-1.0786786509280374E-2"/>
                  <c:y val="-9.0639609774559204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FF6-4792-A13E-AA491B1E0D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HLE!$B$6:$B$10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HLE!$F$6:$F$10</c:f>
              <c:numCache>
                <c:formatCode>General</c:formatCode>
                <c:ptCount val="5"/>
                <c:pt idx="0">
                  <c:v>65.5</c:v>
                </c:pt>
                <c:pt idx="1">
                  <c:v>65.5</c:v>
                </c:pt>
                <c:pt idx="2">
                  <c:v>65.5</c:v>
                </c:pt>
                <c:pt idx="3">
                  <c:v>65.5</c:v>
                </c:pt>
                <c:pt idx="4">
                  <c:v>65.5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FF6-4792-A13E-AA491B1E0D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9416632"/>
        <c:axId val="539417616"/>
      </c:lineChart>
      <c:catAx>
        <c:axId val="539416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417616"/>
        <c:crosses val="autoZero"/>
        <c:auto val="1"/>
        <c:lblAlgn val="ctr"/>
        <c:lblOffset val="100"/>
        <c:noMultiLvlLbl val="0"/>
      </c:catAx>
      <c:valAx>
        <c:axId val="539417616"/>
        <c:scaling>
          <c:orientation val="minMax"/>
          <c:max val="85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Years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416632"/>
        <c:crosses val="autoZero"/>
        <c:crossBetween val="between"/>
        <c:majorUnit val="1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3.6626249881334089E-2"/>
          <c:w val="0.83751713839913156"/>
          <c:h val="0.665420899612934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'Disability Rank'!$U$65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12700">
              <a:solidFill>
                <a:schemeClr val="bg2"/>
              </a:solidFill>
            </a:ln>
            <a:effectLst/>
          </c:spPr>
          <c:invertIfNegative val="0"/>
          <c:cat>
            <c:strRef>
              <c:f>'Disability Rank'!$Z$66:$Z$110</c:f>
              <c:strCache>
                <c:ptCount val="45"/>
                <c:pt idx="0">
                  <c:v>Worst</c:v>
                </c:pt>
                <c:pt idx="44">
                  <c:v>Best</c:v>
                </c:pt>
              </c:strCache>
            </c:strRef>
          </c:cat>
          <c:val>
            <c:numRef>
              <c:f>'Disability Rank'!$U$66:$U$110</c:f>
              <c:numCache>
                <c:formatCode>0.0%</c:formatCode>
                <c:ptCount val="45"/>
                <c:pt idx="0">
                  <c:v>0.34899999999999998</c:v>
                </c:pt>
                <c:pt idx="1">
                  <c:v>0.377</c:v>
                </c:pt>
                <c:pt idx="2">
                  <c:v>0.38900000000000001</c:v>
                </c:pt>
                <c:pt idx="3">
                  <c:v>0.39300000000000002</c:v>
                </c:pt>
                <c:pt idx="4">
                  <c:v>0.39800000000000002</c:v>
                </c:pt>
                <c:pt idx="5">
                  <c:v>0.40100000000000002</c:v>
                </c:pt>
                <c:pt idx="6">
                  <c:v>0.40600000000000003</c:v>
                </c:pt>
                <c:pt idx="7">
                  <c:v>0.40699999999999997</c:v>
                </c:pt>
                <c:pt idx="8">
                  <c:v>0.41</c:v>
                </c:pt>
                <c:pt idx="9">
                  <c:v>0.41099999999999998</c:v>
                </c:pt>
                <c:pt idx="10">
                  <c:v>0.41499999999999998</c:v>
                </c:pt>
                <c:pt idx="11">
                  <c:v>0.41599999999999998</c:v>
                </c:pt>
                <c:pt idx="12">
                  <c:v>0.41599999999999998</c:v>
                </c:pt>
                <c:pt idx="13">
                  <c:v>0.41699999999999998</c:v>
                </c:pt>
                <c:pt idx="14">
                  <c:v>0.42499999999999999</c:v>
                </c:pt>
                <c:pt idx="15">
                  <c:v>0.42899999999999999</c:v>
                </c:pt>
                <c:pt idx="16">
                  <c:v>0.42899999999999999</c:v>
                </c:pt>
                <c:pt idx="17">
                  <c:v>0.432</c:v>
                </c:pt>
                <c:pt idx="18">
                  <c:v>0.433</c:v>
                </c:pt>
                <c:pt idx="19">
                  <c:v>0.434</c:v>
                </c:pt>
                <c:pt idx="20">
                  <c:v>0.436</c:v>
                </c:pt>
                <c:pt idx="21">
                  <c:v>0.44</c:v>
                </c:pt>
                <c:pt idx="22">
                  <c:v>0.44</c:v>
                </c:pt>
                <c:pt idx="23">
                  <c:v>0.45400000000000001</c:v>
                </c:pt>
                <c:pt idx="24">
                  <c:v>0.45500000000000002</c:v>
                </c:pt>
                <c:pt idx="25">
                  <c:v>0.45600000000000002</c:v>
                </c:pt>
                <c:pt idx="26">
                  <c:v>0.45700000000000002</c:v>
                </c:pt>
                <c:pt idx="27">
                  <c:v>0.45800000000000002</c:v>
                </c:pt>
                <c:pt idx="28">
                  <c:v>0.45900000000000002</c:v>
                </c:pt>
                <c:pt idx="29">
                  <c:v>0.46</c:v>
                </c:pt>
                <c:pt idx="30">
                  <c:v>0.46300000000000002</c:v>
                </c:pt>
                <c:pt idx="31">
                  <c:v>0.46500000000000002</c:v>
                </c:pt>
                <c:pt idx="32">
                  <c:v>0.46899999999999997</c:v>
                </c:pt>
                <c:pt idx="33">
                  <c:v>0.47199999999999998</c:v>
                </c:pt>
                <c:pt idx="34">
                  <c:v>0.47699999999999998</c:v>
                </c:pt>
                <c:pt idx="35">
                  <c:v>0.48199999999999998</c:v>
                </c:pt>
                <c:pt idx="36">
                  <c:v>0.49</c:v>
                </c:pt>
                <c:pt idx="37">
                  <c:v>0.496</c:v>
                </c:pt>
                <c:pt idx="38">
                  <c:v>0.497</c:v>
                </c:pt>
                <c:pt idx="39">
                  <c:v>0.498</c:v>
                </c:pt>
                <c:pt idx="40">
                  <c:v>0.51400000000000001</c:v>
                </c:pt>
                <c:pt idx="41">
                  <c:v>0.51800000000000002</c:v>
                </c:pt>
                <c:pt idx="42">
                  <c:v>0.53</c:v>
                </c:pt>
                <c:pt idx="43">
                  <c:v>0.53600000000000003</c:v>
                </c:pt>
                <c:pt idx="44">
                  <c:v>0.53900000000000003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1D-4C34-90BE-D9836FAA23FC}"/>
            </c:ext>
          </c:extLst>
        </c:ser>
        <c:ser>
          <c:idx val="3"/>
          <c:order val="1"/>
          <c:tx>
            <c:strRef>
              <c:f>'Disability Rank'!$Y$65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'Disability Rank'!$T$66:$T$110</c:f>
              <c:strCache>
                <c:ptCount val="45"/>
                <c:pt idx="0">
                  <c:v>Bedfordshire CSP</c:v>
                </c:pt>
                <c:pt idx="1">
                  <c:v>Tyne and Wear CSP</c:v>
                </c:pt>
                <c:pt idx="2">
                  <c:v>Shropshire and Telford and the Wrekin CSP</c:v>
                </c:pt>
                <c:pt idx="3">
                  <c:v>Tees Valley CSP</c:v>
                </c:pt>
                <c:pt idx="4">
                  <c:v>Birmingham CSP</c:v>
                </c:pt>
                <c:pt idx="5">
                  <c:v>South Yorkshire CSP</c:v>
                </c:pt>
                <c:pt idx="6">
                  <c:v>Black Country CSP</c:v>
                </c:pt>
                <c:pt idx="7">
                  <c:v>Lincolnshire CSP</c:v>
                </c:pt>
                <c:pt idx="8">
                  <c:v>Cornwall and Isles of Scilly CSP</c:v>
                </c:pt>
                <c:pt idx="9">
                  <c:v>Somerset CSP</c:v>
                </c:pt>
                <c:pt idx="10">
                  <c:v>Lancashire CSP</c:v>
                </c:pt>
                <c:pt idx="11">
                  <c:v>Essex CSP</c:v>
                </c:pt>
                <c:pt idx="12">
                  <c:v>Humber CSP</c:v>
                </c:pt>
                <c:pt idx="13">
                  <c:v>Cumbria CSP</c:v>
                </c:pt>
                <c:pt idx="14">
                  <c:v>Herefordshire and Worcestershire CSP</c:v>
                </c:pt>
                <c:pt idx="15">
                  <c:v>Norfolk CSP</c:v>
                </c:pt>
                <c:pt idx="16">
                  <c:v>Northumberland CSP</c:v>
                </c:pt>
                <c:pt idx="17">
                  <c:v>Staffordshire and Stoke-on-Trent CSP</c:v>
                </c:pt>
                <c:pt idx="18">
                  <c:v>West Yorkshire CSP</c:v>
                </c:pt>
                <c:pt idx="19">
                  <c:v>Durham CSP</c:v>
                </c:pt>
                <c:pt idx="20">
                  <c:v>Greater Manchester CSP</c:v>
                </c:pt>
                <c:pt idx="21">
                  <c:v>Northamptonshire CSP</c:v>
                </c:pt>
                <c:pt idx="22">
                  <c:v>Suffolk CSP</c:v>
                </c:pt>
                <c:pt idx="23">
                  <c:v>Leicester, Leicestershire and Rutland CSP</c:v>
                </c:pt>
                <c:pt idx="24">
                  <c:v>Derbyshire CSP</c:v>
                </c:pt>
                <c:pt idx="25">
                  <c:v>Merseyside CSP</c:v>
                </c:pt>
                <c:pt idx="26">
                  <c:v>London CSP</c:v>
                </c:pt>
                <c:pt idx="27">
                  <c:v>Nottinghamshire CSP</c:v>
                </c:pt>
                <c:pt idx="28">
                  <c:v>Cheshire CSP</c:v>
                </c:pt>
                <c:pt idx="29">
                  <c:v>Sussex CSP</c:v>
                </c:pt>
                <c:pt idx="30">
                  <c:v>Coventry, Solihull and Warwickshire CSP</c:v>
                </c:pt>
                <c:pt idx="31">
                  <c:v>Hertfordshire CSP</c:v>
                </c:pt>
                <c:pt idx="32">
                  <c:v>Kent CSP</c:v>
                </c:pt>
                <c:pt idx="33">
                  <c:v>Cambridgeshire CSP</c:v>
                </c:pt>
                <c:pt idx="34">
                  <c:v>Devon CSP</c:v>
                </c:pt>
                <c:pt idx="35">
                  <c:v>Berkshire CSP</c:v>
                </c:pt>
                <c:pt idx="36">
                  <c:v>Oxfordshire CSP</c:v>
                </c:pt>
                <c:pt idx="37">
                  <c:v>Wesport CSP</c:v>
                </c:pt>
                <c:pt idx="38">
                  <c:v>North Yorkshire CSP</c:v>
                </c:pt>
                <c:pt idx="39">
                  <c:v>Gloucestershire CSP</c:v>
                </c:pt>
                <c:pt idx="40">
                  <c:v>Dorset CSP</c:v>
                </c:pt>
                <c:pt idx="41">
                  <c:v>Surrey CSP</c:v>
                </c:pt>
                <c:pt idx="42">
                  <c:v>Hampshire and Isle of Wright CSP</c:v>
                </c:pt>
                <c:pt idx="43">
                  <c:v>Buckinghamshire and Milton Keynes CSP</c:v>
                </c:pt>
                <c:pt idx="44">
                  <c:v>Wiltshire and Swindon CSP</c:v>
                </c:pt>
              </c:strCache>
            </c:strRef>
          </c:cat>
          <c:val>
            <c:numRef>
              <c:f>'Disability Rank'!$Y$66:$Y$110</c:f>
              <c:numCache>
                <c:formatCode>General</c:formatCode>
                <c:ptCount val="45"/>
                <c:pt idx="0" formatCode="0.0%">
                  <c:v>0.34899999999999998</c:v>
                </c:pt>
                <c:pt idx="44" formatCode="0.0%">
                  <c:v>0.53900000000000003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1D-4C34-90BE-D9836FAA23FC}"/>
            </c:ext>
          </c:extLst>
        </c:ser>
        <c:ser>
          <c:idx val="2"/>
          <c:order val="2"/>
          <c:tx>
            <c:strRef>
              <c:f>'Disability Rank'!$W$65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'Disability Rank'!$T$66:$T$110</c:f>
              <c:strCache>
                <c:ptCount val="45"/>
                <c:pt idx="0">
                  <c:v>Bedfordshire CSP</c:v>
                </c:pt>
                <c:pt idx="1">
                  <c:v>Tyne and Wear CSP</c:v>
                </c:pt>
                <c:pt idx="2">
                  <c:v>Shropshire and Telford and the Wrekin CSP</c:v>
                </c:pt>
                <c:pt idx="3">
                  <c:v>Tees Valley CSP</c:v>
                </c:pt>
                <c:pt idx="4">
                  <c:v>Birmingham CSP</c:v>
                </c:pt>
                <c:pt idx="5">
                  <c:v>South Yorkshire CSP</c:v>
                </c:pt>
                <c:pt idx="6">
                  <c:v>Black Country CSP</c:v>
                </c:pt>
                <c:pt idx="7">
                  <c:v>Lincolnshire CSP</c:v>
                </c:pt>
                <c:pt idx="8">
                  <c:v>Cornwall and Isles of Scilly CSP</c:v>
                </c:pt>
                <c:pt idx="9">
                  <c:v>Somerset CSP</c:v>
                </c:pt>
                <c:pt idx="10">
                  <c:v>Lancashire CSP</c:v>
                </c:pt>
                <c:pt idx="11">
                  <c:v>Essex CSP</c:v>
                </c:pt>
                <c:pt idx="12">
                  <c:v>Humber CSP</c:v>
                </c:pt>
                <c:pt idx="13">
                  <c:v>Cumbria CSP</c:v>
                </c:pt>
                <c:pt idx="14">
                  <c:v>Herefordshire and Worcestershire CSP</c:v>
                </c:pt>
                <c:pt idx="15">
                  <c:v>Norfolk CSP</c:v>
                </c:pt>
                <c:pt idx="16">
                  <c:v>Northumberland CSP</c:v>
                </c:pt>
                <c:pt idx="17">
                  <c:v>Staffordshire and Stoke-on-Trent CSP</c:v>
                </c:pt>
                <c:pt idx="18">
                  <c:v>West Yorkshire CSP</c:v>
                </c:pt>
                <c:pt idx="19">
                  <c:v>Durham CSP</c:v>
                </c:pt>
                <c:pt idx="20">
                  <c:v>Greater Manchester CSP</c:v>
                </c:pt>
                <c:pt idx="21">
                  <c:v>Northamptonshire CSP</c:v>
                </c:pt>
                <c:pt idx="22">
                  <c:v>Suffolk CSP</c:v>
                </c:pt>
                <c:pt idx="23">
                  <c:v>Leicester, Leicestershire and Rutland CSP</c:v>
                </c:pt>
                <c:pt idx="24">
                  <c:v>Derbyshire CSP</c:v>
                </c:pt>
                <c:pt idx="25">
                  <c:v>Merseyside CSP</c:v>
                </c:pt>
                <c:pt idx="26">
                  <c:v>London CSP</c:v>
                </c:pt>
                <c:pt idx="27">
                  <c:v>Nottinghamshire CSP</c:v>
                </c:pt>
                <c:pt idx="28">
                  <c:v>Cheshire CSP</c:v>
                </c:pt>
                <c:pt idx="29">
                  <c:v>Sussex CSP</c:v>
                </c:pt>
                <c:pt idx="30">
                  <c:v>Coventry, Solihull and Warwickshire CSP</c:v>
                </c:pt>
                <c:pt idx="31">
                  <c:v>Hertfordshire CSP</c:v>
                </c:pt>
                <c:pt idx="32">
                  <c:v>Kent CSP</c:v>
                </c:pt>
                <c:pt idx="33">
                  <c:v>Cambridgeshire CSP</c:v>
                </c:pt>
                <c:pt idx="34">
                  <c:v>Devon CSP</c:v>
                </c:pt>
                <c:pt idx="35">
                  <c:v>Berkshire CSP</c:v>
                </c:pt>
                <c:pt idx="36">
                  <c:v>Oxfordshire CSP</c:v>
                </c:pt>
                <c:pt idx="37">
                  <c:v>Wesport CSP</c:v>
                </c:pt>
                <c:pt idx="38">
                  <c:v>North Yorkshire CSP</c:v>
                </c:pt>
                <c:pt idx="39">
                  <c:v>Gloucestershire CSP</c:v>
                </c:pt>
                <c:pt idx="40">
                  <c:v>Dorset CSP</c:v>
                </c:pt>
                <c:pt idx="41">
                  <c:v>Surrey CSP</c:v>
                </c:pt>
                <c:pt idx="42">
                  <c:v>Hampshire and Isle of Wright CSP</c:v>
                </c:pt>
                <c:pt idx="43">
                  <c:v>Buckinghamshire and Milton Keynes CSP</c:v>
                </c:pt>
                <c:pt idx="44">
                  <c:v>Wiltshire and Swindon CSP</c:v>
                </c:pt>
              </c:strCache>
            </c:strRef>
          </c:cat>
          <c:val>
            <c:numRef>
              <c:f>'Disability Rank'!$W$66:$W$110</c:f>
              <c:numCache>
                <c:formatCode>General</c:formatCode>
                <c:ptCount val="45"/>
                <c:pt idx="0">
                  <c:v>0</c:v>
                </c:pt>
                <c:pt idx="1">
                  <c:v>0.377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0.40600000000000003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0.41599999999999998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0.45600000000000002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1D-4C34-90BE-D9836FAA23FC}"/>
            </c:ext>
          </c:extLst>
        </c:ser>
        <c:ser>
          <c:idx val="1"/>
          <c:order val="3"/>
          <c:tx>
            <c:strRef>
              <c:f>'Disability Rank'!$V$65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'Disability Rank'!$T$66:$T$110</c:f>
              <c:strCache>
                <c:ptCount val="45"/>
                <c:pt idx="0">
                  <c:v>Bedfordshire CSP</c:v>
                </c:pt>
                <c:pt idx="1">
                  <c:v>Tyne and Wear CSP</c:v>
                </c:pt>
                <c:pt idx="2">
                  <c:v>Shropshire and Telford and the Wrekin CSP</c:v>
                </c:pt>
                <c:pt idx="3">
                  <c:v>Tees Valley CSP</c:v>
                </c:pt>
                <c:pt idx="4">
                  <c:v>Birmingham CSP</c:v>
                </c:pt>
                <c:pt idx="5">
                  <c:v>South Yorkshire CSP</c:v>
                </c:pt>
                <c:pt idx="6">
                  <c:v>Black Country CSP</c:v>
                </c:pt>
                <c:pt idx="7">
                  <c:v>Lincolnshire CSP</c:v>
                </c:pt>
                <c:pt idx="8">
                  <c:v>Cornwall and Isles of Scilly CSP</c:v>
                </c:pt>
                <c:pt idx="9">
                  <c:v>Somerset CSP</c:v>
                </c:pt>
                <c:pt idx="10">
                  <c:v>Lancashire CSP</c:v>
                </c:pt>
                <c:pt idx="11">
                  <c:v>Essex CSP</c:v>
                </c:pt>
                <c:pt idx="12">
                  <c:v>Humber CSP</c:v>
                </c:pt>
                <c:pt idx="13">
                  <c:v>Cumbria CSP</c:v>
                </c:pt>
                <c:pt idx="14">
                  <c:v>Herefordshire and Worcestershire CSP</c:v>
                </c:pt>
                <c:pt idx="15">
                  <c:v>Norfolk CSP</c:v>
                </c:pt>
                <c:pt idx="16">
                  <c:v>Northumberland CSP</c:v>
                </c:pt>
                <c:pt idx="17">
                  <c:v>Staffordshire and Stoke-on-Trent CSP</c:v>
                </c:pt>
                <c:pt idx="18">
                  <c:v>West Yorkshire CSP</c:v>
                </c:pt>
                <c:pt idx="19">
                  <c:v>Durham CSP</c:v>
                </c:pt>
                <c:pt idx="20">
                  <c:v>Greater Manchester CSP</c:v>
                </c:pt>
                <c:pt idx="21">
                  <c:v>Northamptonshire CSP</c:v>
                </c:pt>
                <c:pt idx="22">
                  <c:v>Suffolk CSP</c:v>
                </c:pt>
                <c:pt idx="23">
                  <c:v>Leicester, Leicestershire and Rutland CSP</c:v>
                </c:pt>
                <c:pt idx="24">
                  <c:v>Derbyshire CSP</c:v>
                </c:pt>
                <c:pt idx="25">
                  <c:v>Merseyside CSP</c:v>
                </c:pt>
                <c:pt idx="26">
                  <c:v>London CSP</c:v>
                </c:pt>
                <c:pt idx="27">
                  <c:v>Nottinghamshire CSP</c:v>
                </c:pt>
                <c:pt idx="28">
                  <c:v>Cheshire CSP</c:v>
                </c:pt>
                <c:pt idx="29">
                  <c:v>Sussex CSP</c:v>
                </c:pt>
                <c:pt idx="30">
                  <c:v>Coventry, Solihull and Warwickshire CSP</c:v>
                </c:pt>
                <c:pt idx="31">
                  <c:v>Hertfordshire CSP</c:v>
                </c:pt>
                <c:pt idx="32">
                  <c:v>Kent CSP</c:v>
                </c:pt>
                <c:pt idx="33">
                  <c:v>Cambridgeshire CSP</c:v>
                </c:pt>
                <c:pt idx="34">
                  <c:v>Devon CSP</c:v>
                </c:pt>
                <c:pt idx="35">
                  <c:v>Berkshire CSP</c:v>
                </c:pt>
                <c:pt idx="36">
                  <c:v>Oxfordshire CSP</c:v>
                </c:pt>
                <c:pt idx="37">
                  <c:v>Wesport CSP</c:v>
                </c:pt>
                <c:pt idx="38">
                  <c:v>North Yorkshire CSP</c:v>
                </c:pt>
                <c:pt idx="39">
                  <c:v>Gloucestershire CSP</c:v>
                </c:pt>
                <c:pt idx="40">
                  <c:v>Dorset CSP</c:v>
                </c:pt>
                <c:pt idx="41">
                  <c:v>Surrey CSP</c:v>
                </c:pt>
                <c:pt idx="42">
                  <c:v>Hampshire and Isle of Wright CSP</c:v>
                </c:pt>
                <c:pt idx="43">
                  <c:v>Buckinghamshire and Milton Keynes CSP</c:v>
                </c:pt>
                <c:pt idx="44">
                  <c:v>Wiltshire and Swindon CSP</c:v>
                </c:pt>
              </c:strCache>
            </c:strRef>
          </c:cat>
          <c:val>
            <c:numRef>
              <c:f>'Disability Rank'!$V$66:$V$110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0.39300000000000002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1D-4C34-90BE-D9836FAA23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8.1025009096455491E-2"/>
          <c:y val="0.91881220434728361"/>
          <c:w val="0.83578222492116749"/>
          <c:h val="7.66992877505993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14797738306555E-2"/>
          <c:y val="2.5424486199152902E-2"/>
          <c:w val="0.98159987509304181"/>
          <c:h val="0.8642252314814813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'16-34 LA'!$H$40</c:f>
              <c:strCache>
                <c:ptCount val="1"/>
                <c:pt idx="0">
                  <c:v>Insufficient data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'16-34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'16-34 LA'!$H$41:$H$47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ADDC-4A19-B175-2C689F4B6679}"/>
            </c:ext>
          </c:extLst>
        </c:ser>
        <c:ser>
          <c:idx val="1"/>
          <c:order val="1"/>
          <c:tx>
            <c:strRef>
              <c:f>'16-34 LA'!$I$40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665E7098-EB98-4282-9D41-4D2031CAB72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ADDC-4A19-B175-2C689F4B667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8E8B425A-EA44-4AAA-8DA8-CF8A4B8895A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ADDC-4A19-B175-2C689F4B667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4BE10CF-F5BD-45D4-A796-7FF550DD6BD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ADDC-4A19-B175-2C689F4B667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C4DE3700-FCD3-4A62-85D1-9D0886B589F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ADDC-4A19-B175-2C689F4B667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26E3A5CA-8630-45F8-99CC-11DBD0A194E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ADDC-4A19-B175-2C689F4B6679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47B0DDF8-3596-4191-AAAA-A8C6FEFABB9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ADDC-4A19-B175-2C689F4B6679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B132E388-9B13-4BF8-9FE9-E090782B552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ADDC-4A19-B175-2C689F4B66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'16-34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'16-34 LA'!$I$41:$I$47</c:f>
              <c:numCache>
                <c:formatCode>0.0%</c:formatCode>
                <c:ptCount val="7"/>
                <c:pt idx="0">
                  <c:v>0.17599999999999999</c:v>
                </c:pt>
                <c:pt idx="1">
                  <c:v>0.20200000000000001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'16-34 LA'!$H$62:$H$77</c15:f>
                <c15:dlblRangeCache>
                  <c:ptCount val="16"/>
                  <c:pt idx="0">
                    <c:v>17.6%</c:v>
                  </c:pt>
                  <c:pt idx="1">
                    <c:v>20.2%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ADDC-4A19-B175-2C689F4B6679}"/>
            </c:ext>
          </c:extLst>
        </c:ser>
        <c:ser>
          <c:idx val="2"/>
          <c:order val="2"/>
          <c:tx>
            <c:strRef>
              <c:f>'16-34 LA'!$J$40</c:f>
              <c:strCache>
                <c:ptCount val="1"/>
                <c:pt idx="0">
                  <c:v>missing inactive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'16-34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'16-34 LA'!$J$41:$J$47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0.38100000000000001</c:v>
                </c:pt>
                <c:pt idx="3">
                  <c:v>0.20099999999999996</c:v>
                </c:pt>
                <c:pt idx="4">
                  <c:v>0.34299999999999997</c:v>
                </c:pt>
                <c:pt idx="5">
                  <c:v>0.38500000000000001</c:v>
                </c:pt>
                <c:pt idx="6">
                  <c:v>0.27300000000000002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DDC-4A19-B175-2C689F4B6679}"/>
            </c:ext>
          </c:extLst>
        </c:ser>
        <c:ser>
          <c:idx val="3"/>
          <c:order val="3"/>
          <c:tx>
            <c:strRef>
              <c:f>'16-34 LA'!$K$40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DC661D86-1351-40F7-ACB6-38982DF021A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ADDC-4A19-B175-2C689F4B667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CA2BA03C-A2C2-4174-9D23-34995E4CEAA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ADDC-4A19-B175-2C689F4B667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00FD673C-A6EC-4280-8DBB-0E47DB406F3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ADDC-4A19-B175-2C689F4B667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E6F53BC-93F2-47C6-8DA3-FF6A26737AD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ADDC-4A19-B175-2C689F4B667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B47C3379-E40A-4FD6-A2E1-3D591AF5249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ADDC-4A19-B175-2C689F4B6679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37B63B8C-8FD0-47A8-87FA-C717352C40F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ADDC-4A19-B175-2C689F4B6679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0C80D6F8-563A-4BEE-93EF-ED566C82E2B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ADDC-4A19-B175-2C689F4B66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'16-34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'16-34 LA'!$K$41:$K$47</c:f>
              <c:numCache>
                <c:formatCode>0.0%</c:formatCode>
                <c:ptCount val="7"/>
                <c:pt idx="0">
                  <c:v>0.107</c:v>
                </c:pt>
                <c:pt idx="1">
                  <c:v>0.13100000000000001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'16-34 LA'!$I$62:$I$77</c15:f>
                <c15:dlblRangeCache>
                  <c:ptCount val="16"/>
                  <c:pt idx="0">
                    <c:v>10.7%</c:v>
                  </c:pt>
                  <c:pt idx="1">
                    <c:v>13.1%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ADDC-4A19-B175-2C689F4B6679}"/>
            </c:ext>
          </c:extLst>
        </c:ser>
        <c:ser>
          <c:idx val="4"/>
          <c:order val="4"/>
          <c:tx>
            <c:strRef>
              <c:f>'16-34 LA'!$L$40</c:f>
              <c:strCache>
                <c:ptCount val="1"/>
                <c:pt idx="0">
                  <c:v>missing fairly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'16-34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'16-34 LA'!$L$41:$L$47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DDC-4A19-B175-2C689F4B6679}"/>
            </c:ext>
          </c:extLst>
        </c:ser>
        <c:ser>
          <c:idx val="5"/>
          <c:order val="5"/>
          <c:tx>
            <c:strRef>
              <c:f>'16-34 LA'!$M$40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3C1F7FE9-22C1-479D-B753-5BCDBAB4E4A0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ADDC-4A19-B175-2C689F4B667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2563CD2-C595-4ECD-B9CE-729108B425E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ADDC-4A19-B175-2C689F4B667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2DCF3F21-A14A-4396-A361-96303423C26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ADDC-4A19-B175-2C689F4B667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47498BCD-8079-41CA-BF25-20ECC440716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ADDC-4A19-B175-2C689F4B667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063C8C77-E57A-40C4-9646-7DD8D616105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ADDC-4A19-B175-2C689F4B6679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A734DEE7-8990-4DD0-B278-978B807446E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ADDC-4A19-B175-2C689F4B6679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559F8A91-A9DF-4CF4-B618-06D976A0943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ADDC-4A19-B175-2C689F4B66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'16-34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'16-34 LA'!$M$41:$M$47</c:f>
              <c:numCache>
                <c:formatCode>0.0%</c:formatCode>
                <c:ptCount val="7"/>
                <c:pt idx="0">
                  <c:v>0.71699999999999997</c:v>
                </c:pt>
                <c:pt idx="1">
                  <c:v>0.66800000000000004</c:v>
                </c:pt>
                <c:pt idx="2">
                  <c:v>0.61899999999999999</c:v>
                </c:pt>
                <c:pt idx="3">
                  <c:v>0.79900000000000004</c:v>
                </c:pt>
                <c:pt idx="4">
                  <c:v>0.65700000000000003</c:v>
                </c:pt>
                <c:pt idx="5">
                  <c:v>0.61499999999999999</c:v>
                </c:pt>
                <c:pt idx="6">
                  <c:v>0.72699999999999998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'16-34 LA'!$J$62:$J$77</c15:f>
                <c15:dlblRangeCache>
                  <c:ptCount val="16"/>
                  <c:pt idx="0">
                    <c:v>71.7%</c:v>
                  </c:pt>
                  <c:pt idx="1">
                    <c:v>66.8%</c:v>
                  </c:pt>
                  <c:pt idx="2">
                    <c:v>61.9%</c:v>
                  </c:pt>
                  <c:pt idx="3">
                    <c:v>79.9%</c:v>
                  </c:pt>
                  <c:pt idx="4">
                    <c:v>65.7%</c:v>
                  </c:pt>
                  <c:pt idx="5">
                    <c:v>61.5%</c:v>
                  </c:pt>
                  <c:pt idx="6">
                    <c:v>72.7%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A-ADDC-4A19-B175-2C689F4B6679}"/>
            </c:ext>
          </c:extLst>
        </c:ser>
        <c:ser>
          <c:idx val="6"/>
          <c:order val="6"/>
          <c:tx>
            <c:strRef>
              <c:f>'16-34 LA'!$N$40</c:f>
              <c:strCache>
                <c:ptCount val="1"/>
                <c:pt idx="0">
                  <c:v>missing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'16-34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'16-34 LA'!$N$41:$N$47</c:f>
              <c:numCache>
                <c:formatCode>0.0%</c:formatCode>
                <c:ptCount val="7"/>
                <c:pt idx="0">
                  <c:v>0</c:v>
                </c:pt>
                <c:pt idx="1">
                  <c:v>-1.0000000000001119E-3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ADDC-4A19-B175-2C689F4B66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General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0954546087175827"/>
          <c:y val="0.93990068132559523"/>
          <c:w val="0.38516819743652991"/>
          <c:h val="5.31431043010401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6.4675156714955356E-2"/>
          <c:w val="0.86578856666230086"/>
          <c:h val="0.605689298064065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'16-34 Rank'!$D$67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solidFill>
                <a:schemeClr val="bg2"/>
              </a:solidFill>
            </a:ln>
            <a:effectLst/>
          </c:spPr>
          <c:invertIfNegative val="0"/>
          <c:dPt>
            <c:idx val="36"/>
            <c:invertIfNegative val="0"/>
            <c:bubble3D val="0"/>
            <c:spPr>
              <a:solidFill>
                <a:schemeClr val="bg2"/>
              </a:solidFill>
              <a:ln w="25400" cap="rnd">
                <a:solidFill>
                  <a:schemeClr val="bg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9DC4-4CF6-8DC1-F634FCE55D19}"/>
              </c:ext>
            </c:extLst>
          </c:dPt>
          <c:cat>
            <c:strRef>
              <c:f>'16-34 Rank'!$H$68:$H$112</c:f>
              <c:strCache>
                <c:ptCount val="40"/>
                <c:pt idx="0">
                  <c:v>Best</c:v>
                </c:pt>
                <c:pt idx="39">
                  <c:v>Worst</c:v>
                </c:pt>
              </c:strCache>
            </c:strRef>
          </c:cat>
          <c:val>
            <c:numRef>
              <c:f>'16-34 Rank'!$D$68:$D$112</c:f>
              <c:numCache>
                <c:formatCode>0.0%</c:formatCode>
                <c:ptCount val="40"/>
                <c:pt idx="0">
                  <c:v>0.112</c:v>
                </c:pt>
                <c:pt idx="1">
                  <c:v>0.11700000000000001</c:v>
                </c:pt>
                <c:pt idx="2">
                  <c:v>0.124</c:v>
                </c:pt>
                <c:pt idx="3">
                  <c:v>0.13</c:v>
                </c:pt>
                <c:pt idx="4">
                  <c:v>0.13100000000000001</c:v>
                </c:pt>
                <c:pt idx="5">
                  <c:v>0.13100000000000001</c:v>
                </c:pt>
                <c:pt idx="6">
                  <c:v>0.13800000000000001</c:v>
                </c:pt>
                <c:pt idx="7">
                  <c:v>0.14199999999999999</c:v>
                </c:pt>
                <c:pt idx="8">
                  <c:v>0.14899999999999999</c:v>
                </c:pt>
                <c:pt idx="9">
                  <c:v>0.151</c:v>
                </c:pt>
                <c:pt idx="10">
                  <c:v>0.151</c:v>
                </c:pt>
                <c:pt idx="11">
                  <c:v>0.159</c:v>
                </c:pt>
                <c:pt idx="12">
                  <c:v>0.161</c:v>
                </c:pt>
                <c:pt idx="13">
                  <c:v>0.16200000000000001</c:v>
                </c:pt>
                <c:pt idx="14">
                  <c:v>0.17</c:v>
                </c:pt>
                <c:pt idx="15">
                  <c:v>0.17100000000000001</c:v>
                </c:pt>
                <c:pt idx="16">
                  <c:v>0.17199999999999999</c:v>
                </c:pt>
                <c:pt idx="17">
                  <c:v>0.17299999999999999</c:v>
                </c:pt>
                <c:pt idx="18">
                  <c:v>0.17699999999999999</c:v>
                </c:pt>
                <c:pt idx="19">
                  <c:v>0.17799999999999999</c:v>
                </c:pt>
                <c:pt idx="20">
                  <c:v>0.17899999999999999</c:v>
                </c:pt>
                <c:pt idx="21">
                  <c:v>0.182</c:v>
                </c:pt>
                <c:pt idx="22">
                  <c:v>0.182</c:v>
                </c:pt>
                <c:pt idx="23">
                  <c:v>0.183</c:v>
                </c:pt>
                <c:pt idx="24">
                  <c:v>0.187</c:v>
                </c:pt>
                <c:pt idx="25">
                  <c:v>0.19</c:v>
                </c:pt>
                <c:pt idx="26">
                  <c:v>0.19500000000000001</c:v>
                </c:pt>
                <c:pt idx="27">
                  <c:v>0.20100000000000001</c:v>
                </c:pt>
                <c:pt idx="28">
                  <c:v>0.20100000000000001</c:v>
                </c:pt>
                <c:pt idx="29">
                  <c:v>0.20200000000000001</c:v>
                </c:pt>
                <c:pt idx="30">
                  <c:v>0.20200000000000001</c:v>
                </c:pt>
                <c:pt idx="31">
                  <c:v>0.21199999999999999</c:v>
                </c:pt>
                <c:pt idx="32">
                  <c:v>0.214</c:v>
                </c:pt>
                <c:pt idx="33">
                  <c:v>0.215</c:v>
                </c:pt>
                <c:pt idx="34">
                  <c:v>0.216</c:v>
                </c:pt>
                <c:pt idx="35">
                  <c:v>0.218</c:v>
                </c:pt>
                <c:pt idx="36">
                  <c:v>0.219</c:v>
                </c:pt>
                <c:pt idx="37">
                  <c:v>0.22</c:v>
                </c:pt>
                <c:pt idx="38">
                  <c:v>0.24199999999999999</c:v>
                </c:pt>
                <c:pt idx="39">
                  <c:v>0.25700000000000001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C4-4CF6-8DC1-F634FCE55D19}"/>
            </c:ext>
          </c:extLst>
        </c:ser>
        <c:ser>
          <c:idx val="3"/>
          <c:order val="1"/>
          <c:tx>
            <c:strRef>
              <c:f>'16-34 Rank'!$G$67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'16-34 Rank'!$C$68:$C$112</c:f>
              <c:strCache>
                <c:ptCount val="40"/>
                <c:pt idx="0">
                  <c:v>Devon CSP</c:v>
                </c:pt>
                <c:pt idx="1">
                  <c:v>Dorset CSP</c:v>
                </c:pt>
                <c:pt idx="2">
                  <c:v>Surrey CSP</c:v>
                </c:pt>
                <c:pt idx="3">
                  <c:v>Oxfordshire CSP</c:v>
                </c:pt>
                <c:pt idx="4">
                  <c:v>North Yorkshire CSP</c:v>
                </c:pt>
                <c:pt idx="5">
                  <c:v>Wesport CSP</c:v>
                </c:pt>
                <c:pt idx="6">
                  <c:v>Gloucestershire CSP</c:v>
                </c:pt>
                <c:pt idx="7">
                  <c:v>Hampshire and Isle of Wright CSP</c:v>
                </c:pt>
                <c:pt idx="8">
                  <c:v>Essex CSP</c:v>
                </c:pt>
                <c:pt idx="9">
                  <c:v>Berkshire CSP</c:v>
                </c:pt>
                <c:pt idx="10">
                  <c:v>Cambridgeshire CSP</c:v>
                </c:pt>
                <c:pt idx="11">
                  <c:v>Derbyshire CSP</c:v>
                </c:pt>
                <c:pt idx="12">
                  <c:v>Nottinghamshire CSP</c:v>
                </c:pt>
                <c:pt idx="13">
                  <c:v>Kent CSP</c:v>
                </c:pt>
                <c:pt idx="14">
                  <c:v>Buckinghamshire and Milton Keynes CSP</c:v>
                </c:pt>
                <c:pt idx="15">
                  <c:v>London CSP</c:v>
                </c:pt>
                <c:pt idx="16">
                  <c:v>Norfolk CSP</c:v>
                </c:pt>
                <c:pt idx="17">
                  <c:v>Suffolk CSP</c:v>
                </c:pt>
                <c:pt idx="18">
                  <c:v>Merseyside CSP</c:v>
                </c:pt>
                <c:pt idx="19">
                  <c:v>Cumbria CSP</c:v>
                </c:pt>
                <c:pt idx="20">
                  <c:v>Sussex CSP</c:v>
                </c:pt>
                <c:pt idx="21">
                  <c:v>Cheshire CSP</c:v>
                </c:pt>
                <c:pt idx="22">
                  <c:v>Staffordshire and Stoke-on-Trent CSP</c:v>
                </c:pt>
                <c:pt idx="23">
                  <c:v>Birmingham CSP</c:v>
                </c:pt>
                <c:pt idx="24">
                  <c:v>Greater Manchester CSP</c:v>
                </c:pt>
                <c:pt idx="25">
                  <c:v>Northamptonshire CSP</c:v>
                </c:pt>
                <c:pt idx="26">
                  <c:v>Tyne and Wear CSP</c:v>
                </c:pt>
                <c:pt idx="27">
                  <c:v>Hertfordshire CSP</c:v>
                </c:pt>
                <c:pt idx="28">
                  <c:v>Lincolnshire CSP</c:v>
                </c:pt>
                <c:pt idx="29">
                  <c:v>Coventry, Solihull and Warwickshire CSP</c:v>
                </c:pt>
                <c:pt idx="30">
                  <c:v>Tees Valley CSP</c:v>
                </c:pt>
                <c:pt idx="31">
                  <c:v>Lancashire CSP</c:v>
                </c:pt>
                <c:pt idx="32">
                  <c:v>Humber CSP</c:v>
                </c:pt>
                <c:pt idx="33">
                  <c:v>Leicester, Leicestershire and Rutland CSP</c:v>
                </c:pt>
                <c:pt idx="34">
                  <c:v>West Yorkshire CSP</c:v>
                </c:pt>
                <c:pt idx="35">
                  <c:v>Somerset CSP</c:v>
                </c:pt>
                <c:pt idx="36">
                  <c:v>Herefordshire and Worcestershire CSP</c:v>
                </c:pt>
                <c:pt idx="37">
                  <c:v>South Yorkshire CSP</c:v>
                </c:pt>
                <c:pt idx="38">
                  <c:v>Bedfordshire CSP</c:v>
                </c:pt>
                <c:pt idx="39">
                  <c:v>Black Country CSP</c:v>
                </c:pt>
              </c:strCache>
            </c:strRef>
          </c:cat>
          <c:val>
            <c:numRef>
              <c:f>'16-34 Rank'!$G$68:$G$112</c:f>
              <c:numCache>
                <c:formatCode>General</c:formatCode>
                <c:ptCount val="40"/>
                <c:pt idx="0" formatCode="0.0%">
                  <c:v>0.112</c:v>
                </c:pt>
                <c:pt idx="39" formatCode="0.0%">
                  <c:v>0.25700000000000001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DC4-4CF6-8DC1-F634FCE55D19}"/>
            </c:ext>
          </c:extLst>
        </c:ser>
        <c:ser>
          <c:idx val="2"/>
          <c:order val="2"/>
          <c:tx>
            <c:strRef>
              <c:f>'16-34 Rank'!$F$67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'16-34 Rank'!$C$68:$C$112</c:f>
              <c:strCache>
                <c:ptCount val="40"/>
                <c:pt idx="0">
                  <c:v>Devon CSP</c:v>
                </c:pt>
                <c:pt idx="1">
                  <c:v>Dorset CSP</c:v>
                </c:pt>
                <c:pt idx="2">
                  <c:v>Surrey CSP</c:v>
                </c:pt>
                <c:pt idx="3">
                  <c:v>Oxfordshire CSP</c:v>
                </c:pt>
                <c:pt idx="4">
                  <c:v>North Yorkshire CSP</c:v>
                </c:pt>
                <c:pt idx="5">
                  <c:v>Wesport CSP</c:v>
                </c:pt>
                <c:pt idx="6">
                  <c:v>Gloucestershire CSP</c:v>
                </c:pt>
                <c:pt idx="7">
                  <c:v>Hampshire and Isle of Wright CSP</c:v>
                </c:pt>
                <c:pt idx="8">
                  <c:v>Essex CSP</c:v>
                </c:pt>
                <c:pt idx="9">
                  <c:v>Berkshire CSP</c:v>
                </c:pt>
                <c:pt idx="10">
                  <c:v>Cambridgeshire CSP</c:v>
                </c:pt>
                <c:pt idx="11">
                  <c:v>Derbyshire CSP</c:v>
                </c:pt>
                <c:pt idx="12">
                  <c:v>Nottinghamshire CSP</c:v>
                </c:pt>
                <c:pt idx="13">
                  <c:v>Kent CSP</c:v>
                </c:pt>
                <c:pt idx="14">
                  <c:v>Buckinghamshire and Milton Keynes CSP</c:v>
                </c:pt>
                <c:pt idx="15">
                  <c:v>London CSP</c:v>
                </c:pt>
                <c:pt idx="16">
                  <c:v>Norfolk CSP</c:v>
                </c:pt>
                <c:pt idx="17">
                  <c:v>Suffolk CSP</c:v>
                </c:pt>
                <c:pt idx="18">
                  <c:v>Merseyside CSP</c:v>
                </c:pt>
                <c:pt idx="19">
                  <c:v>Cumbria CSP</c:v>
                </c:pt>
                <c:pt idx="20">
                  <c:v>Sussex CSP</c:v>
                </c:pt>
                <c:pt idx="21">
                  <c:v>Cheshire CSP</c:v>
                </c:pt>
                <c:pt idx="22">
                  <c:v>Staffordshire and Stoke-on-Trent CSP</c:v>
                </c:pt>
                <c:pt idx="23">
                  <c:v>Birmingham CSP</c:v>
                </c:pt>
                <c:pt idx="24">
                  <c:v>Greater Manchester CSP</c:v>
                </c:pt>
                <c:pt idx="25">
                  <c:v>Northamptonshire CSP</c:v>
                </c:pt>
                <c:pt idx="26">
                  <c:v>Tyne and Wear CSP</c:v>
                </c:pt>
                <c:pt idx="27">
                  <c:v>Hertfordshire CSP</c:v>
                </c:pt>
                <c:pt idx="28">
                  <c:v>Lincolnshire CSP</c:v>
                </c:pt>
                <c:pt idx="29">
                  <c:v>Coventry, Solihull and Warwickshire CSP</c:v>
                </c:pt>
                <c:pt idx="30">
                  <c:v>Tees Valley CSP</c:v>
                </c:pt>
                <c:pt idx="31">
                  <c:v>Lancashire CSP</c:v>
                </c:pt>
                <c:pt idx="32">
                  <c:v>Humber CSP</c:v>
                </c:pt>
                <c:pt idx="33">
                  <c:v>Leicester, Leicestershire and Rutland CSP</c:v>
                </c:pt>
                <c:pt idx="34">
                  <c:v>West Yorkshire CSP</c:v>
                </c:pt>
                <c:pt idx="35">
                  <c:v>Somerset CSP</c:v>
                </c:pt>
                <c:pt idx="36">
                  <c:v>Herefordshire and Worcestershire CSP</c:v>
                </c:pt>
                <c:pt idx="37">
                  <c:v>South Yorkshire CSP</c:v>
                </c:pt>
                <c:pt idx="38">
                  <c:v>Bedfordshire CSP</c:v>
                </c:pt>
                <c:pt idx="39">
                  <c:v>Black Country CSP</c:v>
                </c:pt>
              </c:strCache>
            </c:strRef>
          </c:cat>
          <c:val>
            <c:numRef>
              <c:f>'16-34 Rank'!$F$68:$F$112</c:f>
              <c:numCache>
                <c:formatCode>General</c:formatCode>
                <c:ptCount val="4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0.17699999999999999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0.19500000000000001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0.214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0.25700000000000001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C4-4CF6-8DC1-F634FCE55D19}"/>
            </c:ext>
          </c:extLst>
        </c:ser>
        <c:ser>
          <c:idx val="1"/>
          <c:order val="3"/>
          <c:tx>
            <c:strRef>
              <c:f>'16-34 Rank'!$E$67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'16-34 Rank'!$C$68:$C$112</c:f>
              <c:strCache>
                <c:ptCount val="40"/>
                <c:pt idx="0">
                  <c:v>Devon CSP</c:v>
                </c:pt>
                <c:pt idx="1">
                  <c:v>Dorset CSP</c:v>
                </c:pt>
                <c:pt idx="2">
                  <c:v>Surrey CSP</c:v>
                </c:pt>
                <c:pt idx="3">
                  <c:v>Oxfordshire CSP</c:v>
                </c:pt>
                <c:pt idx="4">
                  <c:v>North Yorkshire CSP</c:v>
                </c:pt>
                <c:pt idx="5">
                  <c:v>Wesport CSP</c:v>
                </c:pt>
                <c:pt idx="6">
                  <c:v>Gloucestershire CSP</c:v>
                </c:pt>
                <c:pt idx="7">
                  <c:v>Hampshire and Isle of Wright CSP</c:v>
                </c:pt>
                <c:pt idx="8">
                  <c:v>Essex CSP</c:v>
                </c:pt>
                <c:pt idx="9">
                  <c:v>Berkshire CSP</c:v>
                </c:pt>
                <c:pt idx="10">
                  <c:v>Cambridgeshire CSP</c:v>
                </c:pt>
                <c:pt idx="11">
                  <c:v>Derbyshire CSP</c:v>
                </c:pt>
                <c:pt idx="12">
                  <c:v>Nottinghamshire CSP</c:v>
                </c:pt>
                <c:pt idx="13">
                  <c:v>Kent CSP</c:v>
                </c:pt>
                <c:pt idx="14">
                  <c:v>Buckinghamshire and Milton Keynes CSP</c:v>
                </c:pt>
                <c:pt idx="15">
                  <c:v>London CSP</c:v>
                </c:pt>
                <c:pt idx="16">
                  <c:v>Norfolk CSP</c:v>
                </c:pt>
                <c:pt idx="17">
                  <c:v>Suffolk CSP</c:v>
                </c:pt>
                <c:pt idx="18">
                  <c:v>Merseyside CSP</c:v>
                </c:pt>
                <c:pt idx="19">
                  <c:v>Cumbria CSP</c:v>
                </c:pt>
                <c:pt idx="20">
                  <c:v>Sussex CSP</c:v>
                </c:pt>
                <c:pt idx="21">
                  <c:v>Cheshire CSP</c:v>
                </c:pt>
                <c:pt idx="22">
                  <c:v>Staffordshire and Stoke-on-Trent CSP</c:v>
                </c:pt>
                <c:pt idx="23">
                  <c:v>Birmingham CSP</c:v>
                </c:pt>
                <c:pt idx="24">
                  <c:v>Greater Manchester CSP</c:v>
                </c:pt>
                <c:pt idx="25">
                  <c:v>Northamptonshire CSP</c:v>
                </c:pt>
                <c:pt idx="26">
                  <c:v>Tyne and Wear CSP</c:v>
                </c:pt>
                <c:pt idx="27">
                  <c:v>Hertfordshire CSP</c:v>
                </c:pt>
                <c:pt idx="28">
                  <c:v>Lincolnshire CSP</c:v>
                </c:pt>
                <c:pt idx="29">
                  <c:v>Coventry, Solihull and Warwickshire CSP</c:v>
                </c:pt>
                <c:pt idx="30">
                  <c:v>Tees Valley CSP</c:v>
                </c:pt>
                <c:pt idx="31">
                  <c:v>Lancashire CSP</c:v>
                </c:pt>
                <c:pt idx="32">
                  <c:v>Humber CSP</c:v>
                </c:pt>
                <c:pt idx="33">
                  <c:v>Leicester, Leicestershire and Rutland CSP</c:v>
                </c:pt>
                <c:pt idx="34">
                  <c:v>West Yorkshire CSP</c:v>
                </c:pt>
                <c:pt idx="35">
                  <c:v>Somerset CSP</c:v>
                </c:pt>
                <c:pt idx="36">
                  <c:v>Herefordshire and Worcestershire CSP</c:v>
                </c:pt>
                <c:pt idx="37">
                  <c:v>South Yorkshire CSP</c:v>
                </c:pt>
                <c:pt idx="38">
                  <c:v>Bedfordshire CSP</c:v>
                </c:pt>
                <c:pt idx="39">
                  <c:v>Black Country CSP</c:v>
                </c:pt>
              </c:strCache>
            </c:strRef>
          </c:cat>
          <c:val>
            <c:numRef>
              <c:f>'16-34 Rank'!$E$68:$E$112</c:f>
              <c:numCache>
                <c:formatCode>General</c:formatCode>
                <c:ptCount val="4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0.20200000000000001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DC4-4CF6-8DC1-F634FCE55D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7.2829852669026099E-2"/>
          <c:y val="0.90685941746187904"/>
          <c:w val="0.85445061425466717"/>
          <c:h val="8.51245530037861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2.8561731191812025E-2"/>
          <c:w val="0.83751713839913156"/>
          <c:h val="0.637195084199607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'16-34 Rank'!$U$67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bg2"/>
              </a:solidFill>
            </a:ln>
            <a:effectLst/>
          </c:spPr>
          <c:invertIfNegative val="0"/>
          <c:cat>
            <c:strRef>
              <c:f>'16-34 Rank'!$Z$68:$Z$112</c:f>
              <c:strCache>
                <c:ptCount val="45"/>
                <c:pt idx="0">
                  <c:v>Worst</c:v>
                </c:pt>
                <c:pt idx="44">
                  <c:v>Best</c:v>
                </c:pt>
              </c:strCache>
            </c:strRef>
          </c:cat>
          <c:val>
            <c:numRef>
              <c:f>'16-34 Rank'!$U$68:$U$112</c:f>
              <c:numCache>
                <c:formatCode>0.0%</c:formatCode>
                <c:ptCount val="45"/>
                <c:pt idx="0">
                  <c:v>0.624</c:v>
                </c:pt>
                <c:pt idx="1">
                  <c:v>0.66</c:v>
                </c:pt>
                <c:pt idx="2">
                  <c:v>0.66300000000000003</c:v>
                </c:pt>
                <c:pt idx="3">
                  <c:v>0.66400000000000003</c:v>
                </c:pt>
                <c:pt idx="4">
                  <c:v>0.66700000000000004</c:v>
                </c:pt>
                <c:pt idx="5">
                  <c:v>0.66800000000000004</c:v>
                </c:pt>
                <c:pt idx="6">
                  <c:v>0.67</c:v>
                </c:pt>
                <c:pt idx="7">
                  <c:v>0.67100000000000004</c:v>
                </c:pt>
                <c:pt idx="8">
                  <c:v>0.67200000000000004</c:v>
                </c:pt>
                <c:pt idx="9">
                  <c:v>0.67500000000000004</c:v>
                </c:pt>
                <c:pt idx="10">
                  <c:v>0.67800000000000005</c:v>
                </c:pt>
                <c:pt idx="11">
                  <c:v>0.68899999999999995</c:v>
                </c:pt>
                <c:pt idx="12">
                  <c:v>0.68899999999999995</c:v>
                </c:pt>
                <c:pt idx="13">
                  <c:v>0.69199999999999995</c:v>
                </c:pt>
                <c:pt idx="14">
                  <c:v>0.69199999999999995</c:v>
                </c:pt>
                <c:pt idx="15">
                  <c:v>0.69399999999999995</c:v>
                </c:pt>
                <c:pt idx="16">
                  <c:v>0.69399999999999995</c:v>
                </c:pt>
                <c:pt idx="17">
                  <c:v>0.70299999999999996</c:v>
                </c:pt>
                <c:pt idx="18">
                  <c:v>0.70599999999999996</c:v>
                </c:pt>
                <c:pt idx="19">
                  <c:v>0.70599999999999996</c:v>
                </c:pt>
                <c:pt idx="20">
                  <c:v>0.70699999999999996</c:v>
                </c:pt>
                <c:pt idx="21">
                  <c:v>0.70699999999999996</c:v>
                </c:pt>
                <c:pt idx="22">
                  <c:v>0.71099999999999997</c:v>
                </c:pt>
                <c:pt idx="23">
                  <c:v>0.71199999999999997</c:v>
                </c:pt>
                <c:pt idx="24">
                  <c:v>0.72499999999999998</c:v>
                </c:pt>
                <c:pt idx="25">
                  <c:v>0.72599999999999998</c:v>
                </c:pt>
                <c:pt idx="26">
                  <c:v>0.72699999999999998</c:v>
                </c:pt>
                <c:pt idx="27">
                  <c:v>0.72799999999999998</c:v>
                </c:pt>
                <c:pt idx="28">
                  <c:v>0.73199999999999998</c:v>
                </c:pt>
                <c:pt idx="29">
                  <c:v>0.74</c:v>
                </c:pt>
                <c:pt idx="30">
                  <c:v>0.747</c:v>
                </c:pt>
                <c:pt idx="31">
                  <c:v>0.75</c:v>
                </c:pt>
                <c:pt idx="32">
                  <c:v>0.752</c:v>
                </c:pt>
                <c:pt idx="33">
                  <c:v>0.75900000000000001</c:v>
                </c:pt>
                <c:pt idx="34">
                  <c:v>0.76</c:v>
                </c:pt>
                <c:pt idx="35">
                  <c:v>0.76300000000000001</c:v>
                </c:pt>
                <c:pt idx="36">
                  <c:v>0.76500000000000001</c:v>
                </c:pt>
                <c:pt idx="37">
                  <c:v>0.77200000000000002</c:v>
                </c:pt>
                <c:pt idx="38">
                  <c:v>0.77200000000000002</c:v>
                </c:pt>
                <c:pt idx="39">
                  <c:v>0.77500000000000002</c:v>
                </c:pt>
                <c:pt idx="40">
                  <c:v>0.78100000000000003</c:v>
                </c:pt>
                <c:pt idx="41">
                  <c:v>0.78300000000000003</c:v>
                </c:pt>
                <c:pt idx="42">
                  <c:v>0.8</c:v>
                </c:pt>
                <c:pt idx="43">
                  <c:v>0.80300000000000005</c:v>
                </c:pt>
                <c:pt idx="44">
                  <c:v>0.83399999999999996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07-4267-BF75-CCFBEC4CF968}"/>
            </c:ext>
          </c:extLst>
        </c:ser>
        <c:ser>
          <c:idx val="3"/>
          <c:order val="1"/>
          <c:tx>
            <c:strRef>
              <c:f>'16-34 Rank'!$Y$67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'16-34 Rank'!$T$68:$T$112</c:f>
              <c:strCache>
                <c:ptCount val="45"/>
                <c:pt idx="0">
                  <c:v>Black Country CSP</c:v>
                </c:pt>
                <c:pt idx="1">
                  <c:v>Leicester, Leicestershire and Rutland CSP</c:v>
                </c:pt>
                <c:pt idx="2">
                  <c:v>Somerset CSP</c:v>
                </c:pt>
                <c:pt idx="3">
                  <c:v>Bedfordshire CSP</c:v>
                </c:pt>
                <c:pt idx="4">
                  <c:v>Durham CSP</c:v>
                </c:pt>
                <c:pt idx="5">
                  <c:v>Tees Valley CSP</c:v>
                </c:pt>
                <c:pt idx="6">
                  <c:v>Northamptonshire CSP</c:v>
                </c:pt>
                <c:pt idx="7">
                  <c:v>Norfolk CSP</c:v>
                </c:pt>
                <c:pt idx="8">
                  <c:v>West Yorkshire CSP</c:v>
                </c:pt>
                <c:pt idx="9">
                  <c:v>Herefordshire and Worcestershire CSP</c:v>
                </c:pt>
                <c:pt idx="10">
                  <c:v>South Yorkshire CSP</c:v>
                </c:pt>
                <c:pt idx="11">
                  <c:v>Birmingham CSP</c:v>
                </c:pt>
                <c:pt idx="12">
                  <c:v>Staffordshire and Stoke-on-Trent CSP</c:v>
                </c:pt>
                <c:pt idx="13">
                  <c:v>Greater Manchester CSP</c:v>
                </c:pt>
                <c:pt idx="14">
                  <c:v>Lancashire CSP</c:v>
                </c:pt>
                <c:pt idx="15">
                  <c:v>Coventry, Solihull and Warwickshire CSP</c:v>
                </c:pt>
                <c:pt idx="16">
                  <c:v>Humber CSP</c:v>
                </c:pt>
                <c:pt idx="17">
                  <c:v>Hertfordshire CSP</c:v>
                </c:pt>
                <c:pt idx="18">
                  <c:v>Cheshire CSP</c:v>
                </c:pt>
                <c:pt idx="19">
                  <c:v>Lincolnshire CSP</c:v>
                </c:pt>
                <c:pt idx="20">
                  <c:v>Derbyshire CSP</c:v>
                </c:pt>
                <c:pt idx="21">
                  <c:v>Tyne and Wear CSP</c:v>
                </c:pt>
                <c:pt idx="22">
                  <c:v>Merseyside CSP</c:v>
                </c:pt>
                <c:pt idx="23">
                  <c:v>Suffolk CSP</c:v>
                </c:pt>
                <c:pt idx="24">
                  <c:v>London CSP</c:v>
                </c:pt>
                <c:pt idx="25">
                  <c:v>Cumbria CSP</c:v>
                </c:pt>
                <c:pt idx="26">
                  <c:v>Buckinghamshire and Milton Keynes CSP</c:v>
                </c:pt>
                <c:pt idx="27">
                  <c:v>Essex CSP</c:v>
                </c:pt>
                <c:pt idx="28">
                  <c:v>Sussex CSP</c:v>
                </c:pt>
                <c:pt idx="29">
                  <c:v>Kent CSP</c:v>
                </c:pt>
                <c:pt idx="30">
                  <c:v>North Yorkshire CSP</c:v>
                </c:pt>
                <c:pt idx="31">
                  <c:v>Cambridgeshire CSP</c:v>
                </c:pt>
                <c:pt idx="32">
                  <c:v>Berkshire CSP</c:v>
                </c:pt>
                <c:pt idx="33">
                  <c:v>Hampshire and Isle of Wright CSP</c:v>
                </c:pt>
                <c:pt idx="34">
                  <c:v>Nottinghamshire CSP</c:v>
                </c:pt>
                <c:pt idx="35">
                  <c:v>Northumberland CSP</c:v>
                </c:pt>
                <c:pt idx="36">
                  <c:v>Wesport CSP</c:v>
                </c:pt>
                <c:pt idx="37">
                  <c:v>Gloucestershire CSP</c:v>
                </c:pt>
                <c:pt idx="38">
                  <c:v>Surrey CSP</c:v>
                </c:pt>
                <c:pt idx="39">
                  <c:v>Oxfordshire CSP</c:v>
                </c:pt>
                <c:pt idx="40">
                  <c:v>Shropshire and Telford and the Wrekin CSP</c:v>
                </c:pt>
                <c:pt idx="41">
                  <c:v>Dorset CSP</c:v>
                </c:pt>
                <c:pt idx="42">
                  <c:v>Wiltshire and Swindon CSP</c:v>
                </c:pt>
                <c:pt idx="43">
                  <c:v>Devon CSP</c:v>
                </c:pt>
                <c:pt idx="44">
                  <c:v>Cornwall and Isles of Scilly CSP</c:v>
                </c:pt>
              </c:strCache>
            </c:strRef>
          </c:cat>
          <c:val>
            <c:numRef>
              <c:f>'16-34 Rank'!$Y$68:$Y$112</c:f>
              <c:numCache>
                <c:formatCode>General</c:formatCode>
                <c:ptCount val="45"/>
                <c:pt idx="0" formatCode="0.0%">
                  <c:v>0.624</c:v>
                </c:pt>
                <c:pt idx="44" formatCode="0.0%">
                  <c:v>0.83399999999999996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07-4267-BF75-CCFBEC4CF968}"/>
            </c:ext>
          </c:extLst>
        </c:ser>
        <c:ser>
          <c:idx val="2"/>
          <c:order val="2"/>
          <c:tx>
            <c:strRef>
              <c:f>'16-34 Rank'!$W$67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'16-34 Rank'!$T$68:$T$112</c:f>
              <c:strCache>
                <c:ptCount val="45"/>
                <c:pt idx="0">
                  <c:v>Black Country CSP</c:v>
                </c:pt>
                <c:pt idx="1">
                  <c:v>Leicester, Leicestershire and Rutland CSP</c:v>
                </c:pt>
                <c:pt idx="2">
                  <c:v>Somerset CSP</c:v>
                </c:pt>
                <c:pt idx="3">
                  <c:v>Bedfordshire CSP</c:v>
                </c:pt>
                <c:pt idx="4">
                  <c:v>Durham CSP</c:v>
                </c:pt>
                <c:pt idx="5">
                  <c:v>Tees Valley CSP</c:v>
                </c:pt>
                <c:pt idx="6">
                  <c:v>Northamptonshire CSP</c:v>
                </c:pt>
                <c:pt idx="7">
                  <c:v>Norfolk CSP</c:v>
                </c:pt>
                <c:pt idx="8">
                  <c:v>West Yorkshire CSP</c:v>
                </c:pt>
                <c:pt idx="9">
                  <c:v>Herefordshire and Worcestershire CSP</c:v>
                </c:pt>
                <c:pt idx="10">
                  <c:v>South Yorkshire CSP</c:v>
                </c:pt>
                <c:pt idx="11">
                  <c:v>Birmingham CSP</c:v>
                </c:pt>
                <c:pt idx="12">
                  <c:v>Staffordshire and Stoke-on-Trent CSP</c:v>
                </c:pt>
                <c:pt idx="13">
                  <c:v>Greater Manchester CSP</c:v>
                </c:pt>
                <c:pt idx="14">
                  <c:v>Lancashire CSP</c:v>
                </c:pt>
                <c:pt idx="15">
                  <c:v>Coventry, Solihull and Warwickshire CSP</c:v>
                </c:pt>
                <c:pt idx="16">
                  <c:v>Humber CSP</c:v>
                </c:pt>
                <c:pt idx="17">
                  <c:v>Hertfordshire CSP</c:v>
                </c:pt>
                <c:pt idx="18">
                  <c:v>Cheshire CSP</c:v>
                </c:pt>
                <c:pt idx="19">
                  <c:v>Lincolnshire CSP</c:v>
                </c:pt>
                <c:pt idx="20">
                  <c:v>Derbyshire CSP</c:v>
                </c:pt>
                <c:pt idx="21">
                  <c:v>Tyne and Wear CSP</c:v>
                </c:pt>
                <c:pt idx="22">
                  <c:v>Merseyside CSP</c:v>
                </c:pt>
                <c:pt idx="23">
                  <c:v>Suffolk CSP</c:v>
                </c:pt>
                <c:pt idx="24">
                  <c:v>London CSP</c:v>
                </c:pt>
                <c:pt idx="25">
                  <c:v>Cumbria CSP</c:v>
                </c:pt>
                <c:pt idx="26">
                  <c:v>Buckinghamshire and Milton Keynes CSP</c:v>
                </c:pt>
                <c:pt idx="27">
                  <c:v>Essex CSP</c:v>
                </c:pt>
                <c:pt idx="28">
                  <c:v>Sussex CSP</c:v>
                </c:pt>
                <c:pt idx="29">
                  <c:v>Kent CSP</c:v>
                </c:pt>
                <c:pt idx="30">
                  <c:v>North Yorkshire CSP</c:v>
                </c:pt>
                <c:pt idx="31">
                  <c:v>Cambridgeshire CSP</c:v>
                </c:pt>
                <c:pt idx="32">
                  <c:v>Berkshire CSP</c:v>
                </c:pt>
                <c:pt idx="33">
                  <c:v>Hampshire and Isle of Wright CSP</c:v>
                </c:pt>
                <c:pt idx="34">
                  <c:v>Nottinghamshire CSP</c:v>
                </c:pt>
                <c:pt idx="35">
                  <c:v>Northumberland CSP</c:v>
                </c:pt>
                <c:pt idx="36">
                  <c:v>Wesport CSP</c:v>
                </c:pt>
                <c:pt idx="37">
                  <c:v>Gloucestershire CSP</c:v>
                </c:pt>
                <c:pt idx="38">
                  <c:v>Surrey CSP</c:v>
                </c:pt>
                <c:pt idx="39">
                  <c:v>Oxfordshire CSP</c:v>
                </c:pt>
                <c:pt idx="40">
                  <c:v>Shropshire and Telford and the Wrekin CSP</c:v>
                </c:pt>
                <c:pt idx="41">
                  <c:v>Dorset CSP</c:v>
                </c:pt>
                <c:pt idx="42">
                  <c:v>Wiltshire and Swindon CSP</c:v>
                </c:pt>
                <c:pt idx="43">
                  <c:v>Devon CSP</c:v>
                </c:pt>
                <c:pt idx="44">
                  <c:v>Cornwall and Isles of Scilly CSP</c:v>
                </c:pt>
              </c:strCache>
            </c:strRef>
          </c:cat>
          <c:val>
            <c:numRef>
              <c:f>'16-34 Rank'!$W$68:$W$112</c:f>
              <c:numCache>
                <c:formatCode>General</c:formatCode>
                <c:ptCount val="45"/>
                <c:pt idx="0">
                  <c:v>0.624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0.69399999999999995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0.70699999999999996</c:v>
                </c:pt>
                <c:pt idx="22">
                  <c:v>0.71099999999999997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07-4267-BF75-CCFBEC4CF968}"/>
            </c:ext>
          </c:extLst>
        </c:ser>
        <c:ser>
          <c:idx val="1"/>
          <c:order val="3"/>
          <c:tx>
            <c:strRef>
              <c:f>'16-34 Rank'!$V$67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'16-34 Rank'!$T$68:$T$112</c:f>
              <c:strCache>
                <c:ptCount val="45"/>
                <c:pt idx="0">
                  <c:v>Black Country CSP</c:v>
                </c:pt>
                <c:pt idx="1">
                  <c:v>Leicester, Leicestershire and Rutland CSP</c:v>
                </c:pt>
                <c:pt idx="2">
                  <c:v>Somerset CSP</c:v>
                </c:pt>
                <c:pt idx="3">
                  <c:v>Bedfordshire CSP</c:v>
                </c:pt>
                <c:pt idx="4">
                  <c:v>Durham CSP</c:v>
                </c:pt>
                <c:pt idx="5">
                  <c:v>Tees Valley CSP</c:v>
                </c:pt>
                <c:pt idx="6">
                  <c:v>Northamptonshire CSP</c:v>
                </c:pt>
                <c:pt idx="7">
                  <c:v>Norfolk CSP</c:v>
                </c:pt>
                <c:pt idx="8">
                  <c:v>West Yorkshire CSP</c:v>
                </c:pt>
                <c:pt idx="9">
                  <c:v>Herefordshire and Worcestershire CSP</c:v>
                </c:pt>
                <c:pt idx="10">
                  <c:v>South Yorkshire CSP</c:v>
                </c:pt>
                <c:pt idx="11">
                  <c:v>Birmingham CSP</c:v>
                </c:pt>
                <c:pt idx="12">
                  <c:v>Staffordshire and Stoke-on-Trent CSP</c:v>
                </c:pt>
                <c:pt idx="13">
                  <c:v>Greater Manchester CSP</c:v>
                </c:pt>
                <c:pt idx="14">
                  <c:v>Lancashire CSP</c:v>
                </c:pt>
                <c:pt idx="15">
                  <c:v>Coventry, Solihull and Warwickshire CSP</c:v>
                </c:pt>
                <c:pt idx="16">
                  <c:v>Humber CSP</c:v>
                </c:pt>
                <c:pt idx="17">
                  <c:v>Hertfordshire CSP</c:v>
                </c:pt>
                <c:pt idx="18">
                  <c:v>Cheshire CSP</c:v>
                </c:pt>
                <c:pt idx="19">
                  <c:v>Lincolnshire CSP</c:v>
                </c:pt>
                <c:pt idx="20">
                  <c:v>Derbyshire CSP</c:v>
                </c:pt>
                <c:pt idx="21">
                  <c:v>Tyne and Wear CSP</c:v>
                </c:pt>
                <c:pt idx="22">
                  <c:v>Merseyside CSP</c:v>
                </c:pt>
                <c:pt idx="23">
                  <c:v>Suffolk CSP</c:v>
                </c:pt>
                <c:pt idx="24">
                  <c:v>London CSP</c:v>
                </c:pt>
                <c:pt idx="25">
                  <c:v>Cumbria CSP</c:v>
                </c:pt>
                <c:pt idx="26">
                  <c:v>Buckinghamshire and Milton Keynes CSP</c:v>
                </c:pt>
                <c:pt idx="27">
                  <c:v>Essex CSP</c:v>
                </c:pt>
                <c:pt idx="28">
                  <c:v>Sussex CSP</c:v>
                </c:pt>
                <c:pt idx="29">
                  <c:v>Kent CSP</c:v>
                </c:pt>
                <c:pt idx="30">
                  <c:v>North Yorkshire CSP</c:v>
                </c:pt>
                <c:pt idx="31">
                  <c:v>Cambridgeshire CSP</c:v>
                </c:pt>
                <c:pt idx="32">
                  <c:v>Berkshire CSP</c:v>
                </c:pt>
                <c:pt idx="33">
                  <c:v>Hampshire and Isle of Wright CSP</c:v>
                </c:pt>
                <c:pt idx="34">
                  <c:v>Nottinghamshire CSP</c:v>
                </c:pt>
                <c:pt idx="35">
                  <c:v>Northumberland CSP</c:v>
                </c:pt>
                <c:pt idx="36">
                  <c:v>Wesport CSP</c:v>
                </c:pt>
                <c:pt idx="37">
                  <c:v>Gloucestershire CSP</c:v>
                </c:pt>
                <c:pt idx="38">
                  <c:v>Surrey CSP</c:v>
                </c:pt>
                <c:pt idx="39">
                  <c:v>Oxfordshire CSP</c:v>
                </c:pt>
                <c:pt idx="40">
                  <c:v>Shropshire and Telford and the Wrekin CSP</c:v>
                </c:pt>
                <c:pt idx="41">
                  <c:v>Dorset CSP</c:v>
                </c:pt>
                <c:pt idx="42">
                  <c:v>Wiltshire and Swindon CSP</c:v>
                </c:pt>
                <c:pt idx="43">
                  <c:v>Devon CSP</c:v>
                </c:pt>
                <c:pt idx="44">
                  <c:v>Cornwall and Isles of Scilly CSP</c:v>
                </c:pt>
              </c:strCache>
            </c:strRef>
          </c:cat>
          <c:val>
            <c:numRef>
              <c:f>'16-34 Rank'!$V$68:$V$112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0.66800000000000004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A07-4267-BF75-CCFBEC4CF9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8.1025009096455491E-2"/>
          <c:y val="0.88655412958919533"/>
          <c:w val="0.83578222492116749"/>
          <c:h val="0.108957362508687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14797738306555E-2"/>
          <c:y val="2.5424486199152902E-2"/>
          <c:w val="0.98159987509304181"/>
          <c:h val="0.8614279438246182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'35-54 LA'!$H$40</c:f>
              <c:strCache>
                <c:ptCount val="1"/>
                <c:pt idx="0">
                  <c:v>Insufficient data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'35-54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'35-54 LA'!$H$41:$H$47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C18A-49A0-A509-04C893452322}"/>
            </c:ext>
          </c:extLst>
        </c:ser>
        <c:ser>
          <c:idx val="1"/>
          <c:order val="1"/>
          <c:tx>
            <c:strRef>
              <c:f>'35-54 LA'!$I$40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194BBE5D-6B84-4459-8C63-68171A3289B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C18A-49A0-A509-04C89345232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AD49092-1E04-43B3-A391-AAE1BE1D00F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C18A-49A0-A509-04C89345232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8839FA0-E7F7-483C-9ABA-2B62C4735A0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C18A-49A0-A509-04C89345232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1EC01B5E-1FDD-4A11-9C0A-4335843936F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C18A-49A0-A509-04C89345232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3469148C-AB75-4C41-A8D7-75AF242CE81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C18A-49A0-A509-04C89345232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9AB42F2C-2365-4EEA-97FF-0FD58076119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C18A-49A0-A509-04C893452322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DE0F00BB-DB05-46CC-A820-8FBDC49C028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C18A-49A0-A509-04C8934523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'35-54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'35-54 LA'!$I$41:$I$47</c:f>
              <c:numCache>
                <c:formatCode>0.0%</c:formatCode>
                <c:ptCount val="7"/>
                <c:pt idx="0">
                  <c:v>0.21299999999999999</c:v>
                </c:pt>
                <c:pt idx="1">
                  <c:v>0.253</c:v>
                </c:pt>
                <c:pt idx="2">
                  <c:v>0.16500000000000001</c:v>
                </c:pt>
                <c:pt idx="3">
                  <c:v>0.28399999999999997</c:v>
                </c:pt>
                <c:pt idx="4">
                  <c:v>0.32700000000000001</c:v>
                </c:pt>
                <c:pt idx="5">
                  <c:v>0.28999999999999998</c:v>
                </c:pt>
                <c:pt idx="6">
                  <c:v>0.26700000000000002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'35-54 LA'!$H$62:$H$77</c15:f>
                <c15:dlblRangeCache>
                  <c:ptCount val="16"/>
                  <c:pt idx="0">
                    <c:v>21.3%</c:v>
                  </c:pt>
                  <c:pt idx="1">
                    <c:v>25.3%</c:v>
                  </c:pt>
                  <c:pt idx="2">
                    <c:v>16.5%</c:v>
                  </c:pt>
                  <c:pt idx="3">
                    <c:v>28.4%</c:v>
                  </c:pt>
                  <c:pt idx="4">
                    <c:v>32.7%</c:v>
                  </c:pt>
                  <c:pt idx="5">
                    <c:v>29.0%</c:v>
                  </c:pt>
                  <c:pt idx="6">
                    <c:v>26.7%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C18A-49A0-A509-04C893452322}"/>
            </c:ext>
          </c:extLst>
        </c:ser>
        <c:ser>
          <c:idx val="2"/>
          <c:order val="2"/>
          <c:tx>
            <c:strRef>
              <c:f>'35-54 LA'!$J$40</c:f>
              <c:strCache>
                <c:ptCount val="1"/>
                <c:pt idx="0">
                  <c:v>missing inactive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'35-54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'35-54 LA'!$J$41:$J$47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18A-49A0-A509-04C893452322}"/>
            </c:ext>
          </c:extLst>
        </c:ser>
        <c:ser>
          <c:idx val="3"/>
          <c:order val="3"/>
          <c:tx>
            <c:strRef>
              <c:f>'35-54 LA'!$K$40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8AE0A29D-FF65-4116-84DD-9807B7130D8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C18A-49A0-A509-04C89345232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C609D33-15FE-46CA-A8A5-1957FF2AB3F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C18A-49A0-A509-04C89345232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39C3C4C-B5E5-4B60-913B-E8C70F9CF85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C18A-49A0-A509-04C89345232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622A12D5-1A20-4DFA-9D91-E617A6239AC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C18A-49A0-A509-04C89345232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7B306D2E-6882-40C2-8D0C-4BB4EF4DCC7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C18A-49A0-A509-04C89345232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7E203637-C006-4127-9AEB-D997ECA86B8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C18A-49A0-A509-04C893452322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63EC000C-C652-4335-B07B-6DE855712E5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C18A-49A0-A509-04C8934523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'35-54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'35-54 LA'!$K$41:$K$47</c:f>
              <c:numCache>
                <c:formatCode>0.0%</c:formatCode>
                <c:ptCount val="7"/>
                <c:pt idx="0">
                  <c:v>0.128</c:v>
                </c:pt>
                <c:pt idx="1">
                  <c:v>9.8000000000000004E-2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'35-54 LA'!$I$62:$I$77</c15:f>
                <c15:dlblRangeCache>
                  <c:ptCount val="16"/>
                  <c:pt idx="0">
                    <c:v>12.8%</c:v>
                  </c:pt>
                  <c:pt idx="1">
                    <c:v>9.8%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C18A-49A0-A509-04C893452322}"/>
            </c:ext>
          </c:extLst>
        </c:ser>
        <c:ser>
          <c:idx val="4"/>
          <c:order val="4"/>
          <c:tx>
            <c:strRef>
              <c:f>'35-54 LA'!$L$40</c:f>
              <c:strCache>
                <c:ptCount val="1"/>
                <c:pt idx="0">
                  <c:v>missing fairly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'35-54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'35-54 LA'!$L$41:$L$47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9.2999999999999972E-2</c:v>
                </c:pt>
                <c:pt idx="3">
                  <c:v>0.12200000000000011</c:v>
                </c:pt>
                <c:pt idx="4">
                  <c:v>6.6999999999999948E-2</c:v>
                </c:pt>
                <c:pt idx="5">
                  <c:v>8.0999999999999961E-2</c:v>
                </c:pt>
                <c:pt idx="6">
                  <c:v>0.124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C18A-49A0-A509-04C893452322}"/>
            </c:ext>
          </c:extLst>
        </c:ser>
        <c:ser>
          <c:idx val="5"/>
          <c:order val="5"/>
          <c:tx>
            <c:strRef>
              <c:f>'35-54 LA'!$M$40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D8A80E95-1B29-4C95-B20C-5B681597350C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C18A-49A0-A509-04C89345232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E8471AB-1F3A-48E2-8320-C8E9D31222F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C18A-49A0-A509-04C89345232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E518209-33C1-4563-BB8A-FB58426D1C3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C18A-49A0-A509-04C89345232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506FB18-F59C-4CA1-B07E-6ED8DE4849D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C18A-49A0-A509-04C89345232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B1413943-2CB2-4AC3-BD1B-04E12F05110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C18A-49A0-A509-04C89345232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82D43CCC-A00F-4CAE-8E55-9D95A656AEF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C18A-49A0-A509-04C893452322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20EA7F60-D6F7-4422-861F-07680A8A5DE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C18A-49A0-A509-04C8934523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'35-54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'35-54 LA'!$M$41:$M$47</c:f>
              <c:numCache>
                <c:formatCode>0.0%</c:formatCode>
                <c:ptCount val="7"/>
                <c:pt idx="0">
                  <c:v>0.66</c:v>
                </c:pt>
                <c:pt idx="1">
                  <c:v>0.64900000000000002</c:v>
                </c:pt>
                <c:pt idx="2">
                  <c:v>0.74199999999999999</c:v>
                </c:pt>
                <c:pt idx="3">
                  <c:v>0.59399999999999997</c:v>
                </c:pt>
                <c:pt idx="4">
                  <c:v>0.60599999999999998</c:v>
                </c:pt>
                <c:pt idx="5">
                  <c:v>0.629</c:v>
                </c:pt>
                <c:pt idx="6">
                  <c:v>0.60899999999999999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'35-54 LA'!$J$62:$J$77</c15:f>
                <c15:dlblRangeCache>
                  <c:ptCount val="16"/>
                  <c:pt idx="0">
                    <c:v>66.0%</c:v>
                  </c:pt>
                  <c:pt idx="1">
                    <c:v>64.9%</c:v>
                  </c:pt>
                  <c:pt idx="2">
                    <c:v>74.2%</c:v>
                  </c:pt>
                  <c:pt idx="3">
                    <c:v>59.4%</c:v>
                  </c:pt>
                  <c:pt idx="4">
                    <c:v>60.6%</c:v>
                  </c:pt>
                  <c:pt idx="5">
                    <c:v>62.9%</c:v>
                  </c:pt>
                  <c:pt idx="6">
                    <c:v>60.9%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A-C18A-49A0-A509-04C893452322}"/>
            </c:ext>
          </c:extLst>
        </c:ser>
        <c:ser>
          <c:idx val="6"/>
          <c:order val="6"/>
          <c:tx>
            <c:strRef>
              <c:f>'35-54 LA'!$N$40</c:f>
              <c:strCache>
                <c:ptCount val="1"/>
                <c:pt idx="0">
                  <c:v>missing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'35-54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'35-54 LA'!$N$41:$N$47</c:f>
              <c:numCache>
                <c:formatCode>0.0%</c:formatCode>
                <c:ptCount val="7"/>
                <c:pt idx="0">
                  <c:v>-9.9999999999988987E-4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C18A-49A0-A509-04C8934523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General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0954546087175827"/>
          <c:y val="0.93990068132559523"/>
          <c:w val="0.38516819743652991"/>
          <c:h val="5.31431043010401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6.0667141947787877E-2"/>
          <c:w val="0.86578856666230086"/>
          <c:h val="0.645769445735740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'35-54 Rank'!$D$65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solidFill>
                <a:schemeClr val="bg2"/>
              </a:solidFill>
            </a:ln>
            <a:effectLst/>
          </c:spPr>
          <c:invertIfNegative val="0"/>
          <c:dPt>
            <c:idx val="39"/>
            <c:invertIfNegative val="0"/>
            <c:bubble3D val="0"/>
            <c:spPr>
              <a:solidFill>
                <a:schemeClr val="bg2"/>
              </a:solidFill>
              <a:ln w="25400" cap="rnd">
                <a:solidFill>
                  <a:schemeClr val="bg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09C4-4892-8429-AD352389AD69}"/>
              </c:ext>
            </c:extLst>
          </c:dPt>
          <c:cat>
            <c:strRef>
              <c:f>'35-54 Rank'!$H$66:$H$110</c:f>
              <c:strCache>
                <c:ptCount val="43"/>
                <c:pt idx="0">
                  <c:v>Best</c:v>
                </c:pt>
                <c:pt idx="42">
                  <c:v>Worst</c:v>
                </c:pt>
              </c:strCache>
            </c:strRef>
          </c:cat>
          <c:val>
            <c:numRef>
              <c:f>'35-54 Rank'!$D$66:$D$110</c:f>
              <c:numCache>
                <c:formatCode>0.0%</c:formatCode>
                <c:ptCount val="43"/>
                <c:pt idx="0">
                  <c:v>0.127</c:v>
                </c:pt>
                <c:pt idx="1">
                  <c:v>0.14099999999999999</c:v>
                </c:pt>
                <c:pt idx="2">
                  <c:v>0.14699999999999999</c:v>
                </c:pt>
                <c:pt idx="3">
                  <c:v>0.151</c:v>
                </c:pt>
                <c:pt idx="4">
                  <c:v>0.155</c:v>
                </c:pt>
                <c:pt idx="5">
                  <c:v>0.156</c:v>
                </c:pt>
                <c:pt idx="6">
                  <c:v>0.16500000000000001</c:v>
                </c:pt>
                <c:pt idx="7">
                  <c:v>0.16700000000000001</c:v>
                </c:pt>
                <c:pt idx="8">
                  <c:v>0.16800000000000001</c:v>
                </c:pt>
                <c:pt idx="9">
                  <c:v>0.17</c:v>
                </c:pt>
                <c:pt idx="10">
                  <c:v>0.17199999999999999</c:v>
                </c:pt>
                <c:pt idx="11">
                  <c:v>0.17499999999999999</c:v>
                </c:pt>
                <c:pt idx="12">
                  <c:v>0.17499999999999999</c:v>
                </c:pt>
                <c:pt idx="13">
                  <c:v>0.183</c:v>
                </c:pt>
                <c:pt idx="14">
                  <c:v>0.19400000000000001</c:v>
                </c:pt>
                <c:pt idx="15">
                  <c:v>0.19500000000000001</c:v>
                </c:pt>
                <c:pt idx="16">
                  <c:v>0.2</c:v>
                </c:pt>
                <c:pt idx="17">
                  <c:v>0.20100000000000001</c:v>
                </c:pt>
                <c:pt idx="18">
                  <c:v>0.20100000000000001</c:v>
                </c:pt>
                <c:pt idx="19">
                  <c:v>0.20399999999999999</c:v>
                </c:pt>
                <c:pt idx="20">
                  <c:v>0.20599999999999999</c:v>
                </c:pt>
                <c:pt idx="21">
                  <c:v>0.20699999999999999</c:v>
                </c:pt>
                <c:pt idx="22">
                  <c:v>0.20699999999999999</c:v>
                </c:pt>
                <c:pt idx="23">
                  <c:v>0.214</c:v>
                </c:pt>
                <c:pt idx="24">
                  <c:v>0.215</c:v>
                </c:pt>
                <c:pt idx="25">
                  <c:v>0.217</c:v>
                </c:pt>
                <c:pt idx="26">
                  <c:v>0.217</c:v>
                </c:pt>
                <c:pt idx="27">
                  <c:v>0.221</c:v>
                </c:pt>
                <c:pt idx="28">
                  <c:v>0.22800000000000001</c:v>
                </c:pt>
                <c:pt idx="29">
                  <c:v>0.23300000000000001</c:v>
                </c:pt>
                <c:pt idx="30">
                  <c:v>0.23499999999999999</c:v>
                </c:pt>
                <c:pt idx="31">
                  <c:v>0.23599999999999999</c:v>
                </c:pt>
                <c:pt idx="32">
                  <c:v>0.23599999999999999</c:v>
                </c:pt>
                <c:pt idx="33">
                  <c:v>0.23599999999999999</c:v>
                </c:pt>
                <c:pt idx="34">
                  <c:v>0.246</c:v>
                </c:pt>
                <c:pt idx="35">
                  <c:v>0.248</c:v>
                </c:pt>
                <c:pt idx="36">
                  <c:v>0.25</c:v>
                </c:pt>
                <c:pt idx="37">
                  <c:v>0.253</c:v>
                </c:pt>
                <c:pt idx="38">
                  <c:v>0.253</c:v>
                </c:pt>
                <c:pt idx="39">
                  <c:v>0.25800000000000001</c:v>
                </c:pt>
                <c:pt idx="40">
                  <c:v>0.27300000000000002</c:v>
                </c:pt>
                <c:pt idx="41">
                  <c:v>0.29899999999999999</c:v>
                </c:pt>
                <c:pt idx="42">
                  <c:v>0.32700000000000001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C4-4892-8429-AD352389AD69}"/>
            </c:ext>
          </c:extLst>
        </c:ser>
        <c:ser>
          <c:idx val="3"/>
          <c:order val="1"/>
          <c:tx>
            <c:strRef>
              <c:f>'35-54 Rank'!$G$65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'35-54 Rank'!$C$66:$C$110</c:f>
              <c:strCache>
                <c:ptCount val="43"/>
                <c:pt idx="0">
                  <c:v>North Yorkshire CSP</c:v>
                </c:pt>
                <c:pt idx="1">
                  <c:v>Oxfordshire CSP</c:v>
                </c:pt>
                <c:pt idx="2">
                  <c:v>Wesport CSP</c:v>
                </c:pt>
                <c:pt idx="3">
                  <c:v>Surrey CSP</c:v>
                </c:pt>
                <c:pt idx="4">
                  <c:v>Dorset CSP</c:v>
                </c:pt>
                <c:pt idx="5">
                  <c:v>Cheshire CSP</c:v>
                </c:pt>
                <c:pt idx="6">
                  <c:v>Devon CSP</c:v>
                </c:pt>
                <c:pt idx="7">
                  <c:v>Wiltshire and Swindon CSP</c:v>
                </c:pt>
                <c:pt idx="8">
                  <c:v>Sussex CSP</c:v>
                </c:pt>
                <c:pt idx="9">
                  <c:v>Buckinghamshire and Milton Keynes CSP</c:v>
                </c:pt>
                <c:pt idx="10">
                  <c:v>Herefordshire and Worcestershire CSP</c:v>
                </c:pt>
                <c:pt idx="11">
                  <c:v>Gloucestershire CSP</c:v>
                </c:pt>
                <c:pt idx="12">
                  <c:v>Hertfordshire CSP</c:v>
                </c:pt>
                <c:pt idx="13">
                  <c:v>Hampshire and Isle of Wright CSP</c:v>
                </c:pt>
                <c:pt idx="14">
                  <c:v>Cambridgeshire CSP</c:v>
                </c:pt>
                <c:pt idx="15">
                  <c:v>Suffolk CSP</c:v>
                </c:pt>
                <c:pt idx="16">
                  <c:v>Nottinghamshire CSP</c:v>
                </c:pt>
                <c:pt idx="17">
                  <c:v>Berkshire CSP</c:v>
                </c:pt>
                <c:pt idx="18">
                  <c:v>Derbyshire CSP</c:v>
                </c:pt>
                <c:pt idx="19">
                  <c:v>Shropshire and Telford and the Wrekin CSP</c:v>
                </c:pt>
                <c:pt idx="20">
                  <c:v>Somerset CSP</c:v>
                </c:pt>
                <c:pt idx="21">
                  <c:v>Cumbria CSP</c:v>
                </c:pt>
                <c:pt idx="22">
                  <c:v>Kent CSP</c:v>
                </c:pt>
                <c:pt idx="23">
                  <c:v>Norfolk CSP</c:v>
                </c:pt>
                <c:pt idx="24">
                  <c:v>West Yorkshire CSP</c:v>
                </c:pt>
                <c:pt idx="25">
                  <c:v>Lancashire CSP</c:v>
                </c:pt>
                <c:pt idx="26">
                  <c:v>Leicester, Leicestershire and Rutland CSP</c:v>
                </c:pt>
                <c:pt idx="27">
                  <c:v>Essex CSP</c:v>
                </c:pt>
                <c:pt idx="28">
                  <c:v>London CSP</c:v>
                </c:pt>
                <c:pt idx="29">
                  <c:v>Northamptonshire CSP</c:v>
                </c:pt>
                <c:pt idx="30">
                  <c:v>Staffordshire and Stoke-on-Trent CSP</c:v>
                </c:pt>
                <c:pt idx="31">
                  <c:v>Coventry, Solihull and Warwickshire CSP</c:v>
                </c:pt>
                <c:pt idx="32">
                  <c:v>South Yorkshire CSP</c:v>
                </c:pt>
                <c:pt idx="33">
                  <c:v>Tyne and Wear CSP</c:v>
                </c:pt>
                <c:pt idx="34">
                  <c:v>Durham CSP</c:v>
                </c:pt>
                <c:pt idx="35">
                  <c:v>Merseyside CSP</c:v>
                </c:pt>
                <c:pt idx="36">
                  <c:v>Lincolnshire CSP</c:v>
                </c:pt>
                <c:pt idx="37">
                  <c:v>Greater Manchester CSP</c:v>
                </c:pt>
                <c:pt idx="38">
                  <c:v>Tees Valley CSP</c:v>
                </c:pt>
                <c:pt idx="39">
                  <c:v>Bedfordshire CSP</c:v>
                </c:pt>
                <c:pt idx="40">
                  <c:v>Humber CSP</c:v>
                </c:pt>
                <c:pt idx="41">
                  <c:v>Black Country CSP</c:v>
                </c:pt>
                <c:pt idx="42">
                  <c:v>Birmingham CSP</c:v>
                </c:pt>
              </c:strCache>
            </c:strRef>
          </c:cat>
          <c:val>
            <c:numRef>
              <c:f>'35-54 Rank'!$G$66:$G$110</c:f>
              <c:numCache>
                <c:formatCode>General</c:formatCode>
                <c:ptCount val="43"/>
                <c:pt idx="0" formatCode="0.0%">
                  <c:v>0.127</c:v>
                </c:pt>
                <c:pt idx="42" formatCode="0.0%">
                  <c:v>0.32700000000000001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9C4-4892-8429-AD352389AD69}"/>
            </c:ext>
          </c:extLst>
        </c:ser>
        <c:ser>
          <c:idx val="2"/>
          <c:order val="2"/>
          <c:tx>
            <c:strRef>
              <c:f>'35-54 Rank'!$F$65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'35-54 Rank'!$C$66:$C$110</c:f>
              <c:strCache>
                <c:ptCount val="43"/>
                <c:pt idx="0">
                  <c:v>North Yorkshire CSP</c:v>
                </c:pt>
                <c:pt idx="1">
                  <c:v>Oxfordshire CSP</c:v>
                </c:pt>
                <c:pt idx="2">
                  <c:v>Wesport CSP</c:v>
                </c:pt>
                <c:pt idx="3">
                  <c:v>Surrey CSP</c:v>
                </c:pt>
                <c:pt idx="4">
                  <c:v>Dorset CSP</c:v>
                </c:pt>
                <c:pt idx="5">
                  <c:v>Cheshire CSP</c:v>
                </c:pt>
                <c:pt idx="6">
                  <c:v>Devon CSP</c:v>
                </c:pt>
                <c:pt idx="7">
                  <c:v>Wiltshire and Swindon CSP</c:v>
                </c:pt>
                <c:pt idx="8">
                  <c:v>Sussex CSP</c:v>
                </c:pt>
                <c:pt idx="9">
                  <c:v>Buckinghamshire and Milton Keynes CSP</c:v>
                </c:pt>
                <c:pt idx="10">
                  <c:v>Herefordshire and Worcestershire CSP</c:v>
                </c:pt>
                <c:pt idx="11">
                  <c:v>Gloucestershire CSP</c:v>
                </c:pt>
                <c:pt idx="12">
                  <c:v>Hertfordshire CSP</c:v>
                </c:pt>
                <c:pt idx="13">
                  <c:v>Hampshire and Isle of Wright CSP</c:v>
                </c:pt>
                <c:pt idx="14">
                  <c:v>Cambridgeshire CSP</c:v>
                </c:pt>
                <c:pt idx="15">
                  <c:v>Suffolk CSP</c:v>
                </c:pt>
                <c:pt idx="16">
                  <c:v>Nottinghamshire CSP</c:v>
                </c:pt>
                <c:pt idx="17">
                  <c:v>Berkshire CSP</c:v>
                </c:pt>
                <c:pt idx="18">
                  <c:v>Derbyshire CSP</c:v>
                </c:pt>
                <c:pt idx="19">
                  <c:v>Shropshire and Telford and the Wrekin CSP</c:v>
                </c:pt>
                <c:pt idx="20">
                  <c:v>Somerset CSP</c:v>
                </c:pt>
                <c:pt idx="21">
                  <c:v>Cumbria CSP</c:v>
                </c:pt>
                <c:pt idx="22">
                  <c:v>Kent CSP</c:v>
                </c:pt>
                <c:pt idx="23">
                  <c:v>Norfolk CSP</c:v>
                </c:pt>
                <c:pt idx="24">
                  <c:v>West Yorkshire CSP</c:v>
                </c:pt>
                <c:pt idx="25">
                  <c:v>Lancashire CSP</c:v>
                </c:pt>
                <c:pt idx="26">
                  <c:v>Leicester, Leicestershire and Rutland CSP</c:v>
                </c:pt>
                <c:pt idx="27">
                  <c:v>Essex CSP</c:v>
                </c:pt>
                <c:pt idx="28">
                  <c:v>London CSP</c:v>
                </c:pt>
                <c:pt idx="29">
                  <c:v>Northamptonshire CSP</c:v>
                </c:pt>
                <c:pt idx="30">
                  <c:v>Staffordshire and Stoke-on-Trent CSP</c:v>
                </c:pt>
                <c:pt idx="31">
                  <c:v>Coventry, Solihull and Warwickshire CSP</c:v>
                </c:pt>
                <c:pt idx="32">
                  <c:v>South Yorkshire CSP</c:v>
                </c:pt>
                <c:pt idx="33">
                  <c:v>Tyne and Wear CSP</c:v>
                </c:pt>
                <c:pt idx="34">
                  <c:v>Durham CSP</c:v>
                </c:pt>
                <c:pt idx="35">
                  <c:v>Merseyside CSP</c:v>
                </c:pt>
                <c:pt idx="36">
                  <c:v>Lincolnshire CSP</c:v>
                </c:pt>
                <c:pt idx="37">
                  <c:v>Greater Manchester CSP</c:v>
                </c:pt>
                <c:pt idx="38">
                  <c:v>Tees Valley CSP</c:v>
                </c:pt>
                <c:pt idx="39">
                  <c:v>Bedfordshire CSP</c:v>
                </c:pt>
                <c:pt idx="40">
                  <c:v>Humber CSP</c:v>
                </c:pt>
                <c:pt idx="41">
                  <c:v>Black Country CSP</c:v>
                </c:pt>
                <c:pt idx="42">
                  <c:v>Birmingham CSP</c:v>
                </c:pt>
              </c:strCache>
            </c:strRef>
          </c:cat>
          <c:val>
            <c:numRef>
              <c:f>'35-54 Rank'!$F$66:$F$110</c:f>
              <c:numCache>
                <c:formatCode>General</c:formatCode>
                <c:ptCount val="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0.23599999999999999</c:v>
                </c:pt>
                <c:pt idx="34">
                  <c:v>0</c:v>
                </c:pt>
                <c:pt idx="35">
                  <c:v>0.248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0.27300000000000002</c:v>
                </c:pt>
                <c:pt idx="41">
                  <c:v>0.29899999999999999</c:v>
                </c:pt>
                <c:pt idx="4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9C4-4892-8429-AD352389AD69}"/>
            </c:ext>
          </c:extLst>
        </c:ser>
        <c:ser>
          <c:idx val="1"/>
          <c:order val="3"/>
          <c:tx>
            <c:strRef>
              <c:f>'35-54 Rank'!$E$65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'35-54 Rank'!$C$66:$C$110</c:f>
              <c:strCache>
                <c:ptCount val="43"/>
                <c:pt idx="0">
                  <c:v>North Yorkshire CSP</c:v>
                </c:pt>
                <c:pt idx="1">
                  <c:v>Oxfordshire CSP</c:v>
                </c:pt>
                <c:pt idx="2">
                  <c:v>Wesport CSP</c:v>
                </c:pt>
                <c:pt idx="3">
                  <c:v>Surrey CSP</c:v>
                </c:pt>
                <c:pt idx="4">
                  <c:v>Dorset CSP</c:v>
                </c:pt>
                <c:pt idx="5">
                  <c:v>Cheshire CSP</c:v>
                </c:pt>
                <c:pt idx="6">
                  <c:v>Devon CSP</c:v>
                </c:pt>
                <c:pt idx="7">
                  <c:v>Wiltshire and Swindon CSP</c:v>
                </c:pt>
                <c:pt idx="8">
                  <c:v>Sussex CSP</c:v>
                </c:pt>
                <c:pt idx="9">
                  <c:v>Buckinghamshire and Milton Keynes CSP</c:v>
                </c:pt>
                <c:pt idx="10">
                  <c:v>Herefordshire and Worcestershire CSP</c:v>
                </c:pt>
                <c:pt idx="11">
                  <c:v>Gloucestershire CSP</c:v>
                </c:pt>
                <c:pt idx="12">
                  <c:v>Hertfordshire CSP</c:v>
                </c:pt>
                <c:pt idx="13">
                  <c:v>Hampshire and Isle of Wright CSP</c:v>
                </c:pt>
                <c:pt idx="14">
                  <c:v>Cambridgeshire CSP</c:v>
                </c:pt>
                <c:pt idx="15">
                  <c:v>Suffolk CSP</c:v>
                </c:pt>
                <c:pt idx="16">
                  <c:v>Nottinghamshire CSP</c:v>
                </c:pt>
                <c:pt idx="17">
                  <c:v>Berkshire CSP</c:v>
                </c:pt>
                <c:pt idx="18">
                  <c:v>Derbyshire CSP</c:v>
                </c:pt>
                <c:pt idx="19">
                  <c:v>Shropshire and Telford and the Wrekin CSP</c:v>
                </c:pt>
                <c:pt idx="20">
                  <c:v>Somerset CSP</c:v>
                </c:pt>
                <c:pt idx="21">
                  <c:v>Cumbria CSP</c:v>
                </c:pt>
                <c:pt idx="22">
                  <c:v>Kent CSP</c:v>
                </c:pt>
                <c:pt idx="23">
                  <c:v>Norfolk CSP</c:v>
                </c:pt>
                <c:pt idx="24">
                  <c:v>West Yorkshire CSP</c:v>
                </c:pt>
                <c:pt idx="25">
                  <c:v>Lancashire CSP</c:v>
                </c:pt>
                <c:pt idx="26">
                  <c:v>Leicester, Leicestershire and Rutland CSP</c:v>
                </c:pt>
                <c:pt idx="27">
                  <c:v>Essex CSP</c:v>
                </c:pt>
                <c:pt idx="28">
                  <c:v>London CSP</c:v>
                </c:pt>
                <c:pt idx="29">
                  <c:v>Northamptonshire CSP</c:v>
                </c:pt>
                <c:pt idx="30">
                  <c:v>Staffordshire and Stoke-on-Trent CSP</c:v>
                </c:pt>
                <c:pt idx="31">
                  <c:v>Coventry, Solihull and Warwickshire CSP</c:v>
                </c:pt>
                <c:pt idx="32">
                  <c:v>South Yorkshire CSP</c:v>
                </c:pt>
                <c:pt idx="33">
                  <c:v>Tyne and Wear CSP</c:v>
                </c:pt>
                <c:pt idx="34">
                  <c:v>Durham CSP</c:v>
                </c:pt>
                <c:pt idx="35">
                  <c:v>Merseyside CSP</c:v>
                </c:pt>
                <c:pt idx="36">
                  <c:v>Lincolnshire CSP</c:v>
                </c:pt>
                <c:pt idx="37">
                  <c:v>Greater Manchester CSP</c:v>
                </c:pt>
                <c:pt idx="38">
                  <c:v>Tees Valley CSP</c:v>
                </c:pt>
                <c:pt idx="39">
                  <c:v>Bedfordshire CSP</c:v>
                </c:pt>
                <c:pt idx="40">
                  <c:v>Humber CSP</c:v>
                </c:pt>
                <c:pt idx="41">
                  <c:v>Black Country CSP</c:v>
                </c:pt>
                <c:pt idx="42">
                  <c:v>Birmingham CSP</c:v>
                </c:pt>
              </c:strCache>
            </c:strRef>
          </c:cat>
          <c:val>
            <c:numRef>
              <c:f>'35-54 Rank'!$E$66:$E$110</c:f>
              <c:numCache>
                <c:formatCode>General</c:formatCode>
                <c:ptCount val="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0.253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9C4-4892-8429-AD352389AD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7.0592377386190716E-2"/>
          <c:y val="0.88681934362604153"/>
          <c:w val="0.85445061425466717"/>
          <c:h val="0.113180656373958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2.9995396006035218E-2"/>
          <c:w val="0.83751713839913156"/>
          <c:h val="0.693354610124282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'35-54 Rank'!$U$65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bg2"/>
              </a:solidFill>
            </a:ln>
            <a:effectLst/>
          </c:spPr>
          <c:invertIfNegative val="0"/>
          <c:cat>
            <c:strRef>
              <c:f>'35-54 Rank'!$Z$66:$Z$110</c:f>
              <c:strCache>
                <c:ptCount val="45"/>
                <c:pt idx="0">
                  <c:v>Worst</c:v>
                </c:pt>
                <c:pt idx="44">
                  <c:v>Best</c:v>
                </c:pt>
              </c:strCache>
            </c:strRef>
          </c:cat>
          <c:val>
            <c:numRef>
              <c:f>'35-54 Rank'!$U$66:$U$110</c:f>
              <c:numCache>
                <c:formatCode>0.0%</c:formatCode>
                <c:ptCount val="45"/>
                <c:pt idx="0">
                  <c:v>0.53900000000000003</c:v>
                </c:pt>
                <c:pt idx="1">
                  <c:v>0.57899999999999996</c:v>
                </c:pt>
                <c:pt idx="2">
                  <c:v>0.57999999999999996</c:v>
                </c:pt>
                <c:pt idx="3">
                  <c:v>0.59299999999999997</c:v>
                </c:pt>
                <c:pt idx="4">
                  <c:v>0.61499999999999999</c:v>
                </c:pt>
                <c:pt idx="5">
                  <c:v>0.62</c:v>
                </c:pt>
                <c:pt idx="6">
                  <c:v>0.62</c:v>
                </c:pt>
                <c:pt idx="7">
                  <c:v>0.621</c:v>
                </c:pt>
                <c:pt idx="8">
                  <c:v>0.63</c:v>
                </c:pt>
                <c:pt idx="9">
                  <c:v>0.63200000000000001</c:v>
                </c:pt>
                <c:pt idx="10">
                  <c:v>0.63400000000000001</c:v>
                </c:pt>
                <c:pt idx="11">
                  <c:v>0.64</c:v>
                </c:pt>
                <c:pt idx="12">
                  <c:v>0.64100000000000001</c:v>
                </c:pt>
                <c:pt idx="13">
                  <c:v>0.64300000000000002</c:v>
                </c:pt>
                <c:pt idx="14">
                  <c:v>0.64300000000000002</c:v>
                </c:pt>
                <c:pt idx="15">
                  <c:v>0.64700000000000002</c:v>
                </c:pt>
                <c:pt idx="16">
                  <c:v>0.64900000000000002</c:v>
                </c:pt>
                <c:pt idx="17">
                  <c:v>0.64900000000000002</c:v>
                </c:pt>
                <c:pt idx="18">
                  <c:v>0.65</c:v>
                </c:pt>
                <c:pt idx="19">
                  <c:v>0.65200000000000002</c:v>
                </c:pt>
                <c:pt idx="20">
                  <c:v>0.65400000000000003</c:v>
                </c:pt>
                <c:pt idx="21">
                  <c:v>0.66200000000000003</c:v>
                </c:pt>
                <c:pt idx="22">
                  <c:v>0.67</c:v>
                </c:pt>
                <c:pt idx="23">
                  <c:v>0.67200000000000004</c:v>
                </c:pt>
                <c:pt idx="24">
                  <c:v>0.67300000000000004</c:v>
                </c:pt>
                <c:pt idx="25">
                  <c:v>0.67400000000000004</c:v>
                </c:pt>
                <c:pt idx="26">
                  <c:v>0.67600000000000005</c:v>
                </c:pt>
                <c:pt idx="27">
                  <c:v>0.67600000000000005</c:v>
                </c:pt>
                <c:pt idx="28">
                  <c:v>0.67900000000000005</c:v>
                </c:pt>
                <c:pt idx="29">
                  <c:v>0.68200000000000005</c:v>
                </c:pt>
                <c:pt idx="30">
                  <c:v>0.68500000000000005</c:v>
                </c:pt>
                <c:pt idx="31">
                  <c:v>0.69599999999999995</c:v>
                </c:pt>
                <c:pt idx="32">
                  <c:v>0.69699999999999995</c:v>
                </c:pt>
                <c:pt idx="33">
                  <c:v>0.70699999999999996</c:v>
                </c:pt>
                <c:pt idx="34">
                  <c:v>0.70699999999999996</c:v>
                </c:pt>
                <c:pt idx="35">
                  <c:v>0.70799999999999996</c:v>
                </c:pt>
                <c:pt idx="36">
                  <c:v>0.70899999999999996</c:v>
                </c:pt>
                <c:pt idx="37">
                  <c:v>0.71199999999999997</c:v>
                </c:pt>
                <c:pt idx="38">
                  <c:v>0.71699999999999997</c:v>
                </c:pt>
                <c:pt idx="39">
                  <c:v>0.72499999999999998</c:v>
                </c:pt>
                <c:pt idx="40">
                  <c:v>0.72899999999999998</c:v>
                </c:pt>
                <c:pt idx="41">
                  <c:v>0.73499999999999999</c:v>
                </c:pt>
                <c:pt idx="42">
                  <c:v>0.74</c:v>
                </c:pt>
                <c:pt idx="43">
                  <c:v>0.74299999999999999</c:v>
                </c:pt>
                <c:pt idx="44">
                  <c:v>0.755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8C-452F-9AD2-1B19296462B9}"/>
            </c:ext>
          </c:extLst>
        </c:ser>
        <c:ser>
          <c:idx val="3"/>
          <c:order val="1"/>
          <c:tx>
            <c:strRef>
              <c:f>'35-54 Rank'!$Y$65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'35-54 Rank'!$T$66:$T$110</c:f>
              <c:strCache>
                <c:ptCount val="45"/>
                <c:pt idx="0">
                  <c:v>Birmingham CSP</c:v>
                </c:pt>
                <c:pt idx="1">
                  <c:v>Bedfordshire CSP</c:v>
                </c:pt>
                <c:pt idx="2">
                  <c:v>Black Country CSP</c:v>
                </c:pt>
                <c:pt idx="3">
                  <c:v>Humber CSP</c:v>
                </c:pt>
                <c:pt idx="4">
                  <c:v>Greater Manchester CSP</c:v>
                </c:pt>
                <c:pt idx="5">
                  <c:v>Northamptonshire CSP</c:v>
                </c:pt>
                <c:pt idx="6">
                  <c:v>Staffordshire and Stoke-on-Trent CSP</c:v>
                </c:pt>
                <c:pt idx="7">
                  <c:v>Lincolnshire CSP</c:v>
                </c:pt>
                <c:pt idx="8">
                  <c:v>Merseyside CSP</c:v>
                </c:pt>
                <c:pt idx="9">
                  <c:v>West Yorkshire CSP</c:v>
                </c:pt>
                <c:pt idx="10">
                  <c:v>Norfolk CSP</c:v>
                </c:pt>
                <c:pt idx="11">
                  <c:v>South Yorkshire CSP</c:v>
                </c:pt>
                <c:pt idx="12">
                  <c:v>Leicester, Leicestershire and Rutland CSP</c:v>
                </c:pt>
                <c:pt idx="13">
                  <c:v>Coventry, Solihull and Warwickshire CSP</c:v>
                </c:pt>
                <c:pt idx="14">
                  <c:v>Lancashire CSP</c:v>
                </c:pt>
                <c:pt idx="15">
                  <c:v>Cornwall and Isles of Scilly CSP</c:v>
                </c:pt>
                <c:pt idx="16">
                  <c:v>Kent CSP</c:v>
                </c:pt>
                <c:pt idx="17">
                  <c:v>Tees Valley CSP</c:v>
                </c:pt>
                <c:pt idx="18">
                  <c:v>Tyne and Wear CSP</c:v>
                </c:pt>
                <c:pt idx="19">
                  <c:v>Essex CSP</c:v>
                </c:pt>
                <c:pt idx="20">
                  <c:v>London CSP</c:v>
                </c:pt>
                <c:pt idx="21">
                  <c:v>Somerset CSP</c:v>
                </c:pt>
                <c:pt idx="22">
                  <c:v>Hertfordshire CSP</c:v>
                </c:pt>
                <c:pt idx="23">
                  <c:v>Cambridgeshire CSP</c:v>
                </c:pt>
                <c:pt idx="24">
                  <c:v>Nottinghamshire CSP</c:v>
                </c:pt>
                <c:pt idx="25">
                  <c:v>Cumbria CSP</c:v>
                </c:pt>
                <c:pt idx="26">
                  <c:v>Derbyshire CSP</c:v>
                </c:pt>
                <c:pt idx="27">
                  <c:v>Durham CSP</c:v>
                </c:pt>
                <c:pt idx="28">
                  <c:v>Shropshire and Telford and the Wrekin CSP</c:v>
                </c:pt>
                <c:pt idx="29">
                  <c:v>Berkshire CSP</c:v>
                </c:pt>
                <c:pt idx="30">
                  <c:v>Suffolk CSP</c:v>
                </c:pt>
                <c:pt idx="31">
                  <c:v>Hampshire and Isle of Wright CSP</c:v>
                </c:pt>
                <c:pt idx="32">
                  <c:v>Buckinghamshire and Milton Keynes CSP</c:v>
                </c:pt>
                <c:pt idx="33">
                  <c:v>Herefordshire and Worcestershire CSP</c:v>
                </c:pt>
                <c:pt idx="34">
                  <c:v>Wiltshire and Swindon CSP</c:v>
                </c:pt>
                <c:pt idx="35">
                  <c:v>Dorset CSP</c:v>
                </c:pt>
                <c:pt idx="36">
                  <c:v>Gloucestershire CSP</c:v>
                </c:pt>
                <c:pt idx="37">
                  <c:v>Surrey CSP</c:v>
                </c:pt>
                <c:pt idx="38">
                  <c:v>Devon CSP</c:v>
                </c:pt>
                <c:pt idx="39">
                  <c:v>Sussex CSP</c:v>
                </c:pt>
                <c:pt idx="40">
                  <c:v>Cheshire CSP</c:v>
                </c:pt>
                <c:pt idx="41">
                  <c:v>Oxfordshire CSP</c:v>
                </c:pt>
                <c:pt idx="42">
                  <c:v>Wesport CSP</c:v>
                </c:pt>
                <c:pt idx="43">
                  <c:v>Northumberland CSP</c:v>
                </c:pt>
                <c:pt idx="44">
                  <c:v>North Yorkshire CSP</c:v>
                </c:pt>
              </c:strCache>
            </c:strRef>
          </c:cat>
          <c:val>
            <c:numRef>
              <c:f>'35-54 Rank'!$Y$66:$Y$110</c:f>
              <c:numCache>
                <c:formatCode>General</c:formatCode>
                <c:ptCount val="45"/>
                <c:pt idx="0" formatCode="0.0%">
                  <c:v>0.53900000000000003</c:v>
                </c:pt>
                <c:pt idx="44" formatCode="0.0%">
                  <c:v>0.755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8C-452F-9AD2-1B19296462B9}"/>
            </c:ext>
          </c:extLst>
        </c:ser>
        <c:ser>
          <c:idx val="2"/>
          <c:order val="2"/>
          <c:tx>
            <c:strRef>
              <c:f>'35-54 Rank'!$W$65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'35-54 Rank'!$T$66:$T$110</c:f>
              <c:strCache>
                <c:ptCount val="45"/>
                <c:pt idx="0">
                  <c:v>Birmingham CSP</c:v>
                </c:pt>
                <c:pt idx="1">
                  <c:v>Bedfordshire CSP</c:v>
                </c:pt>
                <c:pt idx="2">
                  <c:v>Black Country CSP</c:v>
                </c:pt>
                <c:pt idx="3">
                  <c:v>Humber CSP</c:v>
                </c:pt>
                <c:pt idx="4">
                  <c:v>Greater Manchester CSP</c:v>
                </c:pt>
                <c:pt idx="5">
                  <c:v>Northamptonshire CSP</c:v>
                </c:pt>
                <c:pt idx="6">
                  <c:v>Staffordshire and Stoke-on-Trent CSP</c:v>
                </c:pt>
                <c:pt idx="7">
                  <c:v>Lincolnshire CSP</c:v>
                </c:pt>
                <c:pt idx="8">
                  <c:v>Merseyside CSP</c:v>
                </c:pt>
                <c:pt idx="9">
                  <c:v>West Yorkshire CSP</c:v>
                </c:pt>
                <c:pt idx="10">
                  <c:v>Norfolk CSP</c:v>
                </c:pt>
                <c:pt idx="11">
                  <c:v>South Yorkshire CSP</c:v>
                </c:pt>
                <c:pt idx="12">
                  <c:v>Leicester, Leicestershire and Rutland CSP</c:v>
                </c:pt>
                <c:pt idx="13">
                  <c:v>Coventry, Solihull and Warwickshire CSP</c:v>
                </c:pt>
                <c:pt idx="14">
                  <c:v>Lancashire CSP</c:v>
                </c:pt>
                <c:pt idx="15">
                  <c:v>Cornwall and Isles of Scilly CSP</c:v>
                </c:pt>
                <c:pt idx="16">
                  <c:v>Kent CSP</c:v>
                </c:pt>
                <c:pt idx="17">
                  <c:v>Tees Valley CSP</c:v>
                </c:pt>
                <c:pt idx="18">
                  <c:v>Tyne and Wear CSP</c:v>
                </c:pt>
                <c:pt idx="19">
                  <c:v>Essex CSP</c:v>
                </c:pt>
                <c:pt idx="20">
                  <c:v>London CSP</c:v>
                </c:pt>
                <c:pt idx="21">
                  <c:v>Somerset CSP</c:v>
                </c:pt>
                <c:pt idx="22">
                  <c:v>Hertfordshire CSP</c:v>
                </c:pt>
                <c:pt idx="23">
                  <c:v>Cambridgeshire CSP</c:v>
                </c:pt>
                <c:pt idx="24">
                  <c:v>Nottinghamshire CSP</c:v>
                </c:pt>
                <c:pt idx="25">
                  <c:v>Cumbria CSP</c:v>
                </c:pt>
                <c:pt idx="26">
                  <c:v>Derbyshire CSP</c:v>
                </c:pt>
                <c:pt idx="27">
                  <c:v>Durham CSP</c:v>
                </c:pt>
                <c:pt idx="28">
                  <c:v>Shropshire and Telford and the Wrekin CSP</c:v>
                </c:pt>
                <c:pt idx="29">
                  <c:v>Berkshire CSP</c:v>
                </c:pt>
                <c:pt idx="30">
                  <c:v>Suffolk CSP</c:v>
                </c:pt>
                <c:pt idx="31">
                  <c:v>Hampshire and Isle of Wright CSP</c:v>
                </c:pt>
                <c:pt idx="32">
                  <c:v>Buckinghamshire and Milton Keynes CSP</c:v>
                </c:pt>
                <c:pt idx="33">
                  <c:v>Herefordshire and Worcestershire CSP</c:v>
                </c:pt>
                <c:pt idx="34">
                  <c:v>Wiltshire and Swindon CSP</c:v>
                </c:pt>
                <c:pt idx="35">
                  <c:v>Dorset CSP</c:v>
                </c:pt>
                <c:pt idx="36">
                  <c:v>Gloucestershire CSP</c:v>
                </c:pt>
                <c:pt idx="37">
                  <c:v>Surrey CSP</c:v>
                </c:pt>
                <c:pt idx="38">
                  <c:v>Devon CSP</c:v>
                </c:pt>
                <c:pt idx="39">
                  <c:v>Sussex CSP</c:v>
                </c:pt>
                <c:pt idx="40">
                  <c:v>Cheshire CSP</c:v>
                </c:pt>
                <c:pt idx="41">
                  <c:v>Oxfordshire CSP</c:v>
                </c:pt>
                <c:pt idx="42">
                  <c:v>Wesport CSP</c:v>
                </c:pt>
                <c:pt idx="43">
                  <c:v>Northumberland CSP</c:v>
                </c:pt>
                <c:pt idx="44">
                  <c:v>North Yorkshire CSP</c:v>
                </c:pt>
              </c:strCache>
            </c:strRef>
          </c:cat>
          <c:val>
            <c:numRef>
              <c:f>'35-54 Rank'!$W$66:$W$110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0.57999999999999996</c:v>
                </c:pt>
                <c:pt idx="3">
                  <c:v>0.59299999999999997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0.63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0.65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8C-452F-9AD2-1B19296462B9}"/>
            </c:ext>
          </c:extLst>
        </c:ser>
        <c:ser>
          <c:idx val="1"/>
          <c:order val="3"/>
          <c:tx>
            <c:strRef>
              <c:f>'35-54 Rank'!$V$65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'35-54 Rank'!$T$66:$T$110</c:f>
              <c:strCache>
                <c:ptCount val="45"/>
                <c:pt idx="0">
                  <c:v>Birmingham CSP</c:v>
                </c:pt>
                <c:pt idx="1">
                  <c:v>Bedfordshire CSP</c:v>
                </c:pt>
                <c:pt idx="2">
                  <c:v>Black Country CSP</c:v>
                </c:pt>
                <c:pt idx="3">
                  <c:v>Humber CSP</c:v>
                </c:pt>
                <c:pt idx="4">
                  <c:v>Greater Manchester CSP</c:v>
                </c:pt>
                <c:pt idx="5">
                  <c:v>Northamptonshire CSP</c:v>
                </c:pt>
                <c:pt idx="6">
                  <c:v>Staffordshire and Stoke-on-Trent CSP</c:v>
                </c:pt>
                <c:pt idx="7">
                  <c:v>Lincolnshire CSP</c:v>
                </c:pt>
                <c:pt idx="8">
                  <c:v>Merseyside CSP</c:v>
                </c:pt>
                <c:pt idx="9">
                  <c:v>West Yorkshire CSP</c:v>
                </c:pt>
                <c:pt idx="10">
                  <c:v>Norfolk CSP</c:v>
                </c:pt>
                <c:pt idx="11">
                  <c:v>South Yorkshire CSP</c:v>
                </c:pt>
                <c:pt idx="12">
                  <c:v>Leicester, Leicestershire and Rutland CSP</c:v>
                </c:pt>
                <c:pt idx="13">
                  <c:v>Coventry, Solihull and Warwickshire CSP</c:v>
                </c:pt>
                <c:pt idx="14">
                  <c:v>Lancashire CSP</c:v>
                </c:pt>
                <c:pt idx="15">
                  <c:v>Cornwall and Isles of Scilly CSP</c:v>
                </c:pt>
                <c:pt idx="16">
                  <c:v>Kent CSP</c:v>
                </c:pt>
                <c:pt idx="17">
                  <c:v>Tees Valley CSP</c:v>
                </c:pt>
                <c:pt idx="18">
                  <c:v>Tyne and Wear CSP</c:v>
                </c:pt>
                <c:pt idx="19">
                  <c:v>Essex CSP</c:v>
                </c:pt>
                <c:pt idx="20">
                  <c:v>London CSP</c:v>
                </c:pt>
                <c:pt idx="21">
                  <c:v>Somerset CSP</c:v>
                </c:pt>
                <c:pt idx="22">
                  <c:v>Hertfordshire CSP</c:v>
                </c:pt>
                <c:pt idx="23">
                  <c:v>Cambridgeshire CSP</c:v>
                </c:pt>
                <c:pt idx="24">
                  <c:v>Nottinghamshire CSP</c:v>
                </c:pt>
                <c:pt idx="25">
                  <c:v>Cumbria CSP</c:v>
                </c:pt>
                <c:pt idx="26">
                  <c:v>Derbyshire CSP</c:v>
                </c:pt>
                <c:pt idx="27">
                  <c:v>Durham CSP</c:v>
                </c:pt>
                <c:pt idx="28">
                  <c:v>Shropshire and Telford and the Wrekin CSP</c:v>
                </c:pt>
                <c:pt idx="29">
                  <c:v>Berkshire CSP</c:v>
                </c:pt>
                <c:pt idx="30">
                  <c:v>Suffolk CSP</c:v>
                </c:pt>
                <c:pt idx="31">
                  <c:v>Hampshire and Isle of Wright CSP</c:v>
                </c:pt>
                <c:pt idx="32">
                  <c:v>Buckinghamshire and Milton Keynes CSP</c:v>
                </c:pt>
                <c:pt idx="33">
                  <c:v>Herefordshire and Worcestershire CSP</c:v>
                </c:pt>
                <c:pt idx="34">
                  <c:v>Wiltshire and Swindon CSP</c:v>
                </c:pt>
                <c:pt idx="35">
                  <c:v>Dorset CSP</c:v>
                </c:pt>
                <c:pt idx="36">
                  <c:v>Gloucestershire CSP</c:v>
                </c:pt>
                <c:pt idx="37">
                  <c:v>Surrey CSP</c:v>
                </c:pt>
                <c:pt idx="38">
                  <c:v>Devon CSP</c:v>
                </c:pt>
                <c:pt idx="39">
                  <c:v>Sussex CSP</c:v>
                </c:pt>
                <c:pt idx="40">
                  <c:v>Cheshire CSP</c:v>
                </c:pt>
                <c:pt idx="41">
                  <c:v>Oxfordshire CSP</c:v>
                </c:pt>
                <c:pt idx="42">
                  <c:v>Wesport CSP</c:v>
                </c:pt>
                <c:pt idx="43">
                  <c:v>Northumberland CSP</c:v>
                </c:pt>
                <c:pt idx="44">
                  <c:v>North Yorkshire CSP</c:v>
                </c:pt>
              </c:strCache>
            </c:strRef>
          </c:cat>
          <c:val>
            <c:numRef>
              <c:f>'35-54 Rank'!$V$66:$V$110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0.64900000000000002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78C-452F-9AD2-1B19296462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8.1025009096455491E-2"/>
          <c:y val="0.89919129845140655"/>
          <c:w val="0.83578222492116749"/>
          <c:h val="9.63198074329480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14797738306555E-2"/>
          <c:y val="2.5424486199152902E-2"/>
          <c:w val="0.98159987509304181"/>
          <c:h val="0.789961111111111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'55-74 LA'!$H$40</c:f>
              <c:strCache>
                <c:ptCount val="1"/>
                <c:pt idx="0">
                  <c:v>Insufficient data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'55-74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'55-74 LA'!$H$41:$H$47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471D-4A64-AED6-88B129D2D16F}"/>
            </c:ext>
          </c:extLst>
        </c:ser>
        <c:ser>
          <c:idx val="1"/>
          <c:order val="1"/>
          <c:tx>
            <c:strRef>
              <c:f>'55-74 LA'!$I$40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9EFDF01C-C922-4C28-8399-EB49778892B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471D-4A64-AED6-88B129D2D16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B073E7F-8409-4B41-84EC-888080A7E70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471D-4A64-AED6-88B129D2D16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FC952D8-2F12-44A9-9FB6-21540336ADD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471D-4A64-AED6-88B129D2D16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FDBFF7AE-34DD-49D9-AD8F-41DCDAF93AB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471D-4A64-AED6-88B129D2D16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892099F6-A17B-4DB9-8B54-5D75830A920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471D-4A64-AED6-88B129D2D16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F15529FA-9711-4A78-A27C-ECA0D1FF57E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471D-4A64-AED6-88B129D2D16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3350F7AB-3EBB-4548-A9D9-22E490CDA7D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471D-4A64-AED6-88B129D2D1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'55-74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'55-74 LA'!$I$41:$I$47</c:f>
              <c:numCache>
                <c:formatCode>0.0%</c:formatCode>
                <c:ptCount val="7"/>
                <c:pt idx="0">
                  <c:v>0.27600000000000002</c:v>
                </c:pt>
                <c:pt idx="1">
                  <c:v>0.34599999999999997</c:v>
                </c:pt>
                <c:pt idx="2">
                  <c:v>0.36</c:v>
                </c:pt>
                <c:pt idx="3">
                  <c:v>0.35299999999999998</c:v>
                </c:pt>
                <c:pt idx="4">
                  <c:v>0.32800000000000001</c:v>
                </c:pt>
                <c:pt idx="5">
                  <c:v>0.39400000000000002</c:v>
                </c:pt>
                <c:pt idx="6">
                  <c:v>0.29299999999999998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'55-74 LA'!$H$62:$H$77</c15:f>
                <c15:dlblRangeCache>
                  <c:ptCount val="16"/>
                  <c:pt idx="0">
                    <c:v>27.6%</c:v>
                  </c:pt>
                  <c:pt idx="1">
                    <c:v>34.6%</c:v>
                  </c:pt>
                  <c:pt idx="2">
                    <c:v>36.0%</c:v>
                  </c:pt>
                  <c:pt idx="3">
                    <c:v>35.3%</c:v>
                  </c:pt>
                  <c:pt idx="4">
                    <c:v>32.8%</c:v>
                  </c:pt>
                  <c:pt idx="5">
                    <c:v>39.4%</c:v>
                  </c:pt>
                  <c:pt idx="6">
                    <c:v>29.3%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471D-4A64-AED6-88B129D2D16F}"/>
            </c:ext>
          </c:extLst>
        </c:ser>
        <c:ser>
          <c:idx val="2"/>
          <c:order val="2"/>
          <c:tx>
            <c:strRef>
              <c:f>'55-74 LA'!$J$40</c:f>
              <c:strCache>
                <c:ptCount val="1"/>
                <c:pt idx="0">
                  <c:v>missing inactive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'55-74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'55-74 LA'!$J$41:$J$47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71D-4A64-AED6-88B129D2D16F}"/>
            </c:ext>
          </c:extLst>
        </c:ser>
        <c:ser>
          <c:idx val="3"/>
          <c:order val="3"/>
          <c:tx>
            <c:strRef>
              <c:f>'55-74 LA'!$K$40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0E5ABE1D-437E-439D-B1A0-055E3C00EF8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471D-4A64-AED6-88B129D2D16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02F7E8E-6DD2-4FDB-BF0C-6A8F00A6EE6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471D-4A64-AED6-88B129D2D16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D3CA260-67B0-4357-9D0B-6F968FEC17D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471D-4A64-AED6-88B129D2D16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E112C37-6FA9-4D99-BC8D-7AF1ADCCD21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471D-4A64-AED6-88B129D2D16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AA6FA367-2F90-4D16-A54A-D4FC4C59243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471D-4A64-AED6-88B129D2D16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239EFE33-0666-42E4-8BB5-5097B465A16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471D-4A64-AED6-88B129D2D16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96AAC5D9-2888-454F-A2D6-C6E57F245CD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471D-4A64-AED6-88B129D2D1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'55-74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'55-74 LA'!$K$41:$K$47</c:f>
              <c:numCache>
                <c:formatCode>0.0%</c:formatCode>
                <c:ptCount val="7"/>
                <c:pt idx="0">
                  <c:v>0.13300000000000001</c:v>
                </c:pt>
                <c:pt idx="1">
                  <c:v>0.122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'55-74 LA'!$I$62:$I$77</c15:f>
                <c15:dlblRangeCache>
                  <c:ptCount val="16"/>
                  <c:pt idx="0">
                    <c:v>13.3%</c:v>
                  </c:pt>
                  <c:pt idx="1">
                    <c:v>12.2%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471D-4A64-AED6-88B129D2D16F}"/>
            </c:ext>
          </c:extLst>
        </c:ser>
        <c:ser>
          <c:idx val="4"/>
          <c:order val="4"/>
          <c:tx>
            <c:strRef>
              <c:f>'55-74 LA'!$L$40</c:f>
              <c:strCache>
                <c:ptCount val="1"/>
                <c:pt idx="0">
                  <c:v>missing fairly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'55-74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'55-74 LA'!$L$41:$L$47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0.13800000000000001</c:v>
                </c:pt>
                <c:pt idx="3">
                  <c:v>0.13100000000000001</c:v>
                </c:pt>
                <c:pt idx="4">
                  <c:v>0.10699999999999998</c:v>
                </c:pt>
                <c:pt idx="5">
                  <c:v>0.123</c:v>
                </c:pt>
                <c:pt idx="6">
                  <c:v>0.10000000000000009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471D-4A64-AED6-88B129D2D16F}"/>
            </c:ext>
          </c:extLst>
        </c:ser>
        <c:ser>
          <c:idx val="5"/>
          <c:order val="5"/>
          <c:tx>
            <c:strRef>
              <c:f>'55-74 LA'!$M$40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8C494F3D-D8E4-4D94-A059-BBDDED923BE0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471D-4A64-AED6-88B129D2D16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5BD56E6-569D-4F72-94D6-F9216FCC023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471D-4A64-AED6-88B129D2D16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A5C6833-92B0-4177-89D3-5AFF414BE20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471D-4A64-AED6-88B129D2D16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A6ED101-CE12-4BC5-B18E-7A9E75F4FA5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471D-4A64-AED6-88B129D2D16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275235D4-5A7D-4293-AD79-B307A438FE1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471D-4A64-AED6-88B129D2D16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D7F6279B-2787-452F-BB1C-79F84E3E4E2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471D-4A64-AED6-88B129D2D16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EF5FBFD7-2BDA-41EF-BAF5-5E7FD9CAC83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471D-4A64-AED6-88B129D2D1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'55-74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'55-74 LA'!$M$41:$M$47</c:f>
              <c:numCache>
                <c:formatCode>0.0%</c:formatCode>
                <c:ptCount val="7"/>
                <c:pt idx="0">
                  <c:v>0.59099999999999997</c:v>
                </c:pt>
                <c:pt idx="1">
                  <c:v>0.53200000000000003</c:v>
                </c:pt>
                <c:pt idx="2">
                  <c:v>0.502</c:v>
                </c:pt>
                <c:pt idx="3">
                  <c:v>0.51600000000000001</c:v>
                </c:pt>
                <c:pt idx="4">
                  <c:v>0.56499999999999995</c:v>
                </c:pt>
                <c:pt idx="5">
                  <c:v>0.48299999999999998</c:v>
                </c:pt>
                <c:pt idx="6">
                  <c:v>0.60699999999999998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'55-74 LA'!$J$62:$J$77</c15:f>
                <c15:dlblRangeCache>
                  <c:ptCount val="16"/>
                  <c:pt idx="0">
                    <c:v>59.1%</c:v>
                  </c:pt>
                  <c:pt idx="1">
                    <c:v>53.2%</c:v>
                  </c:pt>
                  <c:pt idx="2">
                    <c:v>50.2%</c:v>
                  </c:pt>
                  <c:pt idx="3">
                    <c:v>51.6%</c:v>
                  </c:pt>
                  <c:pt idx="4">
                    <c:v>56.5%</c:v>
                  </c:pt>
                  <c:pt idx="5">
                    <c:v>48.3%</c:v>
                  </c:pt>
                  <c:pt idx="6">
                    <c:v>60.7%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A-471D-4A64-AED6-88B129D2D16F}"/>
            </c:ext>
          </c:extLst>
        </c:ser>
        <c:ser>
          <c:idx val="6"/>
          <c:order val="6"/>
          <c:tx>
            <c:strRef>
              <c:f>'55-74 LA'!$N$40</c:f>
              <c:strCache>
                <c:ptCount val="1"/>
                <c:pt idx="0">
                  <c:v>missing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'55-74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'55-74 LA'!$N$41:$N$47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471D-4A64-AED6-88B129D2D1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General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0954546087175827"/>
          <c:y val="0.93990068132559523"/>
          <c:w val="0.38516819743652991"/>
          <c:h val="5.31431043010401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6.6927368135256071E-2"/>
          <c:w val="0.86578856666230086"/>
          <c:h val="0.598762804588718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'55-74 rank'!$D$69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noFill/>
            </a:ln>
            <a:effectLst/>
          </c:spPr>
          <c:invertIfNegative val="0"/>
          <c:dPt>
            <c:idx val="41"/>
            <c:invertIfNegative val="0"/>
            <c:bubble3D val="0"/>
            <c:spPr>
              <a:solidFill>
                <a:schemeClr val="bg2"/>
              </a:solidFill>
              <a:ln w="254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A32D-41A3-84DB-A77BF0C2B78B}"/>
              </c:ext>
            </c:extLst>
          </c:dPt>
          <c:cat>
            <c:strRef>
              <c:f>'55-74 rank'!$H$70:$H$114</c:f>
              <c:strCache>
                <c:ptCount val="45"/>
                <c:pt idx="0">
                  <c:v>Best</c:v>
                </c:pt>
                <c:pt idx="44">
                  <c:v>Worst</c:v>
                </c:pt>
              </c:strCache>
            </c:strRef>
          </c:cat>
          <c:val>
            <c:numRef>
              <c:f>'55-74 rank'!$D$70:$D$114</c:f>
              <c:numCache>
                <c:formatCode>0.0%</c:formatCode>
                <c:ptCount val="45"/>
                <c:pt idx="0">
                  <c:v>0.186</c:v>
                </c:pt>
                <c:pt idx="1">
                  <c:v>0.189</c:v>
                </c:pt>
                <c:pt idx="2">
                  <c:v>0.20499999999999999</c:v>
                </c:pt>
                <c:pt idx="3">
                  <c:v>0.20899999999999999</c:v>
                </c:pt>
                <c:pt idx="4">
                  <c:v>0.214</c:v>
                </c:pt>
                <c:pt idx="5">
                  <c:v>0.218</c:v>
                </c:pt>
                <c:pt idx="6">
                  <c:v>0.219</c:v>
                </c:pt>
                <c:pt idx="7">
                  <c:v>0.23</c:v>
                </c:pt>
                <c:pt idx="8">
                  <c:v>0.23100000000000001</c:v>
                </c:pt>
                <c:pt idx="9">
                  <c:v>0.23400000000000001</c:v>
                </c:pt>
                <c:pt idx="10">
                  <c:v>0.23400000000000001</c:v>
                </c:pt>
                <c:pt idx="11">
                  <c:v>0.23499999999999999</c:v>
                </c:pt>
                <c:pt idx="12">
                  <c:v>0.24199999999999999</c:v>
                </c:pt>
                <c:pt idx="13">
                  <c:v>0.246</c:v>
                </c:pt>
                <c:pt idx="14">
                  <c:v>0.247</c:v>
                </c:pt>
                <c:pt idx="15">
                  <c:v>0.25</c:v>
                </c:pt>
                <c:pt idx="16">
                  <c:v>0.254</c:v>
                </c:pt>
                <c:pt idx="17">
                  <c:v>0.26200000000000001</c:v>
                </c:pt>
                <c:pt idx="18">
                  <c:v>0.26500000000000001</c:v>
                </c:pt>
                <c:pt idx="19">
                  <c:v>0.27500000000000002</c:v>
                </c:pt>
                <c:pt idx="20">
                  <c:v>0.27700000000000002</c:v>
                </c:pt>
                <c:pt idx="21">
                  <c:v>0.27700000000000002</c:v>
                </c:pt>
                <c:pt idx="22">
                  <c:v>0.27800000000000002</c:v>
                </c:pt>
                <c:pt idx="23">
                  <c:v>0.27900000000000003</c:v>
                </c:pt>
                <c:pt idx="24">
                  <c:v>0.28000000000000003</c:v>
                </c:pt>
                <c:pt idx="25">
                  <c:v>0.28399999999999997</c:v>
                </c:pt>
                <c:pt idx="26">
                  <c:v>0.28499999999999998</c:v>
                </c:pt>
                <c:pt idx="27">
                  <c:v>0.28499999999999998</c:v>
                </c:pt>
                <c:pt idx="28">
                  <c:v>0.28699999999999998</c:v>
                </c:pt>
                <c:pt idx="29">
                  <c:v>0.28999999999999998</c:v>
                </c:pt>
                <c:pt idx="30">
                  <c:v>0.29399999999999998</c:v>
                </c:pt>
                <c:pt idx="31">
                  <c:v>0.29899999999999999</c:v>
                </c:pt>
                <c:pt idx="32">
                  <c:v>0.30199999999999999</c:v>
                </c:pt>
                <c:pt idx="33">
                  <c:v>0.30499999999999999</c:v>
                </c:pt>
                <c:pt idx="34">
                  <c:v>0.307</c:v>
                </c:pt>
                <c:pt idx="35">
                  <c:v>0.308</c:v>
                </c:pt>
                <c:pt idx="36">
                  <c:v>0.315</c:v>
                </c:pt>
                <c:pt idx="37">
                  <c:v>0.32600000000000001</c:v>
                </c:pt>
                <c:pt idx="38">
                  <c:v>0.32700000000000001</c:v>
                </c:pt>
                <c:pt idx="39">
                  <c:v>0.33</c:v>
                </c:pt>
                <c:pt idx="40">
                  <c:v>0.33400000000000002</c:v>
                </c:pt>
                <c:pt idx="41">
                  <c:v>0.33700000000000002</c:v>
                </c:pt>
                <c:pt idx="42">
                  <c:v>0.34599999999999997</c:v>
                </c:pt>
                <c:pt idx="43">
                  <c:v>0.36199999999999999</c:v>
                </c:pt>
                <c:pt idx="44">
                  <c:v>0.374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2D-41A3-84DB-A77BF0C2B78B}"/>
            </c:ext>
          </c:extLst>
        </c:ser>
        <c:ser>
          <c:idx val="3"/>
          <c:order val="1"/>
          <c:tx>
            <c:strRef>
              <c:f>'55-74 rank'!$G$69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'55-74 rank'!$C$70:$C$114</c:f>
              <c:strCache>
                <c:ptCount val="45"/>
                <c:pt idx="0">
                  <c:v>Oxfordshire CSP</c:v>
                </c:pt>
                <c:pt idx="1">
                  <c:v>Buckinghamshire and Milton Keynes CSP</c:v>
                </c:pt>
                <c:pt idx="2">
                  <c:v>Surrey CSP</c:v>
                </c:pt>
                <c:pt idx="3">
                  <c:v>Wiltshire and Swindon CSP</c:v>
                </c:pt>
                <c:pt idx="4">
                  <c:v>Dorset CSP</c:v>
                </c:pt>
                <c:pt idx="5">
                  <c:v>Cornwall and Isles of Scilly CSP</c:v>
                </c:pt>
                <c:pt idx="6">
                  <c:v>Gloucestershire CSP</c:v>
                </c:pt>
                <c:pt idx="7">
                  <c:v>North Yorkshire CSP</c:v>
                </c:pt>
                <c:pt idx="8">
                  <c:v>Devon CSP</c:v>
                </c:pt>
                <c:pt idx="9">
                  <c:v>Berkshire CSP</c:v>
                </c:pt>
                <c:pt idx="10">
                  <c:v>Sussex CSP</c:v>
                </c:pt>
                <c:pt idx="11">
                  <c:v>Wesport CSP</c:v>
                </c:pt>
                <c:pt idx="12">
                  <c:v>Somerset CSP</c:v>
                </c:pt>
                <c:pt idx="13">
                  <c:v>Hampshire and Isle of Wright CSP</c:v>
                </c:pt>
                <c:pt idx="14">
                  <c:v>Hertfordshire CSP</c:v>
                </c:pt>
                <c:pt idx="15">
                  <c:v>Cheshire CSP</c:v>
                </c:pt>
                <c:pt idx="16">
                  <c:v>Cumbria CSP</c:v>
                </c:pt>
                <c:pt idx="17">
                  <c:v>Herefordshire and Worcestershire CSP</c:v>
                </c:pt>
                <c:pt idx="18">
                  <c:v>Norfolk CSP</c:v>
                </c:pt>
                <c:pt idx="19">
                  <c:v>Derbyshire CSP</c:v>
                </c:pt>
                <c:pt idx="20">
                  <c:v>Kent CSP</c:v>
                </c:pt>
                <c:pt idx="21">
                  <c:v>Northamptonshire CSP</c:v>
                </c:pt>
                <c:pt idx="22">
                  <c:v>Shropshire and Telford and the Wrekin CSP</c:v>
                </c:pt>
                <c:pt idx="23">
                  <c:v>Suffolk CSP</c:v>
                </c:pt>
                <c:pt idx="24">
                  <c:v>Cambridgeshire CSP</c:v>
                </c:pt>
                <c:pt idx="25">
                  <c:v>West Yorkshire CSP</c:v>
                </c:pt>
                <c:pt idx="26">
                  <c:v>London CSP</c:v>
                </c:pt>
                <c:pt idx="27">
                  <c:v>Nottinghamshire CSP</c:v>
                </c:pt>
                <c:pt idx="28">
                  <c:v>Lancashire CSP</c:v>
                </c:pt>
                <c:pt idx="29">
                  <c:v>Leicester, Leicestershire and Rutland CSP</c:v>
                </c:pt>
                <c:pt idx="30">
                  <c:v>Essex CSP</c:v>
                </c:pt>
                <c:pt idx="31">
                  <c:v>Coventry, Solihull and Warwickshire CSP</c:v>
                </c:pt>
                <c:pt idx="32">
                  <c:v>Merseyside CSP</c:v>
                </c:pt>
                <c:pt idx="33">
                  <c:v>Greater Manchester CSP</c:v>
                </c:pt>
                <c:pt idx="34">
                  <c:v>Humber CSP</c:v>
                </c:pt>
                <c:pt idx="35">
                  <c:v>Tyne and Wear CSP</c:v>
                </c:pt>
                <c:pt idx="36">
                  <c:v>Bedfordshire CSP</c:v>
                </c:pt>
                <c:pt idx="37">
                  <c:v>South Yorkshire CSP</c:v>
                </c:pt>
                <c:pt idx="38">
                  <c:v>Lincolnshire CSP</c:v>
                </c:pt>
                <c:pt idx="39">
                  <c:v>Staffordshire and Stoke-on-Trent CSP</c:v>
                </c:pt>
                <c:pt idx="40">
                  <c:v>Northumberland CSP</c:v>
                </c:pt>
                <c:pt idx="41">
                  <c:v>Birmingham CSP</c:v>
                </c:pt>
                <c:pt idx="42">
                  <c:v>Tees Valley CSP</c:v>
                </c:pt>
                <c:pt idx="43">
                  <c:v>Black Country CSP</c:v>
                </c:pt>
                <c:pt idx="44">
                  <c:v>Durham CSP</c:v>
                </c:pt>
              </c:strCache>
            </c:strRef>
          </c:cat>
          <c:val>
            <c:numRef>
              <c:f>'55-74 rank'!$G$70:$G$114</c:f>
              <c:numCache>
                <c:formatCode>General</c:formatCode>
                <c:ptCount val="45"/>
                <c:pt idx="0" formatCode="0.0%">
                  <c:v>0.186</c:v>
                </c:pt>
                <c:pt idx="44" formatCode="0.0%">
                  <c:v>0.374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2D-41A3-84DB-A77BF0C2B78B}"/>
            </c:ext>
          </c:extLst>
        </c:ser>
        <c:ser>
          <c:idx val="2"/>
          <c:order val="2"/>
          <c:tx>
            <c:strRef>
              <c:f>'55-74 rank'!$F$69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'55-74 rank'!$C$70:$C$114</c:f>
              <c:strCache>
                <c:ptCount val="45"/>
                <c:pt idx="0">
                  <c:v>Oxfordshire CSP</c:v>
                </c:pt>
                <c:pt idx="1">
                  <c:v>Buckinghamshire and Milton Keynes CSP</c:v>
                </c:pt>
                <c:pt idx="2">
                  <c:v>Surrey CSP</c:v>
                </c:pt>
                <c:pt idx="3">
                  <c:v>Wiltshire and Swindon CSP</c:v>
                </c:pt>
                <c:pt idx="4">
                  <c:v>Dorset CSP</c:v>
                </c:pt>
                <c:pt idx="5">
                  <c:v>Cornwall and Isles of Scilly CSP</c:v>
                </c:pt>
                <c:pt idx="6">
                  <c:v>Gloucestershire CSP</c:v>
                </c:pt>
                <c:pt idx="7">
                  <c:v>North Yorkshire CSP</c:v>
                </c:pt>
                <c:pt idx="8">
                  <c:v>Devon CSP</c:v>
                </c:pt>
                <c:pt idx="9">
                  <c:v>Berkshire CSP</c:v>
                </c:pt>
                <c:pt idx="10">
                  <c:v>Sussex CSP</c:v>
                </c:pt>
                <c:pt idx="11">
                  <c:v>Wesport CSP</c:v>
                </c:pt>
                <c:pt idx="12">
                  <c:v>Somerset CSP</c:v>
                </c:pt>
                <c:pt idx="13">
                  <c:v>Hampshire and Isle of Wright CSP</c:v>
                </c:pt>
                <c:pt idx="14">
                  <c:v>Hertfordshire CSP</c:v>
                </c:pt>
                <c:pt idx="15">
                  <c:v>Cheshire CSP</c:v>
                </c:pt>
                <c:pt idx="16">
                  <c:v>Cumbria CSP</c:v>
                </c:pt>
                <c:pt idx="17">
                  <c:v>Herefordshire and Worcestershire CSP</c:v>
                </c:pt>
                <c:pt idx="18">
                  <c:v>Norfolk CSP</c:v>
                </c:pt>
                <c:pt idx="19">
                  <c:v>Derbyshire CSP</c:v>
                </c:pt>
                <c:pt idx="20">
                  <c:v>Kent CSP</c:v>
                </c:pt>
                <c:pt idx="21">
                  <c:v>Northamptonshire CSP</c:v>
                </c:pt>
                <c:pt idx="22">
                  <c:v>Shropshire and Telford and the Wrekin CSP</c:v>
                </c:pt>
                <c:pt idx="23">
                  <c:v>Suffolk CSP</c:v>
                </c:pt>
                <c:pt idx="24">
                  <c:v>Cambridgeshire CSP</c:v>
                </c:pt>
                <c:pt idx="25">
                  <c:v>West Yorkshire CSP</c:v>
                </c:pt>
                <c:pt idx="26">
                  <c:v>London CSP</c:v>
                </c:pt>
                <c:pt idx="27">
                  <c:v>Nottinghamshire CSP</c:v>
                </c:pt>
                <c:pt idx="28">
                  <c:v>Lancashire CSP</c:v>
                </c:pt>
                <c:pt idx="29">
                  <c:v>Leicester, Leicestershire and Rutland CSP</c:v>
                </c:pt>
                <c:pt idx="30">
                  <c:v>Essex CSP</c:v>
                </c:pt>
                <c:pt idx="31">
                  <c:v>Coventry, Solihull and Warwickshire CSP</c:v>
                </c:pt>
                <c:pt idx="32">
                  <c:v>Merseyside CSP</c:v>
                </c:pt>
                <c:pt idx="33">
                  <c:v>Greater Manchester CSP</c:v>
                </c:pt>
                <c:pt idx="34">
                  <c:v>Humber CSP</c:v>
                </c:pt>
                <c:pt idx="35">
                  <c:v>Tyne and Wear CSP</c:v>
                </c:pt>
                <c:pt idx="36">
                  <c:v>Bedfordshire CSP</c:v>
                </c:pt>
                <c:pt idx="37">
                  <c:v>South Yorkshire CSP</c:v>
                </c:pt>
                <c:pt idx="38">
                  <c:v>Lincolnshire CSP</c:v>
                </c:pt>
                <c:pt idx="39">
                  <c:v>Staffordshire and Stoke-on-Trent CSP</c:v>
                </c:pt>
                <c:pt idx="40">
                  <c:v>Northumberland CSP</c:v>
                </c:pt>
                <c:pt idx="41">
                  <c:v>Birmingham CSP</c:v>
                </c:pt>
                <c:pt idx="42">
                  <c:v>Tees Valley CSP</c:v>
                </c:pt>
                <c:pt idx="43">
                  <c:v>Black Country CSP</c:v>
                </c:pt>
                <c:pt idx="44">
                  <c:v>Durham CSP</c:v>
                </c:pt>
              </c:strCache>
            </c:strRef>
          </c:cat>
          <c:val>
            <c:numRef>
              <c:f>'55-74 rank'!$F$70:$F$114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0.30199999999999999</c:v>
                </c:pt>
                <c:pt idx="33">
                  <c:v>0</c:v>
                </c:pt>
                <c:pt idx="34">
                  <c:v>0.307</c:v>
                </c:pt>
                <c:pt idx="35">
                  <c:v>0.308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0.36199999999999999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32D-41A3-84DB-A77BF0C2B78B}"/>
            </c:ext>
          </c:extLst>
        </c:ser>
        <c:ser>
          <c:idx val="1"/>
          <c:order val="3"/>
          <c:tx>
            <c:strRef>
              <c:f>'55-74 rank'!$E$69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'55-74 rank'!$C$70:$C$114</c:f>
              <c:strCache>
                <c:ptCount val="45"/>
                <c:pt idx="0">
                  <c:v>Oxfordshire CSP</c:v>
                </c:pt>
                <c:pt idx="1">
                  <c:v>Buckinghamshire and Milton Keynes CSP</c:v>
                </c:pt>
                <c:pt idx="2">
                  <c:v>Surrey CSP</c:v>
                </c:pt>
                <c:pt idx="3">
                  <c:v>Wiltshire and Swindon CSP</c:v>
                </c:pt>
                <c:pt idx="4">
                  <c:v>Dorset CSP</c:v>
                </c:pt>
                <c:pt idx="5">
                  <c:v>Cornwall and Isles of Scilly CSP</c:v>
                </c:pt>
                <c:pt idx="6">
                  <c:v>Gloucestershire CSP</c:v>
                </c:pt>
                <c:pt idx="7">
                  <c:v>North Yorkshire CSP</c:v>
                </c:pt>
                <c:pt idx="8">
                  <c:v>Devon CSP</c:v>
                </c:pt>
                <c:pt idx="9">
                  <c:v>Berkshire CSP</c:v>
                </c:pt>
                <c:pt idx="10">
                  <c:v>Sussex CSP</c:v>
                </c:pt>
                <c:pt idx="11">
                  <c:v>Wesport CSP</c:v>
                </c:pt>
                <c:pt idx="12">
                  <c:v>Somerset CSP</c:v>
                </c:pt>
                <c:pt idx="13">
                  <c:v>Hampshire and Isle of Wright CSP</c:v>
                </c:pt>
                <c:pt idx="14">
                  <c:v>Hertfordshire CSP</c:v>
                </c:pt>
                <c:pt idx="15">
                  <c:v>Cheshire CSP</c:v>
                </c:pt>
                <c:pt idx="16">
                  <c:v>Cumbria CSP</c:v>
                </c:pt>
                <c:pt idx="17">
                  <c:v>Herefordshire and Worcestershire CSP</c:v>
                </c:pt>
                <c:pt idx="18">
                  <c:v>Norfolk CSP</c:v>
                </c:pt>
                <c:pt idx="19">
                  <c:v>Derbyshire CSP</c:v>
                </c:pt>
                <c:pt idx="20">
                  <c:v>Kent CSP</c:v>
                </c:pt>
                <c:pt idx="21">
                  <c:v>Northamptonshire CSP</c:v>
                </c:pt>
                <c:pt idx="22">
                  <c:v>Shropshire and Telford and the Wrekin CSP</c:v>
                </c:pt>
                <c:pt idx="23">
                  <c:v>Suffolk CSP</c:v>
                </c:pt>
                <c:pt idx="24">
                  <c:v>Cambridgeshire CSP</c:v>
                </c:pt>
                <c:pt idx="25">
                  <c:v>West Yorkshire CSP</c:v>
                </c:pt>
                <c:pt idx="26">
                  <c:v>London CSP</c:v>
                </c:pt>
                <c:pt idx="27">
                  <c:v>Nottinghamshire CSP</c:v>
                </c:pt>
                <c:pt idx="28">
                  <c:v>Lancashire CSP</c:v>
                </c:pt>
                <c:pt idx="29">
                  <c:v>Leicester, Leicestershire and Rutland CSP</c:v>
                </c:pt>
                <c:pt idx="30">
                  <c:v>Essex CSP</c:v>
                </c:pt>
                <c:pt idx="31">
                  <c:v>Coventry, Solihull and Warwickshire CSP</c:v>
                </c:pt>
                <c:pt idx="32">
                  <c:v>Merseyside CSP</c:v>
                </c:pt>
                <c:pt idx="33">
                  <c:v>Greater Manchester CSP</c:v>
                </c:pt>
                <c:pt idx="34">
                  <c:v>Humber CSP</c:v>
                </c:pt>
                <c:pt idx="35">
                  <c:v>Tyne and Wear CSP</c:v>
                </c:pt>
                <c:pt idx="36">
                  <c:v>Bedfordshire CSP</c:v>
                </c:pt>
                <c:pt idx="37">
                  <c:v>South Yorkshire CSP</c:v>
                </c:pt>
                <c:pt idx="38">
                  <c:v>Lincolnshire CSP</c:v>
                </c:pt>
                <c:pt idx="39">
                  <c:v>Staffordshire and Stoke-on-Trent CSP</c:v>
                </c:pt>
                <c:pt idx="40">
                  <c:v>Northumberland CSP</c:v>
                </c:pt>
                <c:pt idx="41">
                  <c:v>Birmingham CSP</c:v>
                </c:pt>
                <c:pt idx="42">
                  <c:v>Tees Valley CSP</c:v>
                </c:pt>
                <c:pt idx="43">
                  <c:v>Black Country CSP</c:v>
                </c:pt>
                <c:pt idx="44">
                  <c:v>Durham CSP</c:v>
                </c:pt>
              </c:strCache>
            </c:strRef>
          </c:cat>
          <c:val>
            <c:numRef>
              <c:f>'55-74 rank'!$E$70:$E$114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0.34599999999999997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32D-41A3-84DB-A77BF0C2B7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7.0592377386190716E-2"/>
          <c:y val="0.90262930192313062"/>
          <c:w val="0.85445061425466717"/>
          <c:h val="9.73706980768694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2.8191499895170266E-2"/>
          <c:w val="0.83751713839913156"/>
          <c:h val="0.65486150686391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'55-74 rank'!$U$69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cat>
            <c:strRef>
              <c:f>'55-74 rank'!$Z$70:$Z$114</c:f>
              <c:strCache>
                <c:ptCount val="45"/>
                <c:pt idx="0">
                  <c:v>Worst</c:v>
                </c:pt>
                <c:pt idx="44">
                  <c:v>Best</c:v>
                </c:pt>
              </c:strCache>
            </c:strRef>
          </c:cat>
          <c:val>
            <c:numRef>
              <c:f>'55-74 rank'!$U$70:$U$114</c:f>
              <c:numCache>
                <c:formatCode>0.0%</c:formatCode>
                <c:ptCount val="45"/>
                <c:pt idx="0">
                  <c:v>0.501</c:v>
                </c:pt>
                <c:pt idx="1">
                  <c:v>0.504</c:v>
                </c:pt>
                <c:pt idx="2">
                  <c:v>0.52400000000000002</c:v>
                </c:pt>
                <c:pt idx="3">
                  <c:v>0.52500000000000002</c:v>
                </c:pt>
                <c:pt idx="4">
                  <c:v>0.52900000000000003</c:v>
                </c:pt>
                <c:pt idx="5">
                  <c:v>0.53</c:v>
                </c:pt>
                <c:pt idx="6">
                  <c:v>0.53200000000000003</c:v>
                </c:pt>
                <c:pt idx="7">
                  <c:v>0.53700000000000003</c:v>
                </c:pt>
                <c:pt idx="8">
                  <c:v>0.53900000000000003</c:v>
                </c:pt>
                <c:pt idx="9">
                  <c:v>0.54</c:v>
                </c:pt>
                <c:pt idx="10">
                  <c:v>0.54800000000000004</c:v>
                </c:pt>
                <c:pt idx="11">
                  <c:v>0.55300000000000005</c:v>
                </c:pt>
                <c:pt idx="12">
                  <c:v>0.56000000000000005</c:v>
                </c:pt>
                <c:pt idx="13">
                  <c:v>0.56499999999999995</c:v>
                </c:pt>
                <c:pt idx="14">
                  <c:v>0.57899999999999996</c:v>
                </c:pt>
                <c:pt idx="15">
                  <c:v>0.57899999999999996</c:v>
                </c:pt>
                <c:pt idx="16">
                  <c:v>0.58099999999999996</c:v>
                </c:pt>
                <c:pt idx="17">
                  <c:v>0.58199999999999996</c:v>
                </c:pt>
                <c:pt idx="18">
                  <c:v>0.58199999999999996</c:v>
                </c:pt>
                <c:pt idx="19">
                  <c:v>0.58699999999999997</c:v>
                </c:pt>
                <c:pt idx="20">
                  <c:v>0.59</c:v>
                </c:pt>
                <c:pt idx="21">
                  <c:v>0.59199999999999997</c:v>
                </c:pt>
                <c:pt idx="22">
                  <c:v>0.59299999999999997</c:v>
                </c:pt>
                <c:pt idx="23">
                  <c:v>0.59299999999999997</c:v>
                </c:pt>
                <c:pt idx="24">
                  <c:v>0.59399999999999997</c:v>
                </c:pt>
                <c:pt idx="25">
                  <c:v>0.59499999999999997</c:v>
                </c:pt>
                <c:pt idx="26">
                  <c:v>0.59599999999999997</c:v>
                </c:pt>
                <c:pt idx="27">
                  <c:v>0.60099999999999998</c:v>
                </c:pt>
                <c:pt idx="28">
                  <c:v>0.60399999999999998</c:v>
                </c:pt>
                <c:pt idx="29">
                  <c:v>0.60799999999999998</c:v>
                </c:pt>
                <c:pt idx="30">
                  <c:v>0.61899999999999999</c:v>
                </c:pt>
                <c:pt idx="31">
                  <c:v>0.625</c:v>
                </c:pt>
                <c:pt idx="32">
                  <c:v>0.626</c:v>
                </c:pt>
                <c:pt idx="33">
                  <c:v>0.628</c:v>
                </c:pt>
                <c:pt idx="34">
                  <c:v>0.629</c:v>
                </c:pt>
                <c:pt idx="35">
                  <c:v>0.63100000000000001</c:v>
                </c:pt>
                <c:pt idx="36">
                  <c:v>0.64</c:v>
                </c:pt>
                <c:pt idx="37">
                  <c:v>0.64500000000000002</c:v>
                </c:pt>
                <c:pt idx="38">
                  <c:v>0.65</c:v>
                </c:pt>
                <c:pt idx="39">
                  <c:v>0.65300000000000002</c:v>
                </c:pt>
                <c:pt idx="40">
                  <c:v>0.65800000000000003</c:v>
                </c:pt>
                <c:pt idx="41">
                  <c:v>0.67700000000000005</c:v>
                </c:pt>
                <c:pt idx="42">
                  <c:v>0.68</c:v>
                </c:pt>
                <c:pt idx="43">
                  <c:v>0.68200000000000005</c:v>
                </c:pt>
                <c:pt idx="44">
                  <c:v>0.69299999999999995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33-4F2A-B8CB-0152BAD0FA0E}"/>
            </c:ext>
          </c:extLst>
        </c:ser>
        <c:ser>
          <c:idx val="3"/>
          <c:order val="1"/>
          <c:tx>
            <c:strRef>
              <c:f>'55-74 rank'!$Y$69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'55-74 rank'!$T$70:$T$114</c:f>
              <c:strCache>
                <c:ptCount val="45"/>
                <c:pt idx="0">
                  <c:v>Durham CSP</c:v>
                </c:pt>
                <c:pt idx="1">
                  <c:v>Black Country CSP</c:v>
                </c:pt>
                <c:pt idx="2">
                  <c:v>Bedfordshire CSP</c:v>
                </c:pt>
                <c:pt idx="3">
                  <c:v>Birmingham CSP</c:v>
                </c:pt>
                <c:pt idx="4">
                  <c:v>Northumberland CSP</c:v>
                </c:pt>
                <c:pt idx="5">
                  <c:v>Tyne and Wear CSP</c:v>
                </c:pt>
                <c:pt idx="6">
                  <c:v>Tees Valley CSP</c:v>
                </c:pt>
                <c:pt idx="7">
                  <c:v>Lincolnshire CSP</c:v>
                </c:pt>
                <c:pt idx="8">
                  <c:v>South Yorkshire CSP</c:v>
                </c:pt>
                <c:pt idx="9">
                  <c:v>Humber CSP</c:v>
                </c:pt>
                <c:pt idx="10">
                  <c:v>Staffordshire and Stoke-on-Trent CSP</c:v>
                </c:pt>
                <c:pt idx="11">
                  <c:v>Essex CSP</c:v>
                </c:pt>
                <c:pt idx="12">
                  <c:v>Merseyside CSP</c:v>
                </c:pt>
                <c:pt idx="13">
                  <c:v>Greater Manchester CSP</c:v>
                </c:pt>
                <c:pt idx="14">
                  <c:v>Leicester, Leicestershire and Rutland CSP</c:v>
                </c:pt>
                <c:pt idx="15">
                  <c:v>London CSP</c:v>
                </c:pt>
                <c:pt idx="16">
                  <c:v>Lancashire CSP</c:v>
                </c:pt>
                <c:pt idx="17">
                  <c:v>Herefordshire and Worcestershire CSP</c:v>
                </c:pt>
                <c:pt idx="18">
                  <c:v>Suffolk CSP</c:v>
                </c:pt>
                <c:pt idx="19">
                  <c:v>Shropshire and Telford and the Wrekin CSP</c:v>
                </c:pt>
                <c:pt idx="20">
                  <c:v>Kent CSP</c:v>
                </c:pt>
                <c:pt idx="21">
                  <c:v>West Yorkshire CSP</c:v>
                </c:pt>
                <c:pt idx="22">
                  <c:v>Cambridgeshire CSP</c:v>
                </c:pt>
                <c:pt idx="23">
                  <c:v>Coventry, Solihull and Warwickshire CSP</c:v>
                </c:pt>
                <c:pt idx="24">
                  <c:v>Derbyshire CSP</c:v>
                </c:pt>
                <c:pt idx="25">
                  <c:v>Nottinghamshire CSP</c:v>
                </c:pt>
                <c:pt idx="26">
                  <c:v>Norfolk CSP</c:v>
                </c:pt>
                <c:pt idx="27">
                  <c:v>Northamptonshire CSP</c:v>
                </c:pt>
                <c:pt idx="28">
                  <c:v>Hertfordshire CSP</c:v>
                </c:pt>
                <c:pt idx="29">
                  <c:v>Cumbria CSP</c:v>
                </c:pt>
                <c:pt idx="30">
                  <c:v>Somerset CSP</c:v>
                </c:pt>
                <c:pt idx="31">
                  <c:v>Wiltshire and Swindon CSP</c:v>
                </c:pt>
                <c:pt idx="32">
                  <c:v>Hampshire and Isle of Wright CSP</c:v>
                </c:pt>
                <c:pt idx="33">
                  <c:v>Cheshire CSP</c:v>
                </c:pt>
                <c:pt idx="34">
                  <c:v>Berkshire CSP</c:v>
                </c:pt>
                <c:pt idx="35">
                  <c:v>Sussex CSP</c:v>
                </c:pt>
                <c:pt idx="36">
                  <c:v>Wesport CSP</c:v>
                </c:pt>
                <c:pt idx="37">
                  <c:v>North Yorkshire CSP</c:v>
                </c:pt>
                <c:pt idx="38">
                  <c:v>Gloucestershire CSP</c:v>
                </c:pt>
                <c:pt idx="39">
                  <c:v>Devon CSP</c:v>
                </c:pt>
                <c:pt idx="40">
                  <c:v>Dorset CSP</c:v>
                </c:pt>
                <c:pt idx="41">
                  <c:v>Cornwall and Isles of Scilly CSP</c:v>
                </c:pt>
                <c:pt idx="42">
                  <c:v>Surrey CSP</c:v>
                </c:pt>
                <c:pt idx="43">
                  <c:v>Oxfordshire CSP</c:v>
                </c:pt>
                <c:pt idx="44">
                  <c:v>Buckinghamshire and Milton Keynes CSP</c:v>
                </c:pt>
              </c:strCache>
            </c:strRef>
          </c:cat>
          <c:val>
            <c:numRef>
              <c:f>'55-74 rank'!$Y$70:$Y$114</c:f>
              <c:numCache>
                <c:formatCode>General</c:formatCode>
                <c:ptCount val="45"/>
                <c:pt idx="0" formatCode="0.0%">
                  <c:v>0.501</c:v>
                </c:pt>
                <c:pt idx="44" formatCode="0.0%">
                  <c:v>0.69299999999999995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33-4F2A-B8CB-0152BAD0FA0E}"/>
            </c:ext>
          </c:extLst>
        </c:ser>
        <c:ser>
          <c:idx val="2"/>
          <c:order val="2"/>
          <c:tx>
            <c:strRef>
              <c:f>'55-74 rank'!$W$69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'55-74 rank'!$T$70:$T$114</c:f>
              <c:strCache>
                <c:ptCount val="45"/>
                <c:pt idx="0">
                  <c:v>Durham CSP</c:v>
                </c:pt>
                <c:pt idx="1">
                  <c:v>Black Country CSP</c:v>
                </c:pt>
                <c:pt idx="2">
                  <c:v>Bedfordshire CSP</c:v>
                </c:pt>
                <c:pt idx="3">
                  <c:v>Birmingham CSP</c:v>
                </c:pt>
                <c:pt idx="4">
                  <c:v>Northumberland CSP</c:v>
                </c:pt>
                <c:pt idx="5">
                  <c:v>Tyne and Wear CSP</c:v>
                </c:pt>
                <c:pt idx="6">
                  <c:v>Tees Valley CSP</c:v>
                </c:pt>
                <c:pt idx="7">
                  <c:v>Lincolnshire CSP</c:v>
                </c:pt>
                <c:pt idx="8">
                  <c:v>South Yorkshire CSP</c:v>
                </c:pt>
                <c:pt idx="9">
                  <c:v>Humber CSP</c:v>
                </c:pt>
                <c:pt idx="10">
                  <c:v>Staffordshire and Stoke-on-Trent CSP</c:v>
                </c:pt>
                <c:pt idx="11">
                  <c:v>Essex CSP</c:v>
                </c:pt>
                <c:pt idx="12">
                  <c:v>Merseyside CSP</c:v>
                </c:pt>
                <c:pt idx="13">
                  <c:v>Greater Manchester CSP</c:v>
                </c:pt>
                <c:pt idx="14">
                  <c:v>Leicester, Leicestershire and Rutland CSP</c:v>
                </c:pt>
                <c:pt idx="15">
                  <c:v>London CSP</c:v>
                </c:pt>
                <c:pt idx="16">
                  <c:v>Lancashire CSP</c:v>
                </c:pt>
                <c:pt idx="17">
                  <c:v>Herefordshire and Worcestershire CSP</c:v>
                </c:pt>
                <c:pt idx="18">
                  <c:v>Suffolk CSP</c:v>
                </c:pt>
                <c:pt idx="19">
                  <c:v>Shropshire and Telford and the Wrekin CSP</c:v>
                </c:pt>
                <c:pt idx="20">
                  <c:v>Kent CSP</c:v>
                </c:pt>
                <c:pt idx="21">
                  <c:v>West Yorkshire CSP</c:v>
                </c:pt>
                <c:pt idx="22">
                  <c:v>Cambridgeshire CSP</c:v>
                </c:pt>
                <c:pt idx="23">
                  <c:v>Coventry, Solihull and Warwickshire CSP</c:v>
                </c:pt>
                <c:pt idx="24">
                  <c:v>Derbyshire CSP</c:v>
                </c:pt>
                <c:pt idx="25">
                  <c:v>Nottinghamshire CSP</c:v>
                </c:pt>
                <c:pt idx="26">
                  <c:v>Norfolk CSP</c:v>
                </c:pt>
                <c:pt idx="27">
                  <c:v>Northamptonshire CSP</c:v>
                </c:pt>
                <c:pt idx="28">
                  <c:v>Hertfordshire CSP</c:v>
                </c:pt>
                <c:pt idx="29">
                  <c:v>Cumbria CSP</c:v>
                </c:pt>
                <c:pt idx="30">
                  <c:v>Somerset CSP</c:v>
                </c:pt>
                <c:pt idx="31">
                  <c:v>Wiltshire and Swindon CSP</c:v>
                </c:pt>
                <c:pt idx="32">
                  <c:v>Hampshire and Isle of Wright CSP</c:v>
                </c:pt>
                <c:pt idx="33">
                  <c:v>Cheshire CSP</c:v>
                </c:pt>
                <c:pt idx="34">
                  <c:v>Berkshire CSP</c:v>
                </c:pt>
                <c:pt idx="35">
                  <c:v>Sussex CSP</c:v>
                </c:pt>
                <c:pt idx="36">
                  <c:v>Wesport CSP</c:v>
                </c:pt>
                <c:pt idx="37">
                  <c:v>North Yorkshire CSP</c:v>
                </c:pt>
                <c:pt idx="38">
                  <c:v>Gloucestershire CSP</c:v>
                </c:pt>
                <c:pt idx="39">
                  <c:v>Devon CSP</c:v>
                </c:pt>
                <c:pt idx="40">
                  <c:v>Dorset CSP</c:v>
                </c:pt>
                <c:pt idx="41">
                  <c:v>Cornwall and Isles of Scilly CSP</c:v>
                </c:pt>
                <c:pt idx="42">
                  <c:v>Surrey CSP</c:v>
                </c:pt>
                <c:pt idx="43">
                  <c:v>Oxfordshire CSP</c:v>
                </c:pt>
                <c:pt idx="44">
                  <c:v>Buckinghamshire and Milton Keynes CSP</c:v>
                </c:pt>
              </c:strCache>
            </c:strRef>
          </c:cat>
          <c:val>
            <c:numRef>
              <c:f>'55-74 rank'!$W$70:$W$114</c:f>
              <c:numCache>
                <c:formatCode>General</c:formatCode>
                <c:ptCount val="45"/>
                <c:pt idx="0">
                  <c:v>0</c:v>
                </c:pt>
                <c:pt idx="1">
                  <c:v>0.504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0.53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0.54</c:v>
                </c:pt>
                <c:pt idx="10">
                  <c:v>0</c:v>
                </c:pt>
                <c:pt idx="11">
                  <c:v>0</c:v>
                </c:pt>
                <c:pt idx="12">
                  <c:v>0.56000000000000005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33-4F2A-B8CB-0152BAD0FA0E}"/>
            </c:ext>
          </c:extLst>
        </c:ser>
        <c:ser>
          <c:idx val="1"/>
          <c:order val="3"/>
          <c:tx>
            <c:strRef>
              <c:f>'55-74 rank'!$V$69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'55-74 rank'!$T$70:$T$114</c:f>
              <c:strCache>
                <c:ptCount val="45"/>
                <c:pt idx="0">
                  <c:v>Durham CSP</c:v>
                </c:pt>
                <c:pt idx="1">
                  <c:v>Black Country CSP</c:v>
                </c:pt>
                <c:pt idx="2">
                  <c:v>Bedfordshire CSP</c:v>
                </c:pt>
                <c:pt idx="3">
                  <c:v>Birmingham CSP</c:v>
                </c:pt>
                <c:pt idx="4">
                  <c:v>Northumberland CSP</c:v>
                </c:pt>
                <c:pt idx="5">
                  <c:v>Tyne and Wear CSP</c:v>
                </c:pt>
                <c:pt idx="6">
                  <c:v>Tees Valley CSP</c:v>
                </c:pt>
                <c:pt idx="7">
                  <c:v>Lincolnshire CSP</c:v>
                </c:pt>
                <c:pt idx="8">
                  <c:v>South Yorkshire CSP</c:v>
                </c:pt>
                <c:pt idx="9">
                  <c:v>Humber CSP</c:v>
                </c:pt>
                <c:pt idx="10">
                  <c:v>Staffordshire and Stoke-on-Trent CSP</c:v>
                </c:pt>
                <c:pt idx="11">
                  <c:v>Essex CSP</c:v>
                </c:pt>
                <c:pt idx="12">
                  <c:v>Merseyside CSP</c:v>
                </c:pt>
                <c:pt idx="13">
                  <c:v>Greater Manchester CSP</c:v>
                </c:pt>
                <c:pt idx="14">
                  <c:v>Leicester, Leicestershire and Rutland CSP</c:v>
                </c:pt>
                <c:pt idx="15">
                  <c:v>London CSP</c:v>
                </c:pt>
                <c:pt idx="16">
                  <c:v>Lancashire CSP</c:v>
                </c:pt>
                <c:pt idx="17">
                  <c:v>Herefordshire and Worcestershire CSP</c:v>
                </c:pt>
                <c:pt idx="18">
                  <c:v>Suffolk CSP</c:v>
                </c:pt>
                <c:pt idx="19">
                  <c:v>Shropshire and Telford and the Wrekin CSP</c:v>
                </c:pt>
                <c:pt idx="20">
                  <c:v>Kent CSP</c:v>
                </c:pt>
                <c:pt idx="21">
                  <c:v>West Yorkshire CSP</c:v>
                </c:pt>
                <c:pt idx="22">
                  <c:v>Cambridgeshire CSP</c:v>
                </c:pt>
                <c:pt idx="23">
                  <c:v>Coventry, Solihull and Warwickshire CSP</c:v>
                </c:pt>
                <c:pt idx="24">
                  <c:v>Derbyshire CSP</c:v>
                </c:pt>
                <c:pt idx="25">
                  <c:v>Nottinghamshire CSP</c:v>
                </c:pt>
                <c:pt idx="26">
                  <c:v>Norfolk CSP</c:v>
                </c:pt>
                <c:pt idx="27">
                  <c:v>Northamptonshire CSP</c:v>
                </c:pt>
                <c:pt idx="28">
                  <c:v>Hertfordshire CSP</c:v>
                </c:pt>
                <c:pt idx="29">
                  <c:v>Cumbria CSP</c:v>
                </c:pt>
                <c:pt idx="30">
                  <c:v>Somerset CSP</c:v>
                </c:pt>
                <c:pt idx="31">
                  <c:v>Wiltshire and Swindon CSP</c:v>
                </c:pt>
                <c:pt idx="32">
                  <c:v>Hampshire and Isle of Wright CSP</c:v>
                </c:pt>
                <c:pt idx="33">
                  <c:v>Cheshire CSP</c:v>
                </c:pt>
                <c:pt idx="34">
                  <c:v>Berkshire CSP</c:v>
                </c:pt>
                <c:pt idx="35">
                  <c:v>Sussex CSP</c:v>
                </c:pt>
                <c:pt idx="36">
                  <c:v>Wesport CSP</c:v>
                </c:pt>
                <c:pt idx="37">
                  <c:v>North Yorkshire CSP</c:v>
                </c:pt>
                <c:pt idx="38">
                  <c:v>Gloucestershire CSP</c:v>
                </c:pt>
                <c:pt idx="39">
                  <c:v>Devon CSP</c:v>
                </c:pt>
                <c:pt idx="40">
                  <c:v>Dorset CSP</c:v>
                </c:pt>
                <c:pt idx="41">
                  <c:v>Cornwall and Isles of Scilly CSP</c:v>
                </c:pt>
                <c:pt idx="42">
                  <c:v>Surrey CSP</c:v>
                </c:pt>
                <c:pt idx="43">
                  <c:v>Oxfordshire CSP</c:v>
                </c:pt>
                <c:pt idx="44">
                  <c:v>Buckinghamshire and Milton Keynes CSP</c:v>
                </c:pt>
              </c:strCache>
            </c:strRef>
          </c:cat>
          <c:val>
            <c:numRef>
              <c:f>'55-74 rank'!$V$70:$V$114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0.53200000000000003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33-4F2A-B8CB-0152BAD0FA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8.1025009096455491E-2"/>
          <c:y val="0.90300498310622335"/>
          <c:w val="0.83578222492116749"/>
          <c:h val="9.25063550085199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HLE!$B$2</c:f>
          <c:strCache>
            <c:ptCount val="1"/>
            <c:pt idx="0">
              <c:v>Male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HLE!$C$5</c:f>
              <c:strCache>
                <c:ptCount val="1"/>
                <c:pt idx="0">
                  <c:v>LA Males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HLE!$B$6:$B$10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HLE!$C$6:$C$10</c:f>
              <c:numCache>
                <c:formatCode>General</c:formatCode>
                <c:ptCount val="5"/>
                <c:pt idx="0">
                  <c:v>58.51437</c:v>
                </c:pt>
                <c:pt idx="1">
                  <c:v>58.613770000000002</c:v>
                </c:pt>
                <c:pt idx="2">
                  <c:v>60.572310000000002</c:v>
                </c:pt>
                <c:pt idx="3">
                  <c:v>61.681359999999998</c:v>
                </c:pt>
                <c:pt idx="4">
                  <c:v>62.061570000000003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3C-4111-89A8-4565E670EC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39416632"/>
        <c:axId val="539417616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HLE!$D$5</c15:sqref>
                        </c15:formulaRef>
                      </c:ext>
                    </c:extLst>
                    <c:strCache>
                      <c:ptCount val="1"/>
                      <c:pt idx="0">
                        <c:v>LA Females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numFmt formatCode="#,##0.0" sourceLinked="0"/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HLE!$B$6:$B$10</c15:sqref>
                        </c15:formulaRef>
                      </c:ext>
                    </c:extLst>
                    <c:strCache>
                      <c:ptCount val="5"/>
                      <c:pt idx="0">
                        <c:v>Hartlepool</c:v>
                      </c:pt>
                      <c:pt idx="1">
                        <c:v>Middlesbrough</c:v>
                      </c:pt>
                      <c:pt idx="2">
                        <c:v>Redcar and Cleveland</c:v>
                      </c:pt>
                      <c:pt idx="3">
                        <c:v>Stockton-on-Tees</c:v>
                      </c:pt>
                      <c:pt idx="4">
                        <c:v>Darlington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HLE!$D$6:$D$10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60.220039999999997</c:v>
                      </c:pt>
                      <c:pt idx="1">
                        <c:v>60.115079999999999</c:v>
                      </c:pt>
                      <c:pt idx="2">
                        <c:v>61.597020000000001</c:v>
                      </c:pt>
                      <c:pt idx="3">
                        <c:v>62.748370000000001</c:v>
                      </c:pt>
                      <c:pt idx="4">
                        <c:v>64.013140000000007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723C-4111-89A8-4565E670EC7F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HLE!$F$5</c15:sqref>
                        </c15:formulaRef>
                      </c:ext>
                    </c:extLst>
                    <c:strCache>
                      <c:ptCount val="1"/>
                      <c:pt idx="0">
                        <c:v>England Female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HLE!$B$6:$B$10</c15:sqref>
                        </c15:formulaRef>
                      </c:ext>
                    </c:extLst>
                    <c:strCache>
                      <c:ptCount val="5"/>
                      <c:pt idx="0">
                        <c:v>Hartlepool</c:v>
                      </c:pt>
                      <c:pt idx="1">
                        <c:v>Middlesbrough</c:v>
                      </c:pt>
                      <c:pt idx="2">
                        <c:v>Redcar and Cleveland</c:v>
                      </c:pt>
                      <c:pt idx="3">
                        <c:v>Stockton-on-Tees</c:v>
                      </c:pt>
                      <c:pt idx="4">
                        <c:v>Darlington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HLE!$F$6:$F$10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65.5</c:v>
                      </c:pt>
                      <c:pt idx="1">
                        <c:v>65.5</c:v>
                      </c:pt>
                      <c:pt idx="2">
                        <c:v>65.5</c:v>
                      </c:pt>
                      <c:pt idx="3">
                        <c:v>65.5</c:v>
                      </c:pt>
                      <c:pt idx="4">
                        <c:v>65.5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723C-4111-89A8-4565E670EC7F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2"/>
          <c:order val="2"/>
          <c:tx>
            <c:strRef>
              <c:f>HLE!$E$5</c:f>
              <c:strCache>
                <c:ptCount val="1"/>
                <c:pt idx="0">
                  <c:v>England Male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layout>
                <c:manualLayout>
                  <c:x val="-8.1238688033337825E-4"/>
                  <c:y val="-4.8326671475968246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740542328042328"/>
                      <c:h val="0.1008944444444444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23C-4111-89A8-4565E670EC7F}"/>
                </c:ext>
              </c:extLst>
            </c:dLbl>
            <c:dLbl>
              <c:idx val="8"/>
              <c:layout>
                <c:manualLayout>
                  <c:x val="-1.185505267521526E-2"/>
                  <c:y val="-9.5781809079683394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23C-4111-89A8-4565E670EC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HLE!$B$6:$B$10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HLE!$E$6:$E$10</c:f>
              <c:numCache>
                <c:formatCode>General</c:formatCode>
                <c:ptCount val="5"/>
                <c:pt idx="0">
                  <c:v>64.2</c:v>
                </c:pt>
                <c:pt idx="1">
                  <c:v>64.2</c:v>
                </c:pt>
                <c:pt idx="2">
                  <c:v>64.2</c:v>
                </c:pt>
                <c:pt idx="3">
                  <c:v>64.2</c:v>
                </c:pt>
                <c:pt idx="4">
                  <c:v>64.2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23C-4111-89A8-4565E670EC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9416632"/>
        <c:axId val="539417616"/>
      </c:lineChart>
      <c:catAx>
        <c:axId val="539416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417616"/>
        <c:crosses val="autoZero"/>
        <c:auto val="1"/>
        <c:lblAlgn val="ctr"/>
        <c:lblOffset val="100"/>
        <c:noMultiLvlLbl val="0"/>
      </c:catAx>
      <c:valAx>
        <c:axId val="539417616"/>
        <c:scaling>
          <c:orientation val="minMax"/>
          <c:max val="85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Years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416632"/>
        <c:crosses val="autoZero"/>
        <c:crossBetween val="between"/>
        <c:majorUnit val="1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14797738306555E-2"/>
          <c:y val="2.5424486199152902E-2"/>
          <c:w val="0.98159987509304181"/>
          <c:h val="0.7908724537037038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'75+ LA'!$H$40</c:f>
              <c:strCache>
                <c:ptCount val="1"/>
                <c:pt idx="0">
                  <c:v>Insufficient data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'75+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'75+ LA'!$H$41:$H$47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615E-42FA-B0C9-04F28C5FC273}"/>
            </c:ext>
          </c:extLst>
        </c:ser>
        <c:ser>
          <c:idx val="1"/>
          <c:order val="1"/>
          <c:tx>
            <c:strRef>
              <c:f>'75+ LA'!$I$40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7DF1B0FC-141D-452A-93C0-DCF60F3FAEA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615E-42FA-B0C9-04F28C5FC27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7307AEB-2477-4C53-A58B-E144C1FA245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615E-42FA-B0C9-04F28C5FC27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F80DAD5-1038-46B1-B53B-375C6559986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615E-42FA-B0C9-04F28C5FC27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474830A-9DE9-4BD6-80C5-E67853F2484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615E-42FA-B0C9-04F28C5FC27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5B416B00-7045-42E6-8356-BABDB91EFE4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615E-42FA-B0C9-04F28C5FC27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1A001056-6CCA-4558-B513-A51AF76A352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615E-42FA-B0C9-04F28C5FC27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9D1DD12C-116E-4C20-B271-2CD7F283F3B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615E-42FA-B0C9-04F28C5FC2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'75+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'75+ LA'!$I$41:$I$47</c:f>
              <c:numCache>
                <c:formatCode>0.0%</c:formatCode>
                <c:ptCount val="7"/>
                <c:pt idx="0">
                  <c:v>0.51600000000000001</c:v>
                </c:pt>
                <c:pt idx="1">
                  <c:v>0.60899999999999999</c:v>
                </c:pt>
                <c:pt idx="2">
                  <c:v>0</c:v>
                </c:pt>
                <c:pt idx="3">
                  <c:v>0</c:v>
                </c:pt>
                <c:pt idx="4">
                  <c:v>0.74299999999999999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'75+ LA'!$H$62:$H$77</c15:f>
                <c15:dlblRangeCache>
                  <c:ptCount val="16"/>
                  <c:pt idx="0">
                    <c:v>51.6%</c:v>
                  </c:pt>
                  <c:pt idx="1">
                    <c:v>60.9%</c:v>
                  </c:pt>
                  <c:pt idx="4">
                    <c:v>74.3%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615E-42FA-B0C9-04F28C5FC273}"/>
            </c:ext>
          </c:extLst>
        </c:ser>
        <c:ser>
          <c:idx val="2"/>
          <c:order val="2"/>
          <c:tx>
            <c:strRef>
              <c:f>'75+ LA'!$J$40</c:f>
              <c:strCache>
                <c:ptCount val="1"/>
                <c:pt idx="0">
                  <c:v>missing inactive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'75+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'75+ LA'!$J$41:$J$47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15E-42FA-B0C9-04F28C5FC273}"/>
            </c:ext>
          </c:extLst>
        </c:ser>
        <c:ser>
          <c:idx val="3"/>
          <c:order val="3"/>
          <c:tx>
            <c:strRef>
              <c:f>'75+ LA'!$K$40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42FE46E8-C7ED-41CF-937D-72F19A372A2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615E-42FA-B0C9-04F28C5FC27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38369C5-285F-4A09-8C51-61CA399E921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615E-42FA-B0C9-04F28C5FC27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0508DC0-29B3-4547-A34F-443303BF6AF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615E-42FA-B0C9-04F28C5FC27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22DEFB86-ABF8-4191-BDC2-5EF5F51C7EA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615E-42FA-B0C9-04F28C5FC27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D94E731A-B53E-4799-847B-23F17C0D7DE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615E-42FA-B0C9-04F28C5FC27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BBAD144E-5A39-43D5-857D-8E749CB5C6A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615E-42FA-B0C9-04F28C5FC27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413D5D3F-095F-4D96-98B3-FE5036ACF83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615E-42FA-B0C9-04F28C5FC2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'75+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'75+ LA'!$K$41:$K$47</c:f>
              <c:numCache>
                <c:formatCode>0.0%</c:formatCode>
                <c:ptCount val="7"/>
                <c:pt idx="0">
                  <c:v>0.13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'75+ LA'!$I$62:$I$77</c15:f>
                <c15:dlblRangeCache>
                  <c:ptCount val="16"/>
                  <c:pt idx="0">
                    <c:v>13.0%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615E-42FA-B0C9-04F28C5FC273}"/>
            </c:ext>
          </c:extLst>
        </c:ser>
        <c:ser>
          <c:idx val="4"/>
          <c:order val="4"/>
          <c:tx>
            <c:strRef>
              <c:f>'75+ LA'!$L$40</c:f>
              <c:strCache>
                <c:ptCount val="1"/>
                <c:pt idx="0">
                  <c:v>missing fairly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'75+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'75+ LA'!$L$41:$L$47</c:f>
              <c:numCache>
                <c:formatCode>0.0%</c:formatCode>
                <c:ptCount val="7"/>
                <c:pt idx="0">
                  <c:v>0</c:v>
                </c:pt>
                <c:pt idx="1">
                  <c:v>9.099999999999997E-2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15E-42FA-B0C9-04F28C5FC273}"/>
            </c:ext>
          </c:extLst>
        </c:ser>
        <c:ser>
          <c:idx val="5"/>
          <c:order val="5"/>
          <c:tx>
            <c:strRef>
              <c:f>'75+ LA'!$M$40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1F8DE154-5042-46CC-B981-360E8DA09F31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615E-42FA-B0C9-04F28C5FC27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C83A500-AE10-471E-AAC4-A0A4EDD263C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615E-42FA-B0C9-04F28C5FC27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7FFF56C-B22D-4E06-860D-48DA8B54A7D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5-615E-42FA-B0C9-04F28C5FC27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24CB9277-1BC0-4149-B9B1-144CDB5AFE6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6-615E-42FA-B0C9-04F28C5FC27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8600952D-4301-4730-9251-D138FC3DDC8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7-615E-42FA-B0C9-04F28C5FC27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D3FE706D-9CCF-4076-9855-79FCD8F910E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8-615E-42FA-B0C9-04F28C5FC27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B8767CFD-9AED-4E9F-81DA-B950EA16554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9-615E-42FA-B0C9-04F28C5FC2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'75+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'75+ LA'!$M$41:$M$47</c:f>
              <c:numCache>
                <c:formatCode>0.0%</c:formatCode>
                <c:ptCount val="7"/>
                <c:pt idx="0">
                  <c:v>0.35299999999999998</c:v>
                </c:pt>
                <c:pt idx="1">
                  <c:v>0.3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'75+ LA'!$J$62:$J$77</c15:f>
                <c15:dlblRangeCache>
                  <c:ptCount val="16"/>
                  <c:pt idx="0">
                    <c:v>35.3%</c:v>
                  </c:pt>
                  <c:pt idx="1">
                    <c:v>30.0%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A-615E-42FA-B0C9-04F28C5FC273}"/>
            </c:ext>
          </c:extLst>
        </c:ser>
        <c:ser>
          <c:idx val="6"/>
          <c:order val="6"/>
          <c:tx>
            <c:strRef>
              <c:f>'75+ LA'!$N$40</c:f>
              <c:strCache>
                <c:ptCount val="1"/>
                <c:pt idx="0">
                  <c:v>missing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'75+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'75+ LA'!$N$41:$N$47</c:f>
              <c:numCache>
                <c:formatCode>0.0%</c:formatCode>
                <c:ptCount val="7"/>
                <c:pt idx="0">
                  <c:v>1.0000000000000009E-3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0.25700000000000001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615E-42FA-B0C9-04F28C5FC2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General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0954546087175827"/>
          <c:y val="0.93990068132559523"/>
          <c:w val="0.38516819743652991"/>
          <c:h val="5.31431043010401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6.0667141947787877E-2"/>
          <c:w val="0.86578856666230086"/>
          <c:h val="0.62001274359340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'75+ rank'!$D$72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noFill/>
            </a:ln>
            <a:effectLst/>
          </c:spPr>
          <c:invertIfNegative val="0"/>
          <c:dPt>
            <c:idx val="39"/>
            <c:invertIfNegative val="0"/>
            <c:bubble3D val="0"/>
            <c:spPr>
              <a:solidFill>
                <a:schemeClr val="bg2"/>
              </a:solidFill>
              <a:ln w="254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B115-4B29-87AE-D7CFD15FC433}"/>
              </c:ext>
            </c:extLst>
          </c:dPt>
          <c:cat>
            <c:strRef>
              <c:f>'75+ rank'!$H$73:$H$117</c:f>
              <c:strCache>
                <c:ptCount val="43"/>
                <c:pt idx="0">
                  <c:v>Best</c:v>
                </c:pt>
                <c:pt idx="42">
                  <c:v>Worst</c:v>
                </c:pt>
              </c:strCache>
            </c:strRef>
          </c:cat>
          <c:val>
            <c:numRef>
              <c:f>'75+ rank'!$D$73:$D$117</c:f>
              <c:numCache>
                <c:formatCode>0.0%</c:formatCode>
                <c:ptCount val="43"/>
                <c:pt idx="0">
                  <c:v>0.434</c:v>
                </c:pt>
                <c:pt idx="1">
                  <c:v>0.44500000000000001</c:v>
                </c:pt>
                <c:pt idx="2">
                  <c:v>0.44800000000000001</c:v>
                </c:pt>
                <c:pt idx="3">
                  <c:v>0.44900000000000001</c:v>
                </c:pt>
                <c:pt idx="4">
                  <c:v>0.45300000000000001</c:v>
                </c:pt>
                <c:pt idx="5">
                  <c:v>0.45600000000000002</c:v>
                </c:pt>
                <c:pt idx="6">
                  <c:v>0.46200000000000002</c:v>
                </c:pt>
                <c:pt idx="7">
                  <c:v>0.46500000000000002</c:v>
                </c:pt>
                <c:pt idx="8">
                  <c:v>0.46600000000000003</c:v>
                </c:pt>
                <c:pt idx="9">
                  <c:v>0.47099999999999997</c:v>
                </c:pt>
                <c:pt idx="10">
                  <c:v>0.47599999999999998</c:v>
                </c:pt>
                <c:pt idx="11">
                  <c:v>0.47799999999999998</c:v>
                </c:pt>
                <c:pt idx="12">
                  <c:v>0.48099999999999998</c:v>
                </c:pt>
                <c:pt idx="13">
                  <c:v>0.48299999999999998</c:v>
                </c:pt>
                <c:pt idx="14">
                  <c:v>0.48499999999999999</c:v>
                </c:pt>
                <c:pt idx="15">
                  <c:v>0.48899999999999999</c:v>
                </c:pt>
                <c:pt idx="16">
                  <c:v>0.49</c:v>
                </c:pt>
                <c:pt idx="17">
                  <c:v>0.495</c:v>
                </c:pt>
                <c:pt idx="18">
                  <c:v>0.504</c:v>
                </c:pt>
                <c:pt idx="19">
                  <c:v>0.50700000000000001</c:v>
                </c:pt>
                <c:pt idx="20">
                  <c:v>0.51</c:v>
                </c:pt>
                <c:pt idx="21">
                  <c:v>0.51100000000000001</c:v>
                </c:pt>
                <c:pt idx="22">
                  <c:v>0.51400000000000001</c:v>
                </c:pt>
                <c:pt idx="23">
                  <c:v>0.51400000000000001</c:v>
                </c:pt>
                <c:pt idx="24">
                  <c:v>0.51600000000000001</c:v>
                </c:pt>
                <c:pt idx="25">
                  <c:v>0.51600000000000001</c:v>
                </c:pt>
                <c:pt idx="26">
                  <c:v>0.51900000000000002</c:v>
                </c:pt>
                <c:pt idx="27">
                  <c:v>0.52</c:v>
                </c:pt>
                <c:pt idx="28">
                  <c:v>0.53700000000000003</c:v>
                </c:pt>
                <c:pt idx="29">
                  <c:v>0.53900000000000003</c:v>
                </c:pt>
                <c:pt idx="30">
                  <c:v>0.54</c:v>
                </c:pt>
                <c:pt idx="31">
                  <c:v>0.54200000000000004</c:v>
                </c:pt>
                <c:pt idx="32">
                  <c:v>0.54200000000000004</c:v>
                </c:pt>
                <c:pt idx="33">
                  <c:v>0.55700000000000005</c:v>
                </c:pt>
                <c:pt idx="34">
                  <c:v>0.58799999999999997</c:v>
                </c:pt>
                <c:pt idx="35">
                  <c:v>0.58799999999999997</c:v>
                </c:pt>
                <c:pt idx="36">
                  <c:v>0.59099999999999997</c:v>
                </c:pt>
                <c:pt idx="37">
                  <c:v>0.59199999999999997</c:v>
                </c:pt>
                <c:pt idx="38">
                  <c:v>0.60299999999999998</c:v>
                </c:pt>
                <c:pt idx="39">
                  <c:v>0.60499999999999998</c:v>
                </c:pt>
                <c:pt idx="40">
                  <c:v>0.60899999999999999</c:v>
                </c:pt>
                <c:pt idx="41">
                  <c:v>0.61099999999999999</c:v>
                </c:pt>
                <c:pt idx="42">
                  <c:v>0.64200000000000002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115-4B29-87AE-D7CFD15FC433}"/>
            </c:ext>
          </c:extLst>
        </c:ser>
        <c:ser>
          <c:idx val="3"/>
          <c:order val="1"/>
          <c:tx>
            <c:strRef>
              <c:f>'75+ rank'!$G$72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'75+ rank'!$C$73:$C$117</c:f>
              <c:strCache>
                <c:ptCount val="43"/>
                <c:pt idx="0">
                  <c:v>Shropshire and Telford and the Wrekin CSP</c:v>
                </c:pt>
                <c:pt idx="1">
                  <c:v>Dorset CSP</c:v>
                </c:pt>
                <c:pt idx="2">
                  <c:v>North Yorkshire CSP</c:v>
                </c:pt>
                <c:pt idx="3">
                  <c:v>Cumbria CSP</c:v>
                </c:pt>
                <c:pt idx="4">
                  <c:v>Cheshire CSP</c:v>
                </c:pt>
                <c:pt idx="5">
                  <c:v>Berkshire CSP</c:v>
                </c:pt>
                <c:pt idx="6">
                  <c:v>Surrey CSP</c:v>
                </c:pt>
                <c:pt idx="7">
                  <c:v>Hampshire and Isle of Wright CSP</c:v>
                </c:pt>
                <c:pt idx="8">
                  <c:v>Kent CSP</c:v>
                </c:pt>
                <c:pt idx="9">
                  <c:v>Leicester, Leicestershire and Rutland CSP</c:v>
                </c:pt>
                <c:pt idx="10">
                  <c:v>Bedfordshire CSP</c:v>
                </c:pt>
                <c:pt idx="11">
                  <c:v>Wiltshire and Swindon CSP</c:v>
                </c:pt>
                <c:pt idx="12">
                  <c:v>Herefordshire and Worcestershire CSP</c:v>
                </c:pt>
                <c:pt idx="13">
                  <c:v>Merseyside CSP</c:v>
                </c:pt>
                <c:pt idx="14">
                  <c:v>Gloucestershire CSP</c:v>
                </c:pt>
                <c:pt idx="15">
                  <c:v>Hertfordshire CSP</c:v>
                </c:pt>
                <c:pt idx="16">
                  <c:v>Devon CSP</c:v>
                </c:pt>
                <c:pt idx="17">
                  <c:v>Sussex CSP</c:v>
                </c:pt>
                <c:pt idx="18">
                  <c:v>London CSP</c:v>
                </c:pt>
                <c:pt idx="19">
                  <c:v>Wesport CSP</c:v>
                </c:pt>
                <c:pt idx="20">
                  <c:v>Derbyshire CSP</c:v>
                </c:pt>
                <c:pt idx="21">
                  <c:v>Nottinghamshire CSP</c:v>
                </c:pt>
                <c:pt idx="22">
                  <c:v>Oxfordshire CSP</c:v>
                </c:pt>
                <c:pt idx="23">
                  <c:v>West Yorkshire CSP</c:v>
                </c:pt>
                <c:pt idx="24">
                  <c:v>Buckinghamshire and Milton Keynes CSP</c:v>
                </c:pt>
                <c:pt idx="25">
                  <c:v>Lancashire CSP</c:v>
                </c:pt>
                <c:pt idx="26">
                  <c:v>Somerset CSP</c:v>
                </c:pt>
                <c:pt idx="27">
                  <c:v>Norfolk CSP</c:v>
                </c:pt>
                <c:pt idx="28">
                  <c:v>Suffolk CSP</c:v>
                </c:pt>
                <c:pt idx="29">
                  <c:v>Cambridgeshire CSP</c:v>
                </c:pt>
                <c:pt idx="30">
                  <c:v>Greater Manchester CSP</c:v>
                </c:pt>
                <c:pt idx="31">
                  <c:v>Coventry, Solihull and Warwickshire CSP</c:v>
                </c:pt>
                <c:pt idx="32">
                  <c:v>Staffordshire and Stoke-on-Trent CSP</c:v>
                </c:pt>
                <c:pt idx="33">
                  <c:v>Essex CSP</c:v>
                </c:pt>
                <c:pt idx="34">
                  <c:v>Black Country CSP</c:v>
                </c:pt>
                <c:pt idx="35">
                  <c:v>Lincolnshire CSP</c:v>
                </c:pt>
                <c:pt idx="36">
                  <c:v>Birmingham CSP</c:v>
                </c:pt>
                <c:pt idx="37">
                  <c:v>Tyne and Wear CSP</c:v>
                </c:pt>
                <c:pt idx="38">
                  <c:v>Humber CSP</c:v>
                </c:pt>
                <c:pt idx="39">
                  <c:v>Northamptonshire CSP</c:v>
                </c:pt>
                <c:pt idx="40">
                  <c:v>Tees Valley CSP</c:v>
                </c:pt>
                <c:pt idx="41">
                  <c:v>Cornwall and Isles of Scilly CSP</c:v>
                </c:pt>
                <c:pt idx="42">
                  <c:v>South Yorkshire CSP</c:v>
                </c:pt>
              </c:strCache>
            </c:strRef>
          </c:cat>
          <c:val>
            <c:numRef>
              <c:f>'75+ rank'!$G$73:$G$117</c:f>
              <c:numCache>
                <c:formatCode>General</c:formatCode>
                <c:ptCount val="43"/>
                <c:pt idx="0" formatCode="0.0%">
                  <c:v>0.434</c:v>
                </c:pt>
                <c:pt idx="42" formatCode="0.0%">
                  <c:v>0.64200000000000002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115-4B29-87AE-D7CFD15FC433}"/>
            </c:ext>
          </c:extLst>
        </c:ser>
        <c:ser>
          <c:idx val="2"/>
          <c:order val="2"/>
          <c:tx>
            <c:strRef>
              <c:f>'75+ rank'!$F$72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'75+ rank'!$C$73:$C$117</c:f>
              <c:strCache>
                <c:ptCount val="43"/>
                <c:pt idx="0">
                  <c:v>Shropshire and Telford and the Wrekin CSP</c:v>
                </c:pt>
                <c:pt idx="1">
                  <c:v>Dorset CSP</c:v>
                </c:pt>
                <c:pt idx="2">
                  <c:v>North Yorkshire CSP</c:v>
                </c:pt>
                <c:pt idx="3">
                  <c:v>Cumbria CSP</c:v>
                </c:pt>
                <c:pt idx="4">
                  <c:v>Cheshire CSP</c:v>
                </c:pt>
                <c:pt idx="5">
                  <c:v>Berkshire CSP</c:v>
                </c:pt>
                <c:pt idx="6">
                  <c:v>Surrey CSP</c:v>
                </c:pt>
                <c:pt idx="7">
                  <c:v>Hampshire and Isle of Wright CSP</c:v>
                </c:pt>
                <c:pt idx="8">
                  <c:v>Kent CSP</c:v>
                </c:pt>
                <c:pt idx="9">
                  <c:v>Leicester, Leicestershire and Rutland CSP</c:v>
                </c:pt>
                <c:pt idx="10">
                  <c:v>Bedfordshire CSP</c:v>
                </c:pt>
                <c:pt idx="11">
                  <c:v>Wiltshire and Swindon CSP</c:v>
                </c:pt>
                <c:pt idx="12">
                  <c:v>Herefordshire and Worcestershire CSP</c:v>
                </c:pt>
                <c:pt idx="13">
                  <c:v>Merseyside CSP</c:v>
                </c:pt>
                <c:pt idx="14">
                  <c:v>Gloucestershire CSP</c:v>
                </c:pt>
                <c:pt idx="15">
                  <c:v>Hertfordshire CSP</c:v>
                </c:pt>
                <c:pt idx="16">
                  <c:v>Devon CSP</c:v>
                </c:pt>
                <c:pt idx="17">
                  <c:v>Sussex CSP</c:v>
                </c:pt>
                <c:pt idx="18">
                  <c:v>London CSP</c:v>
                </c:pt>
                <c:pt idx="19">
                  <c:v>Wesport CSP</c:v>
                </c:pt>
                <c:pt idx="20">
                  <c:v>Derbyshire CSP</c:v>
                </c:pt>
                <c:pt idx="21">
                  <c:v>Nottinghamshire CSP</c:v>
                </c:pt>
                <c:pt idx="22">
                  <c:v>Oxfordshire CSP</c:v>
                </c:pt>
                <c:pt idx="23">
                  <c:v>West Yorkshire CSP</c:v>
                </c:pt>
                <c:pt idx="24">
                  <c:v>Buckinghamshire and Milton Keynes CSP</c:v>
                </c:pt>
                <c:pt idx="25">
                  <c:v>Lancashire CSP</c:v>
                </c:pt>
                <c:pt idx="26">
                  <c:v>Somerset CSP</c:v>
                </c:pt>
                <c:pt idx="27">
                  <c:v>Norfolk CSP</c:v>
                </c:pt>
                <c:pt idx="28">
                  <c:v>Suffolk CSP</c:v>
                </c:pt>
                <c:pt idx="29">
                  <c:v>Cambridgeshire CSP</c:v>
                </c:pt>
                <c:pt idx="30">
                  <c:v>Greater Manchester CSP</c:v>
                </c:pt>
                <c:pt idx="31">
                  <c:v>Coventry, Solihull and Warwickshire CSP</c:v>
                </c:pt>
                <c:pt idx="32">
                  <c:v>Staffordshire and Stoke-on-Trent CSP</c:v>
                </c:pt>
                <c:pt idx="33">
                  <c:v>Essex CSP</c:v>
                </c:pt>
                <c:pt idx="34">
                  <c:v>Black Country CSP</c:v>
                </c:pt>
                <c:pt idx="35">
                  <c:v>Lincolnshire CSP</c:v>
                </c:pt>
                <c:pt idx="36">
                  <c:v>Birmingham CSP</c:v>
                </c:pt>
                <c:pt idx="37">
                  <c:v>Tyne and Wear CSP</c:v>
                </c:pt>
                <c:pt idx="38">
                  <c:v>Humber CSP</c:v>
                </c:pt>
                <c:pt idx="39">
                  <c:v>Northamptonshire CSP</c:v>
                </c:pt>
                <c:pt idx="40">
                  <c:v>Tees Valley CSP</c:v>
                </c:pt>
                <c:pt idx="41">
                  <c:v>Cornwall and Isles of Scilly CSP</c:v>
                </c:pt>
                <c:pt idx="42">
                  <c:v>South Yorkshire CSP</c:v>
                </c:pt>
              </c:strCache>
            </c:strRef>
          </c:cat>
          <c:val>
            <c:numRef>
              <c:f>'75+ rank'!$F$73:$F$117</c:f>
              <c:numCache>
                <c:formatCode>General</c:formatCode>
                <c:ptCount val="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0.48299999999999998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0.58799999999999997</c:v>
                </c:pt>
                <c:pt idx="35">
                  <c:v>0</c:v>
                </c:pt>
                <c:pt idx="36">
                  <c:v>0</c:v>
                </c:pt>
                <c:pt idx="37">
                  <c:v>0.59199999999999997</c:v>
                </c:pt>
                <c:pt idx="38">
                  <c:v>0.60299999999999998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115-4B29-87AE-D7CFD15FC433}"/>
            </c:ext>
          </c:extLst>
        </c:ser>
        <c:ser>
          <c:idx val="1"/>
          <c:order val="3"/>
          <c:tx>
            <c:strRef>
              <c:f>'75+ rank'!$E$72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'75+ rank'!$C$73:$C$117</c:f>
              <c:strCache>
                <c:ptCount val="43"/>
                <c:pt idx="0">
                  <c:v>Shropshire and Telford and the Wrekin CSP</c:v>
                </c:pt>
                <c:pt idx="1">
                  <c:v>Dorset CSP</c:v>
                </c:pt>
                <c:pt idx="2">
                  <c:v>North Yorkshire CSP</c:v>
                </c:pt>
                <c:pt idx="3">
                  <c:v>Cumbria CSP</c:v>
                </c:pt>
                <c:pt idx="4">
                  <c:v>Cheshire CSP</c:v>
                </c:pt>
                <c:pt idx="5">
                  <c:v>Berkshire CSP</c:v>
                </c:pt>
                <c:pt idx="6">
                  <c:v>Surrey CSP</c:v>
                </c:pt>
                <c:pt idx="7">
                  <c:v>Hampshire and Isle of Wright CSP</c:v>
                </c:pt>
                <c:pt idx="8">
                  <c:v>Kent CSP</c:v>
                </c:pt>
                <c:pt idx="9">
                  <c:v>Leicester, Leicestershire and Rutland CSP</c:v>
                </c:pt>
                <c:pt idx="10">
                  <c:v>Bedfordshire CSP</c:v>
                </c:pt>
                <c:pt idx="11">
                  <c:v>Wiltshire and Swindon CSP</c:v>
                </c:pt>
                <c:pt idx="12">
                  <c:v>Herefordshire and Worcestershire CSP</c:v>
                </c:pt>
                <c:pt idx="13">
                  <c:v>Merseyside CSP</c:v>
                </c:pt>
                <c:pt idx="14">
                  <c:v>Gloucestershire CSP</c:v>
                </c:pt>
                <c:pt idx="15">
                  <c:v>Hertfordshire CSP</c:v>
                </c:pt>
                <c:pt idx="16">
                  <c:v>Devon CSP</c:v>
                </c:pt>
                <c:pt idx="17">
                  <c:v>Sussex CSP</c:v>
                </c:pt>
                <c:pt idx="18">
                  <c:v>London CSP</c:v>
                </c:pt>
                <c:pt idx="19">
                  <c:v>Wesport CSP</c:v>
                </c:pt>
                <c:pt idx="20">
                  <c:v>Derbyshire CSP</c:v>
                </c:pt>
                <c:pt idx="21">
                  <c:v>Nottinghamshire CSP</c:v>
                </c:pt>
                <c:pt idx="22">
                  <c:v>Oxfordshire CSP</c:v>
                </c:pt>
                <c:pt idx="23">
                  <c:v>West Yorkshire CSP</c:v>
                </c:pt>
                <c:pt idx="24">
                  <c:v>Buckinghamshire and Milton Keynes CSP</c:v>
                </c:pt>
                <c:pt idx="25">
                  <c:v>Lancashire CSP</c:v>
                </c:pt>
                <c:pt idx="26">
                  <c:v>Somerset CSP</c:v>
                </c:pt>
                <c:pt idx="27">
                  <c:v>Norfolk CSP</c:v>
                </c:pt>
                <c:pt idx="28">
                  <c:v>Suffolk CSP</c:v>
                </c:pt>
                <c:pt idx="29">
                  <c:v>Cambridgeshire CSP</c:v>
                </c:pt>
                <c:pt idx="30">
                  <c:v>Greater Manchester CSP</c:v>
                </c:pt>
                <c:pt idx="31">
                  <c:v>Coventry, Solihull and Warwickshire CSP</c:v>
                </c:pt>
                <c:pt idx="32">
                  <c:v>Staffordshire and Stoke-on-Trent CSP</c:v>
                </c:pt>
                <c:pt idx="33">
                  <c:v>Essex CSP</c:v>
                </c:pt>
                <c:pt idx="34">
                  <c:v>Black Country CSP</c:v>
                </c:pt>
                <c:pt idx="35">
                  <c:v>Lincolnshire CSP</c:v>
                </c:pt>
                <c:pt idx="36">
                  <c:v>Birmingham CSP</c:v>
                </c:pt>
                <c:pt idx="37">
                  <c:v>Tyne and Wear CSP</c:v>
                </c:pt>
                <c:pt idx="38">
                  <c:v>Humber CSP</c:v>
                </c:pt>
                <c:pt idx="39">
                  <c:v>Northamptonshire CSP</c:v>
                </c:pt>
                <c:pt idx="40">
                  <c:v>Tees Valley CSP</c:v>
                </c:pt>
                <c:pt idx="41">
                  <c:v>Cornwall and Isles of Scilly CSP</c:v>
                </c:pt>
                <c:pt idx="42">
                  <c:v>South Yorkshire CSP</c:v>
                </c:pt>
              </c:strCache>
            </c:strRef>
          </c:cat>
          <c:val>
            <c:numRef>
              <c:f>'75+ rank'!$E$73:$E$117</c:f>
              <c:numCache>
                <c:formatCode>General</c:formatCode>
                <c:ptCount val="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0.60899999999999999</c:v>
                </c:pt>
                <c:pt idx="41">
                  <c:v>0</c:v>
                </c:pt>
                <c:pt idx="4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115-4B29-87AE-D7CFD15FC4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7.0592377386190716E-2"/>
          <c:y val="0.89082735839320892"/>
          <c:w val="0.85445061425466717"/>
          <c:h val="0.109172641606791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3.3967591885961053E-2"/>
          <c:w val="0.83751713839913156"/>
          <c:h val="0.641716063685247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'75+ rank'!$U$72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cat>
            <c:strRef>
              <c:f>'75+ rank'!$Z$73:$Z$117</c:f>
              <c:strCache>
                <c:ptCount val="43"/>
                <c:pt idx="0">
                  <c:v>Worst</c:v>
                </c:pt>
                <c:pt idx="42">
                  <c:v>Best</c:v>
                </c:pt>
              </c:strCache>
            </c:strRef>
          </c:cat>
          <c:val>
            <c:numRef>
              <c:f>'75+ rank'!$U$73:$U$117</c:f>
              <c:numCache>
                <c:formatCode>0.0%</c:formatCode>
                <c:ptCount val="43"/>
                <c:pt idx="0">
                  <c:v>0.251</c:v>
                </c:pt>
                <c:pt idx="1">
                  <c:v>0.253</c:v>
                </c:pt>
                <c:pt idx="2">
                  <c:v>0.27500000000000002</c:v>
                </c:pt>
                <c:pt idx="3">
                  <c:v>0.28000000000000003</c:v>
                </c:pt>
                <c:pt idx="4">
                  <c:v>0.28699999999999998</c:v>
                </c:pt>
                <c:pt idx="5">
                  <c:v>0.28999999999999998</c:v>
                </c:pt>
                <c:pt idx="6">
                  <c:v>0.3</c:v>
                </c:pt>
                <c:pt idx="7">
                  <c:v>0.30099999999999999</c:v>
                </c:pt>
                <c:pt idx="8">
                  <c:v>0.30499999999999999</c:v>
                </c:pt>
                <c:pt idx="9">
                  <c:v>0.313</c:v>
                </c:pt>
                <c:pt idx="10">
                  <c:v>0.317</c:v>
                </c:pt>
                <c:pt idx="11">
                  <c:v>0.32400000000000001</c:v>
                </c:pt>
                <c:pt idx="12">
                  <c:v>0.32900000000000001</c:v>
                </c:pt>
                <c:pt idx="13">
                  <c:v>0.32900000000000001</c:v>
                </c:pt>
                <c:pt idx="14">
                  <c:v>0.33300000000000002</c:v>
                </c:pt>
                <c:pt idx="15">
                  <c:v>0.34</c:v>
                </c:pt>
                <c:pt idx="16">
                  <c:v>0.34</c:v>
                </c:pt>
                <c:pt idx="17">
                  <c:v>0.34399999999999997</c:v>
                </c:pt>
                <c:pt idx="18">
                  <c:v>0.34799999999999998</c:v>
                </c:pt>
                <c:pt idx="19">
                  <c:v>0.35099999999999998</c:v>
                </c:pt>
                <c:pt idx="20">
                  <c:v>0.35199999999999998</c:v>
                </c:pt>
                <c:pt idx="21">
                  <c:v>0.35299999999999998</c:v>
                </c:pt>
                <c:pt idx="22">
                  <c:v>0.35399999999999998</c:v>
                </c:pt>
                <c:pt idx="23">
                  <c:v>0.35799999999999998</c:v>
                </c:pt>
                <c:pt idx="24">
                  <c:v>0.36299999999999999</c:v>
                </c:pt>
                <c:pt idx="25">
                  <c:v>0.36799999999999999</c:v>
                </c:pt>
                <c:pt idx="26">
                  <c:v>0.36799999999999999</c:v>
                </c:pt>
                <c:pt idx="27">
                  <c:v>0.36899999999999999</c:v>
                </c:pt>
                <c:pt idx="28">
                  <c:v>0.37</c:v>
                </c:pt>
                <c:pt idx="29">
                  <c:v>0.379</c:v>
                </c:pt>
                <c:pt idx="30">
                  <c:v>0.38400000000000001</c:v>
                </c:pt>
                <c:pt idx="31">
                  <c:v>0.38600000000000001</c:v>
                </c:pt>
                <c:pt idx="32">
                  <c:v>0.38700000000000001</c:v>
                </c:pt>
                <c:pt idx="33">
                  <c:v>0.39</c:v>
                </c:pt>
                <c:pt idx="34">
                  <c:v>0.39500000000000002</c:v>
                </c:pt>
                <c:pt idx="35">
                  <c:v>0.39500000000000002</c:v>
                </c:pt>
                <c:pt idx="36">
                  <c:v>0.39600000000000002</c:v>
                </c:pt>
                <c:pt idx="37">
                  <c:v>0.39600000000000002</c:v>
                </c:pt>
                <c:pt idx="38">
                  <c:v>0.40200000000000002</c:v>
                </c:pt>
                <c:pt idx="39">
                  <c:v>0.40899999999999997</c:v>
                </c:pt>
                <c:pt idx="40">
                  <c:v>0.42099999999999999</c:v>
                </c:pt>
                <c:pt idx="41">
                  <c:v>0.42799999999999999</c:v>
                </c:pt>
                <c:pt idx="42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19-4A30-8C6D-835F09AC6B21}"/>
            </c:ext>
          </c:extLst>
        </c:ser>
        <c:ser>
          <c:idx val="3"/>
          <c:order val="1"/>
          <c:tx>
            <c:strRef>
              <c:f>'75+ rank'!$Y$72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'75+ rank'!$T$73:$T$117</c:f>
              <c:strCache>
                <c:ptCount val="43"/>
                <c:pt idx="0">
                  <c:v>South Yorkshire CSP</c:v>
                </c:pt>
                <c:pt idx="1">
                  <c:v>Birmingham CSP</c:v>
                </c:pt>
                <c:pt idx="2">
                  <c:v>Northamptonshire CSP</c:v>
                </c:pt>
                <c:pt idx="3">
                  <c:v>Humber CSP</c:v>
                </c:pt>
                <c:pt idx="4">
                  <c:v>Tyne and Wear CSP</c:v>
                </c:pt>
                <c:pt idx="5">
                  <c:v>Lincolnshire CSP</c:v>
                </c:pt>
                <c:pt idx="6">
                  <c:v>Tees Valley CSP</c:v>
                </c:pt>
                <c:pt idx="7">
                  <c:v>Black Country CSP</c:v>
                </c:pt>
                <c:pt idx="8">
                  <c:v>Oxfordshire CSP</c:v>
                </c:pt>
                <c:pt idx="9">
                  <c:v>Cornwall and Isles of Scilly CSP</c:v>
                </c:pt>
                <c:pt idx="10">
                  <c:v>Cambridgeshire CSP</c:v>
                </c:pt>
                <c:pt idx="11">
                  <c:v>Staffordshire and Stoke-on-Trent CSP</c:v>
                </c:pt>
                <c:pt idx="12">
                  <c:v>Essex CSP</c:v>
                </c:pt>
                <c:pt idx="13">
                  <c:v>Suffolk CSP</c:v>
                </c:pt>
                <c:pt idx="14">
                  <c:v>Greater Manchester CSP</c:v>
                </c:pt>
                <c:pt idx="15">
                  <c:v>Buckinghamshire and Milton Keynes CSP</c:v>
                </c:pt>
                <c:pt idx="16">
                  <c:v>Lancashire CSP</c:v>
                </c:pt>
                <c:pt idx="17">
                  <c:v>Derbyshire CSP</c:v>
                </c:pt>
                <c:pt idx="18">
                  <c:v>Hertfordshire CSP</c:v>
                </c:pt>
                <c:pt idx="19">
                  <c:v>Nottinghamshire CSP</c:v>
                </c:pt>
                <c:pt idx="20">
                  <c:v>Norfolk CSP</c:v>
                </c:pt>
                <c:pt idx="21">
                  <c:v>Coventry, Solihull and Warwickshire CSP</c:v>
                </c:pt>
                <c:pt idx="22">
                  <c:v>Merseyside CSP</c:v>
                </c:pt>
                <c:pt idx="23">
                  <c:v>Herefordshire and Worcestershire CSP</c:v>
                </c:pt>
                <c:pt idx="24">
                  <c:v>Wesport CSP</c:v>
                </c:pt>
                <c:pt idx="25">
                  <c:v>London CSP</c:v>
                </c:pt>
                <c:pt idx="26">
                  <c:v>West Yorkshire CSP</c:v>
                </c:pt>
                <c:pt idx="27">
                  <c:v>Sussex CSP</c:v>
                </c:pt>
                <c:pt idx="28">
                  <c:v>Somerset CSP</c:v>
                </c:pt>
                <c:pt idx="29">
                  <c:v>Bedfordshire CSP</c:v>
                </c:pt>
                <c:pt idx="30">
                  <c:v>Devon CSP</c:v>
                </c:pt>
                <c:pt idx="31">
                  <c:v>Wiltshire and Swindon CSP</c:v>
                </c:pt>
                <c:pt idx="32">
                  <c:v>Gloucestershire CSP</c:v>
                </c:pt>
                <c:pt idx="33">
                  <c:v>Surrey CSP</c:v>
                </c:pt>
                <c:pt idx="34">
                  <c:v>North Yorkshire CSP</c:v>
                </c:pt>
                <c:pt idx="35">
                  <c:v>Shropshire and Telford and the Wrekin CSP</c:v>
                </c:pt>
                <c:pt idx="36">
                  <c:v>Berkshire CSP</c:v>
                </c:pt>
                <c:pt idx="37">
                  <c:v>Kent CSP</c:v>
                </c:pt>
                <c:pt idx="38">
                  <c:v>Hampshire and Isle of Wright CSP</c:v>
                </c:pt>
                <c:pt idx="39">
                  <c:v>Cheshire CSP</c:v>
                </c:pt>
                <c:pt idx="40">
                  <c:v>Dorset CSP</c:v>
                </c:pt>
                <c:pt idx="41">
                  <c:v>Leicester, Leicestershire and Rutland CSP</c:v>
                </c:pt>
                <c:pt idx="42">
                  <c:v>Cumbria CSP</c:v>
                </c:pt>
              </c:strCache>
            </c:strRef>
          </c:cat>
          <c:val>
            <c:numRef>
              <c:f>'75+ rank'!$Y$73:$Y$117</c:f>
              <c:numCache>
                <c:formatCode>General</c:formatCode>
                <c:ptCount val="43"/>
                <c:pt idx="0" formatCode="0.0%">
                  <c:v>0.251</c:v>
                </c:pt>
                <c:pt idx="42" formatCode="0.0%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19-4A30-8C6D-835F09AC6B21}"/>
            </c:ext>
          </c:extLst>
        </c:ser>
        <c:ser>
          <c:idx val="2"/>
          <c:order val="2"/>
          <c:tx>
            <c:strRef>
              <c:f>'75+ rank'!$W$72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'75+ rank'!$T$73:$T$117</c:f>
              <c:strCache>
                <c:ptCount val="43"/>
                <c:pt idx="0">
                  <c:v>South Yorkshire CSP</c:v>
                </c:pt>
                <c:pt idx="1">
                  <c:v>Birmingham CSP</c:v>
                </c:pt>
                <c:pt idx="2">
                  <c:v>Northamptonshire CSP</c:v>
                </c:pt>
                <c:pt idx="3">
                  <c:v>Humber CSP</c:v>
                </c:pt>
                <c:pt idx="4">
                  <c:v>Tyne and Wear CSP</c:v>
                </c:pt>
                <c:pt idx="5">
                  <c:v>Lincolnshire CSP</c:v>
                </c:pt>
                <c:pt idx="6">
                  <c:v>Tees Valley CSP</c:v>
                </c:pt>
                <c:pt idx="7">
                  <c:v>Black Country CSP</c:v>
                </c:pt>
                <c:pt idx="8">
                  <c:v>Oxfordshire CSP</c:v>
                </c:pt>
                <c:pt idx="9">
                  <c:v>Cornwall and Isles of Scilly CSP</c:v>
                </c:pt>
                <c:pt idx="10">
                  <c:v>Cambridgeshire CSP</c:v>
                </c:pt>
                <c:pt idx="11">
                  <c:v>Staffordshire and Stoke-on-Trent CSP</c:v>
                </c:pt>
                <c:pt idx="12">
                  <c:v>Essex CSP</c:v>
                </c:pt>
                <c:pt idx="13">
                  <c:v>Suffolk CSP</c:v>
                </c:pt>
                <c:pt idx="14">
                  <c:v>Greater Manchester CSP</c:v>
                </c:pt>
                <c:pt idx="15">
                  <c:v>Buckinghamshire and Milton Keynes CSP</c:v>
                </c:pt>
                <c:pt idx="16">
                  <c:v>Lancashire CSP</c:v>
                </c:pt>
                <c:pt idx="17">
                  <c:v>Derbyshire CSP</c:v>
                </c:pt>
                <c:pt idx="18">
                  <c:v>Hertfordshire CSP</c:v>
                </c:pt>
                <c:pt idx="19">
                  <c:v>Nottinghamshire CSP</c:v>
                </c:pt>
                <c:pt idx="20">
                  <c:v>Norfolk CSP</c:v>
                </c:pt>
                <c:pt idx="21">
                  <c:v>Coventry, Solihull and Warwickshire CSP</c:v>
                </c:pt>
                <c:pt idx="22">
                  <c:v>Merseyside CSP</c:v>
                </c:pt>
                <c:pt idx="23">
                  <c:v>Herefordshire and Worcestershire CSP</c:v>
                </c:pt>
                <c:pt idx="24">
                  <c:v>Wesport CSP</c:v>
                </c:pt>
                <c:pt idx="25">
                  <c:v>London CSP</c:v>
                </c:pt>
                <c:pt idx="26">
                  <c:v>West Yorkshire CSP</c:v>
                </c:pt>
                <c:pt idx="27">
                  <c:v>Sussex CSP</c:v>
                </c:pt>
                <c:pt idx="28">
                  <c:v>Somerset CSP</c:v>
                </c:pt>
                <c:pt idx="29">
                  <c:v>Bedfordshire CSP</c:v>
                </c:pt>
                <c:pt idx="30">
                  <c:v>Devon CSP</c:v>
                </c:pt>
                <c:pt idx="31">
                  <c:v>Wiltshire and Swindon CSP</c:v>
                </c:pt>
                <c:pt idx="32">
                  <c:v>Gloucestershire CSP</c:v>
                </c:pt>
                <c:pt idx="33">
                  <c:v>Surrey CSP</c:v>
                </c:pt>
                <c:pt idx="34">
                  <c:v>North Yorkshire CSP</c:v>
                </c:pt>
                <c:pt idx="35">
                  <c:v>Shropshire and Telford and the Wrekin CSP</c:v>
                </c:pt>
                <c:pt idx="36">
                  <c:v>Berkshire CSP</c:v>
                </c:pt>
                <c:pt idx="37">
                  <c:v>Kent CSP</c:v>
                </c:pt>
                <c:pt idx="38">
                  <c:v>Hampshire and Isle of Wright CSP</c:v>
                </c:pt>
                <c:pt idx="39">
                  <c:v>Cheshire CSP</c:v>
                </c:pt>
                <c:pt idx="40">
                  <c:v>Dorset CSP</c:v>
                </c:pt>
                <c:pt idx="41">
                  <c:v>Leicester, Leicestershire and Rutland CSP</c:v>
                </c:pt>
                <c:pt idx="42">
                  <c:v>Cumbria CSP</c:v>
                </c:pt>
              </c:strCache>
            </c:strRef>
          </c:cat>
          <c:val>
            <c:numRef>
              <c:f>'75+ rank'!$W$73:$W$117</c:f>
              <c:numCache>
                <c:formatCode>General</c:formatCode>
                <c:ptCount val="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0.28000000000000003</c:v>
                </c:pt>
                <c:pt idx="4">
                  <c:v>0.28699999999999998</c:v>
                </c:pt>
                <c:pt idx="5">
                  <c:v>0</c:v>
                </c:pt>
                <c:pt idx="6">
                  <c:v>0</c:v>
                </c:pt>
                <c:pt idx="7">
                  <c:v>0.30099999999999999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0.35399999999999998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19-4A30-8C6D-835F09AC6B21}"/>
            </c:ext>
          </c:extLst>
        </c:ser>
        <c:ser>
          <c:idx val="1"/>
          <c:order val="3"/>
          <c:tx>
            <c:strRef>
              <c:f>'75+ rank'!$V$72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'75+ rank'!$T$73:$T$117</c:f>
              <c:strCache>
                <c:ptCount val="43"/>
                <c:pt idx="0">
                  <c:v>South Yorkshire CSP</c:v>
                </c:pt>
                <c:pt idx="1">
                  <c:v>Birmingham CSP</c:v>
                </c:pt>
                <c:pt idx="2">
                  <c:v>Northamptonshire CSP</c:v>
                </c:pt>
                <c:pt idx="3">
                  <c:v>Humber CSP</c:v>
                </c:pt>
                <c:pt idx="4">
                  <c:v>Tyne and Wear CSP</c:v>
                </c:pt>
                <c:pt idx="5">
                  <c:v>Lincolnshire CSP</c:v>
                </c:pt>
                <c:pt idx="6">
                  <c:v>Tees Valley CSP</c:v>
                </c:pt>
                <c:pt idx="7">
                  <c:v>Black Country CSP</c:v>
                </c:pt>
                <c:pt idx="8">
                  <c:v>Oxfordshire CSP</c:v>
                </c:pt>
                <c:pt idx="9">
                  <c:v>Cornwall and Isles of Scilly CSP</c:v>
                </c:pt>
                <c:pt idx="10">
                  <c:v>Cambridgeshire CSP</c:v>
                </c:pt>
                <c:pt idx="11">
                  <c:v>Staffordshire and Stoke-on-Trent CSP</c:v>
                </c:pt>
                <c:pt idx="12">
                  <c:v>Essex CSP</c:v>
                </c:pt>
                <c:pt idx="13">
                  <c:v>Suffolk CSP</c:v>
                </c:pt>
                <c:pt idx="14">
                  <c:v>Greater Manchester CSP</c:v>
                </c:pt>
                <c:pt idx="15">
                  <c:v>Buckinghamshire and Milton Keynes CSP</c:v>
                </c:pt>
                <c:pt idx="16">
                  <c:v>Lancashire CSP</c:v>
                </c:pt>
                <c:pt idx="17">
                  <c:v>Derbyshire CSP</c:v>
                </c:pt>
                <c:pt idx="18">
                  <c:v>Hertfordshire CSP</c:v>
                </c:pt>
                <c:pt idx="19">
                  <c:v>Nottinghamshire CSP</c:v>
                </c:pt>
                <c:pt idx="20">
                  <c:v>Norfolk CSP</c:v>
                </c:pt>
                <c:pt idx="21">
                  <c:v>Coventry, Solihull and Warwickshire CSP</c:v>
                </c:pt>
                <c:pt idx="22">
                  <c:v>Merseyside CSP</c:v>
                </c:pt>
                <c:pt idx="23">
                  <c:v>Herefordshire and Worcestershire CSP</c:v>
                </c:pt>
                <c:pt idx="24">
                  <c:v>Wesport CSP</c:v>
                </c:pt>
                <c:pt idx="25">
                  <c:v>London CSP</c:v>
                </c:pt>
                <c:pt idx="26">
                  <c:v>West Yorkshire CSP</c:v>
                </c:pt>
                <c:pt idx="27">
                  <c:v>Sussex CSP</c:v>
                </c:pt>
                <c:pt idx="28">
                  <c:v>Somerset CSP</c:v>
                </c:pt>
                <c:pt idx="29">
                  <c:v>Bedfordshire CSP</c:v>
                </c:pt>
                <c:pt idx="30">
                  <c:v>Devon CSP</c:v>
                </c:pt>
                <c:pt idx="31">
                  <c:v>Wiltshire and Swindon CSP</c:v>
                </c:pt>
                <c:pt idx="32">
                  <c:v>Gloucestershire CSP</c:v>
                </c:pt>
                <c:pt idx="33">
                  <c:v>Surrey CSP</c:v>
                </c:pt>
                <c:pt idx="34">
                  <c:v>North Yorkshire CSP</c:v>
                </c:pt>
                <c:pt idx="35">
                  <c:v>Shropshire and Telford and the Wrekin CSP</c:v>
                </c:pt>
                <c:pt idx="36">
                  <c:v>Berkshire CSP</c:v>
                </c:pt>
                <c:pt idx="37">
                  <c:v>Kent CSP</c:v>
                </c:pt>
                <c:pt idx="38">
                  <c:v>Hampshire and Isle of Wright CSP</c:v>
                </c:pt>
                <c:pt idx="39">
                  <c:v>Cheshire CSP</c:v>
                </c:pt>
                <c:pt idx="40">
                  <c:v>Dorset CSP</c:v>
                </c:pt>
                <c:pt idx="41">
                  <c:v>Leicester, Leicestershire and Rutland CSP</c:v>
                </c:pt>
                <c:pt idx="42">
                  <c:v>Cumbria CSP</c:v>
                </c:pt>
              </c:strCache>
            </c:strRef>
          </c:cat>
          <c:val>
            <c:numRef>
              <c:f>'75+ rank'!$V$73:$V$117</c:f>
              <c:numCache>
                <c:formatCode>General</c:formatCode>
                <c:ptCount val="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0.3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519-4A30-8C6D-835F09AC6B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8.1025009096455491E-2"/>
          <c:y val="0.89919129845140655"/>
          <c:w val="0.83578222492116749"/>
          <c:h val="9.63198074329480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14797738306555E-2"/>
          <c:y val="2.5424486199152902E-2"/>
          <c:w val="0.98159987509304181"/>
          <c:h val="0.8004274470779808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'NS Sec 1-2 LA'!$H$40</c:f>
              <c:strCache>
                <c:ptCount val="1"/>
                <c:pt idx="0">
                  <c:v>Insufficient data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1-2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1-2 LA'!$H$41:$H$47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4C01-4DAE-9298-678358983875}"/>
            </c:ext>
          </c:extLst>
        </c:ser>
        <c:ser>
          <c:idx val="1"/>
          <c:order val="1"/>
          <c:tx>
            <c:strRef>
              <c:f>'NS Sec 1-2 LA'!$I$40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B0F5E98-2ABB-46A7-B11D-158CF7F182F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4C01-4DAE-9298-67835898387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775D8A3-D546-40A4-938B-0192A088DBC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4C01-4DAE-9298-67835898387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9B59F83-B288-4BDE-B49F-173CB3A6E2B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4C01-4DAE-9298-67835898387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4B263EB2-434C-47F1-8075-BB463DEC830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4C01-4DAE-9298-67835898387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DFCC98EC-CFBE-4E69-8D03-BF893B401C1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4C01-4DAE-9298-678358983875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C1D2DF79-942A-4D4E-A6DF-B760B8A8DD8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4C01-4DAE-9298-678358983875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255593BB-46A2-4B26-9CAB-F30BE8A33E6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4C01-4DAE-9298-6783589838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Sec 1-2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1-2 LA'!$I$41:$I$47</c:f>
              <c:numCache>
                <c:formatCode>0.0%</c:formatCode>
                <c:ptCount val="7"/>
                <c:pt idx="0">
                  <c:v>0.16200000000000001</c:v>
                </c:pt>
                <c:pt idx="1">
                  <c:v>0.214</c:v>
                </c:pt>
                <c:pt idx="2">
                  <c:v>0.20599999999999999</c:v>
                </c:pt>
                <c:pt idx="3">
                  <c:v>0.17599999999999999</c:v>
                </c:pt>
                <c:pt idx="4">
                  <c:v>0.17499999999999999</c:v>
                </c:pt>
                <c:pt idx="5">
                  <c:v>0.27100000000000002</c:v>
                </c:pt>
                <c:pt idx="6">
                  <c:v>0.22700000000000001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'NS Sec 1-2 LA'!$H$62:$H$77</c15:f>
                <c15:dlblRangeCache>
                  <c:ptCount val="16"/>
                  <c:pt idx="0">
                    <c:v>16.2%</c:v>
                  </c:pt>
                  <c:pt idx="1">
                    <c:v>21.4%</c:v>
                  </c:pt>
                  <c:pt idx="2">
                    <c:v>20.6%</c:v>
                  </c:pt>
                  <c:pt idx="3">
                    <c:v>17.6%</c:v>
                  </c:pt>
                  <c:pt idx="4">
                    <c:v>17.5%</c:v>
                  </c:pt>
                  <c:pt idx="5">
                    <c:v>27.1%</c:v>
                  </c:pt>
                  <c:pt idx="6">
                    <c:v>22.7%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4C01-4DAE-9298-678358983875}"/>
            </c:ext>
          </c:extLst>
        </c:ser>
        <c:ser>
          <c:idx val="2"/>
          <c:order val="2"/>
          <c:tx>
            <c:strRef>
              <c:f>'NS Sec 1-2 LA'!$J$40</c:f>
              <c:strCache>
                <c:ptCount val="1"/>
                <c:pt idx="0">
                  <c:v>missing inactive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1-2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1-2 LA'!$J$41:$J$47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C01-4DAE-9298-678358983875}"/>
            </c:ext>
          </c:extLst>
        </c:ser>
        <c:ser>
          <c:idx val="3"/>
          <c:order val="3"/>
          <c:tx>
            <c:strRef>
              <c:f>'NS Sec 1-2 LA'!$K$40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83490A2E-0D20-4FB9-8D43-06343419E89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4C01-4DAE-9298-67835898387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CEA06B22-DFB6-4E45-BF76-A7D53045A0D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4C01-4DAE-9298-67835898387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DCDBCA13-C430-4A0A-BB2B-EE07D17D2F1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4C01-4DAE-9298-67835898387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4C48754E-E020-4C0C-B133-A9BC6C2F7ED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4C01-4DAE-9298-67835898387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29FD6C3B-34AC-4791-AECC-EB549E9CB61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4C01-4DAE-9298-678358983875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A716CA9C-C276-460F-999F-0886BBFBD01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4C01-4DAE-9298-678358983875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856719BA-712D-4BA1-99C6-5C24E410E78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4C01-4DAE-9298-6783589838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Sec 1-2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1-2 LA'!$K$41:$K$47</c:f>
              <c:numCache>
                <c:formatCode>0.0%</c:formatCode>
                <c:ptCount val="7"/>
                <c:pt idx="0">
                  <c:v>0.122</c:v>
                </c:pt>
                <c:pt idx="1">
                  <c:v>0.10299999999999999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'NS Sec 1-2 LA'!$I$62:$I$77</c15:f>
                <c15:dlblRangeCache>
                  <c:ptCount val="16"/>
                  <c:pt idx="0">
                    <c:v>12.2%</c:v>
                  </c:pt>
                  <c:pt idx="1">
                    <c:v>10.3%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4C01-4DAE-9298-678358983875}"/>
            </c:ext>
          </c:extLst>
        </c:ser>
        <c:ser>
          <c:idx val="4"/>
          <c:order val="4"/>
          <c:tx>
            <c:strRef>
              <c:f>'NS Sec 1-2 LA'!$L$40</c:f>
              <c:strCache>
                <c:ptCount val="1"/>
                <c:pt idx="0">
                  <c:v>missing fairly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1-2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1-2 LA'!$L$41:$L$47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9.9000000000000088E-2</c:v>
                </c:pt>
                <c:pt idx="3">
                  <c:v>0.1160000000000001</c:v>
                </c:pt>
                <c:pt idx="4">
                  <c:v>9.6999999999999975E-2</c:v>
                </c:pt>
                <c:pt idx="5">
                  <c:v>0.10699999999999998</c:v>
                </c:pt>
                <c:pt idx="6">
                  <c:v>9.4999999999999973E-2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4C01-4DAE-9298-678358983875}"/>
            </c:ext>
          </c:extLst>
        </c:ser>
        <c:ser>
          <c:idx val="5"/>
          <c:order val="5"/>
          <c:tx>
            <c:strRef>
              <c:f>'NS Sec 1-2 LA'!$M$40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CA694B33-66D9-4ECA-9461-E4335959B3CD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4C01-4DAE-9298-67835898387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4C4A7C6-CE86-433B-86D0-B4A8B565D5D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4C01-4DAE-9298-67835898387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039D13C-81CB-46C2-B7F1-FFCA29E99F5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4C01-4DAE-9298-67835898387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5D6DEF7-676C-4286-A8F2-ADB9FB92493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4C01-4DAE-9298-67835898387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634B73EB-F56C-47B3-97DF-4C057A35882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4C01-4DAE-9298-678358983875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A2B91C16-C40A-4FFB-A257-5E8F701E8E5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4C01-4DAE-9298-678358983875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F32EB557-07AD-4AE5-B515-97738735FF1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4C01-4DAE-9298-6783589838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Sec 1-2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1-2 LA'!$M$41:$M$47</c:f>
              <c:numCache>
                <c:formatCode>0.0%</c:formatCode>
                <c:ptCount val="7"/>
                <c:pt idx="0">
                  <c:v>0.71599999999999997</c:v>
                </c:pt>
                <c:pt idx="1">
                  <c:v>0.68300000000000005</c:v>
                </c:pt>
                <c:pt idx="2">
                  <c:v>0.69499999999999995</c:v>
                </c:pt>
                <c:pt idx="3">
                  <c:v>0.70799999999999996</c:v>
                </c:pt>
                <c:pt idx="4">
                  <c:v>0.72799999999999998</c:v>
                </c:pt>
                <c:pt idx="5">
                  <c:v>0.622</c:v>
                </c:pt>
                <c:pt idx="6">
                  <c:v>0.67800000000000005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'NS Sec 1-2 LA'!$J$62:$J$77</c15:f>
                <c15:dlblRangeCache>
                  <c:ptCount val="16"/>
                  <c:pt idx="0">
                    <c:v>71.6%</c:v>
                  </c:pt>
                  <c:pt idx="1">
                    <c:v>68.3%</c:v>
                  </c:pt>
                  <c:pt idx="2">
                    <c:v>69.5%</c:v>
                  </c:pt>
                  <c:pt idx="3">
                    <c:v>70.8%</c:v>
                  </c:pt>
                  <c:pt idx="4">
                    <c:v>72.8%</c:v>
                  </c:pt>
                  <c:pt idx="5">
                    <c:v>62.2%</c:v>
                  </c:pt>
                  <c:pt idx="6">
                    <c:v>67.8%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A-4C01-4DAE-9298-678358983875}"/>
            </c:ext>
          </c:extLst>
        </c:ser>
        <c:ser>
          <c:idx val="6"/>
          <c:order val="6"/>
          <c:tx>
            <c:strRef>
              <c:f>'NS Sec 1-2 LA'!$N$40</c:f>
              <c:strCache>
                <c:ptCount val="1"/>
                <c:pt idx="0">
                  <c:v>missing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1-2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1-2 LA'!$N$41:$N$47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4C01-4DAE-9298-6783589838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General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0954546087175827"/>
          <c:y val="0.93990068132559523"/>
          <c:w val="0.38516819743652991"/>
          <c:h val="5.31431043010401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6.6433434677562714E-2"/>
          <c:w val="0.86578856666230086"/>
          <c:h val="0.6449824170751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'NS SeC 1-2 Rank'!$D$69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noFill/>
            </a:ln>
            <a:effectLst/>
          </c:spPr>
          <c:invertIfNegative val="0"/>
          <c:dPt>
            <c:idx val="41"/>
            <c:invertIfNegative val="0"/>
            <c:bubble3D val="0"/>
            <c:spPr>
              <a:solidFill>
                <a:schemeClr val="bg2"/>
              </a:solidFill>
              <a:ln w="254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2B7E-4024-B5B7-EF458071DA6E}"/>
              </c:ext>
            </c:extLst>
          </c:dPt>
          <c:cat>
            <c:strRef>
              <c:f>'NS SeC 1-2 Rank'!$H$70:$H$114</c:f>
              <c:strCache>
                <c:ptCount val="45"/>
                <c:pt idx="0">
                  <c:v>Best</c:v>
                </c:pt>
                <c:pt idx="44">
                  <c:v>Worst</c:v>
                </c:pt>
              </c:strCache>
            </c:strRef>
          </c:cat>
          <c:val>
            <c:numRef>
              <c:f>'NS SeC 1-2 Rank'!$D$70:$D$114</c:f>
              <c:numCache>
                <c:formatCode>0.0%</c:formatCode>
                <c:ptCount val="45"/>
                <c:pt idx="0">
                  <c:v>0.115</c:v>
                </c:pt>
                <c:pt idx="1">
                  <c:v>0.11600000000000001</c:v>
                </c:pt>
                <c:pt idx="2">
                  <c:v>0.11899999999999999</c:v>
                </c:pt>
                <c:pt idx="3">
                  <c:v>0.121</c:v>
                </c:pt>
                <c:pt idx="4">
                  <c:v>0.122</c:v>
                </c:pt>
                <c:pt idx="5">
                  <c:v>0.128</c:v>
                </c:pt>
                <c:pt idx="6">
                  <c:v>0.13</c:v>
                </c:pt>
                <c:pt idx="7">
                  <c:v>0.13100000000000001</c:v>
                </c:pt>
                <c:pt idx="8">
                  <c:v>0.13200000000000001</c:v>
                </c:pt>
                <c:pt idx="9">
                  <c:v>0.13600000000000001</c:v>
                </c:pt>
                <c:pt idx="10">
                  <c:v>0.13700000000000001</c:v>
                </c:pt>
                <c:pt idx="11">
                  <c:v>0.13800000000000001</c:v>
                </c:pt>
                <c:pt idx="12">
                  <c:v>0.13800000000000001</c:v>
                </c:pt>
                <c:pt idx="13">
                  <c:v>0.13800000000000001</c:v>
                </c:pt>
                <c:pt idx="14">
                  <c:v>0.14499999999999999</c:v>
                </c:pt>
                <c:pt idx="15">
                  <c:v>0.153</c:v>
                </c:pt>
                <c:pt idx="16">
                  <c:v>0.155</c:v>
                </c:pt>
                <c:pt idx="17">
                  <c:v>0.155</c:v>
                </c:pt>
                <c:pt idx="18">
                  <c:v>0.157</c:v>
                </c:pt>
                <c:pt idx="19">
                  <c:v>0.157</c:v>
                </c:pt>
                <c:pt idx="20">
                  <c:v>0.16</c:v>
                </c:pt>
                <c:pt idx="21">
                  <c:v>0.161</c:v>
                </c:pt>
                <c:pt idx="22">
                  <c:v>0.16200000000000001</c:v>
                </c:pt>
                <c:pt idx="23">
                  <c:v>0.16200000000000001</c:v>
                </c:pt>
                <c:pt idx="24">
                  <c:v>0.16300000000000001</c:v>
                </c:pt>
                <c:pt idx="25">
                  <c:v>0.16600000000000001</c:v>
                </c:pt>
                <c:pt idx="26">
                  <c:v>0.16700000000000001</c:v>
                </c:pt>
                <c:pt idx="27">
                  <c:v>0.16800000000000001</c:v>
                </c:pt>
                <c:pt idx="28">
                  <c:v>0.17799999999999999</c:v>
                </c:pt>
                <c:pt idx="29">
                  <c:v>0.18099999999999999</c:v>
                </c:pt>
                <c:pt idx="30">
                  <c:v>0.183</c:v>
                </c:pt>
                <c:pt idx="31">
                  <c:v>0.184</c:v>
                </c:pt>
                <c:pt idx="32">
                  <c:v>0.184</c:v>
                </c:pt>
                <c:pt idx="33">
                  <c:v>0.186</c:v>
                </c:pt>
                <c:pt idx="34">
                  <c:v>0.191</c:v>
                </c:pt>
                <c:pt idx="35">
                  <c:v>0.191</c:v>
                </c:pt>
                <c:pt idx="36">
                  <c:v>0.191</c:v>
                </c:pt>
                <c:pt idx="37">
                  <c:v>0.20100000000000001</c:v>
                </c:pt>
                <c:pt idx="38">
                  <c:v>0.20300000000000001</c:v>
                </c:pt>
                <c:pt idx="39">
                  <c:v>0.20699999999999999</c:v>
                </c:pt>
                <c:pt idx="40">
                  <c:v>0.20799999999999999</c:v>
                </c:pt>
                <c:pt idx="41">
                  <c:v>0.20899999999999999</c:v>
                </c:pt>
                <c:pt idx="42">
                  <c:v>0.214</c:v>
                </c:pt>
                <c:pt idx="43">
                  <c:v>0.22</c:v>
                </c:pt>
                <c:pt idx="44">
                  <c:v>0.254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7E-4024-B5B7-EF458071DA6E}"/>
            </c:ext>
          </c:extLst>
        </c:ser>
        <c:ser>
          <c:idx val="3"/>
          <c:order val="1"/>
          <c:tx>
            <c:strRef>
              <c:f>'NS SeC 1-2 Rank'!$G$69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cat>
            <c:strRef>
              <c:f>'NS SeC 1-2 Rank'!$C$70:$C$114</c:f>
              <c:strCache>
                <c:ptCount val="45"/>
                <c:pt idx="0">
                  <c:v>Buckinghamshire and Milton Keynes CSP</c:v>
                </c:pt>
                <c:pt idx="1">
                  <c:v>Wesport CSP</c:v>
                </c:pt>
                <c:pt idx="2">
                  <c:v>Wiltshire and Swindon CSP</c:v>
                </c:pt>
                <c:pt idx="3">
                  <c:v>Devon CSP</c:v>
                </c:pt>
                <c:pt idx="4">
                  <c:v>Oxfordshire CSP</c:v>
                </c:pt>
                <c:pt idx="5">
                  <c:v>Cornwall and Isles of Scilly CSP</c:v>
                </c:pt>
                <c:pt idx="6">
                  <c:v>Surrey CSP</c:v>
                </c:pt>
                <c:pt idx="7">
                  <c:v>North Yorkshire CSP</c:v>
                </c:pt>
                <c:pt idx="8">
                  <c:v>Cheshire CSP</c:v>
                </c:pt>
                <c:pt idx="9">
                  <c:v>Sussex CSP</c:v>
                </c:pt>
                <c:pt idx="10">
                  <c:v>Somerset CSP</c:v>
                </c:pt>
                <c:pt idx="11">
                  <c:v>Dorset CSP</c:v>
                </c:pt>
                <c:pt idx="12">
                  <c:v>Gloucestershire CSP</c:v>
                </c:pt>
                <c:pt idx="13">
                  <c:v>Hampshire and Isle of Wright CSP</c:v>
                </c:pt>
                <c:pt idx="14">
                  <c:v>Cumbria CSP</c:v>
                </c:pt>
                <c:pt idx="15">
                  <c:v>Cambridgeshire CSP</c:v>
                </c:pt>
                <c:pt idx="16">
                  <c:v>Berkshire CSP</c:v>
                </c:pt>
                <c:pt idx="17">
                  <c:v>Herefordshire and Worcestershire CSP</c:v>
                </c:pt>
                <c:pt idx="18">
                  <c:v>Nottinghamshire CSP</c:v>
                </c:pt>
                <c:pt idx="19">
                  <c:v>West Yorkshire CSP</c:v>
                </c:pt>
                <c:pt idx="20">
                  <c:v>Derbyshire CSP</c:v>
                </c:pt>
                <c:pt idx="21">
                  <c:v>London CSP</c:v>
                </c:pt>
                <c:pt idx="22">
                  <c:v>Hertfordshire CSP</c:v>
                </c:pt>
                <c:pt idx="23">
                  <c:v>Shropshire and Telford and the Wrekin CSP</c:v>
                </c:pt>
                <c:pt idx="24">
                  <c:v>Suffolk CSP</c:v>
                </c:pt>
                <c:pt idx="25">
                  <c:v>Tyne and Wear CSP</c:v>
                </c:pt>
                <c:pt idx="26">
                  <c:v>South Yorkshire CSP</c:v>
                </c:pt>
                <c:pt idx="27">
                  <c:v>Lancashire CSP</c:v>
                </c:pt>
                <c:pt idx="28">
                  <c:v>Greater Manchester CSP</c:v>
                </c:pt>
                <c:pt idx="29">
                  <c:v>Essex CSP</c:v>
                </c:pt>
                <c:pt idx="30">
                  <c:v>Kent CSP</c:v>
                </c:pt>
                <c:pt idx="31">
                  <c:v>Leicester, Leicestershire and Rutland CSP</c:v>
                </c:pt>
                <c:pt idx="32">
                  <c:v>Norfolk CSP</c:v>
                </c:pt>
                <c:pt idx="33">
                  <c:v>Northamptonshire CSP</c:v>
                </c:pt>
                <c:pt idx="34">
                  <c:v>Birmingham CSP</c:v>
                </c:pt>
                <c:pt idx="35">
                  <c:v>Humber CSP</c:v>
                </c:pt>
                <c:pt idx="36">
                  <c:v>Merseyside CSP</c:v>
                </c:pt>
                <c:pt idx="37">
                  <c:v>Staffordshire and Stoke-on-Trent CSP</c:v>
                </c:pt>
                <c:pt idx="38">
                  <c:v>Black Country CSP</c:v>
                </c:pt>
                <c:pt idx="39">
                  <c:v>Coventry, Solihull and Warwickshire CSP</c:v>
                </c:pt>
                <c:pt idx="40">
                  <c:v>Lincolnshire CSP</c:v>
                </c:pt>
                <c:pt idx="41">
                  <c:v>Bedfordshire CSP</c:v>
                </c:pt>
                <c:pt idx="42">
                  <c:v>Tees Valley CSP</c:v>
                </c:pt>
                <c:pt idx="43">
                  <c:v>Northumberland CSP</c:v>
                </c:pt>
                <c:pt idx="44">
                  <c:v>Durham CSP</c:v>
                </c:pt>
              </c:strCache>
            </c:strRef>
          </c:cat>
          <c:val>
            <c:numRef>
              <c:f>'NS SeC 1-2 Rank'!$G$70:$G$114</c:f>
              <c:numCache>
                <c:formatCode>General</c:formatCode>
                <c:ptCount val="45"/>
                <c:pt idx="0" formatCode="0.0%">
                  <c:v>0.115</c:v>
                </c:pt>
                <c:pt idx="44" formatCode="0.0%">
                  <c:v>0.254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B7E-4024-B5B7-EF458071DA6E}"/>
            </c:ext>
          </c:extLst>
        </c:ser>
        <c:ser>
          <c:idx val="2"/>
          <c:order val="2"/>
          <c:tx>
            <c:strRef>
              <c:f>'NS SeC 1-2 Rank'!$F$69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'NS SeC 1-2 Rank'!$C$70:$C$114</c:f>
              <c:strCache>
                <c:ptCount val="45"/>
                <c:pt idx="0">
                  <c:v>Buckinghamshire and Milton Keynes CSP</c:v>
                </c:pt>
                <c:pt idx="1">
                  <c:v>Wesport CSP</c:v>
                </c:pt>
                <c:pt idx="2">
                  <c:v>Wiltshire and Swindon CSP</c:v>
                </c:pt>
                <c:pt idx="3">
                  <c:v>Devon CSP</c:v>
                </c:pt>
                <c:pt idx="4">
                  <c:v>Oxfordshire CSP</c:v>
                </c:pt>
                <c:pt idx="5">
                  <c:v>Cornwall and Isles of Scilly CSP</c:v>
                </c:pt>
                <c:pt idx="6">
                  <c:v>Surrey CSP</c:v>
                </c:pt>
                <c:pt idx="7">
                  <c:v>North Yorkshire CSP</c:v>
                </c:pt>
                <c:pt idx="8">
                  <c:v>Cheshire CSP</c:v>
                </c:pt>
                <c:pt idx="9">
                  <c:v>Sussex CSP</c:v>
                </c:pt>
                <c:pt idx="10">
                  <c:v>Somerset CSP</c:v>
                </c:pt>
                <c:pt idx="11">
                  <c:v>Dorset CSP</c:v>
                </c:pt>
                <c:pt idx="12">
                  <c:v>Gloucestershire CSP</c:v>
                </c:pt>
                <c:pt idx="13">
                  <c:v>Hampshire and Isle of Wright CSP</c:v>
                </c:pt>
                <c:pt idx="14">
                  <c:v>Cumbria CSP</c:v>
                </c:pt>
                <c:pt idx="15">
                  <c:v>Cambridgeshire CSP</c:v>
                </c:pt>
                <c:pt idx="16">
                  <c:v>Berkshire CSP</c:v>
                </c:pt>
                <c:pt idx="17">
                  <c:v>Herefordshire and Worcestershire CSP</c:v>
                </c:pt>
                <c:pt idx="18">
                  <c:v>Nottinghamshire CSP</c:v>
                </c:pt>
                <c:pt idx="19">
                  <c:v>West Yorkshire CSP</c:v>
                </c:pt>
                <c:pt idx="20">
                  <c:v>Derbyshire CSP</c:v>
                </c:pt>
                <c:pt idx="21">
                  <c:v>London CSP</c:v>
                </c:pt>
                <c:pt idx="22">
                  <c:v>Hertfordshire CSP</c:v>
                </c:pt>
                <c:pt idx="23">
                  <c:v>Shropshire and Telford and the Wrekin CSP</c:v>
                </c:pt>
                <c:pt idx="24">
                  <c:v>Suffolk CSP</c:v>
                </c:pt>
                <c:pt idx="25">
                  <c:v>Tyne and Wear CSP</c:v>
                </c:pt>
                <c:pt idx="26">
                  <c:v>South Yorkshire CSP</c:v>
                </c:pt>
                <c:pt idx="27">
                  <c:v>Lancashire CSP</c:v>
                </c:pt>
                <c:pt idx="28">
                  <c:v>Greater Manchester CSP</c:v>
                </c:pt>
                <c:pt idx="29">
                  <c:v>Essex CSP</c:v>
                </c:pt>
                <c:pt idx="30">
                  <c:v>Kent CSP</c:v>
                </c:pt>
                <c:pt idx="31">
                  <c:v>Leicester, Leicestershire and Rutland CSP</c:v>
                </c:pt>
                <c:pt idx="32">
                  <c:v>Norfolk CSP</c:v>
                </c:pt>
                <c:pt idx="33">
                  <c:v>Northamptonshire CSP</c:v>
                </c:pt>
                <c:pt idx="34">
                  <c:v>Birmingham CSP</c:v>
                </c:pt>
                <c:pt idx="35">
                  <c:v>Humber CSP</c:v>
                </c:pt>
                <c:pt idx="36">
                  <c:v>Merseyside CSP</c:v>
                </c:pt>
                <c:pt idx="37">
                  <c:v>Staffordshire and Stoke-on-Trent CSP</c:v>
                </c:pt>
                <c:pt idx="38">
                  <c:v>Black Country CSP</c:v>
                </c:pt>
                <c:pt idx="39">
                  <c:v>Coventry, Solihull and Warwickshire CSP</c:v>
                </c:pt>
                <c:pt idx="40">
                  <c:v>Lincolnshire CSP</c:v>
                </c:pt>
                <c:pt idx="41">
                  <c:v>Bedfordshire CSP</c:v>
                </c:pt>
                <c:pt idx="42">
                  <c:v>Tees Valley CSP</c:v>
                </c:pt>
                <c:pt idx="43">
                  <c:v>Northumberland CSP</c:v>
                </c:pt>
                <c:pt idx="44">
                  <c:v>Durham CSP</c:v>
                </c:pt>
              </c:strCache>
            </c:strRef>
          </c:cat>
          <c:val>
            <c:numRef>
              <c:f>'NS SeC 1-2 Rank'!$F$70:$F$114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0.16600000000000001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0.191</c:v>
                </c:pt>
                <c:pt idx="36">
                  <c:v>0.191</c:v>
                </c:pt>
                <c:pt idx="37">
                  <c:v>0</c:v>
                </c:pt>
                <c:pt idx="38">
                  <c:v>0.20300000000000001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B7E-4024-B5B7-EF458071DA6E}"/>
            </c:ext>
          </c:extLst>
        </c:ser>
        <c:ser>
          <c:idx val="1"/>
          <c:order val="3"/>
          <c:tx>
            <c:strRef>
              <c:f>'NS SeC 1-2 Rank'!$E$69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'NS SeC 1-2 Rank'!$C$70:$C$114</c:f>
              <c:strCache>
                <c:ptCount val="45"/>
                <c:pt idx="0">
                  <c:v>Buckinghamshire and Milton Keynes CSP</c:v>
                </c:pt>
                <c:pt idx="1">
                  <c:v>Wesport CSP</c:v>
                </c:pt>
                <c:pt idx="2">
                  <c:v>Wiltshire and Swindon CSP</c:v>
                </c:pt>
                <c:pt idx="3">
                  <c:v>Devon CSP</c:v>
                </c:pt>
                <c:pt idx="4">
                  <c:v>Oxfordshire CSP</c:v>
                </c:pt>
                <c:pt idx="5">
                  <c:v>Cornwall and Isles of Scilly CSP</c:v>
                </c:pt>
                <c:pt idx="6">
                  <c:v>Surrey CSP</c:v>
                </c:pt>
                <c:pt idx="7">
                  <c:v>North Yorkshire CSP</c:v>
                </c:pt>
                <c:pt idx="8">
                  <c:v>Cheshire CSP</c:v>
                </c:pt>
                <c:pt idx="9">
                  <c:v>Sussex CSP</c:v>
                </c:pt>
                <c:pt idx="10">
                  <c:v>Somerset CSP</c:v>
                </c:pt>
                <c:pt idx="11">
                  <c:v>Dorset CSP</c:v>
                </c:pt>
                <c:pt idx="12">
                  <c:v>Gloucestershire CSP</c:v>
                </c:pt>
                <c:pt idx="13">
                  <c:v>Hampshire and Isle of Wright CSP</c:v>
                </c:pt>
                <c:pt idx="14">
                  <c:v>Cumbria CSP</c:v>
                </c:pt>
                <c:pt idx="15">
                  <c:v>Cambridgeshire CSP</c:v>
                </c:pt>
                <c:pt idx="16">
                  <c:v>Berkshire CSP</c:v>
                </c:pt>
                <c:pt idx="17">
                  <c:v>Herefordshire and Worcestershire CSP</c:v>
                </c:pt>
                <c:pt idx="18">
                  <c:v>Nottinghamshire CSP</c:v>
                </c:pt>
                <c:pt idx="19">
                  <c:v>West Yorkshire CSP</c:v>
                </c:pt>
                <c:pt idx="20">
                  <c:v>Derbyshire CSP</c:v>
                </c:pt>
                <c:pt idx="21">
                  <c:v>London CSP</c:v>
                </c:pt>
                <c:pt idx="22">
                  <c:v>Hertfordshire CSP</c:v>
                </c:pt>
                <c:pt idx="23">
                  <c:v>Shropshire and Telford and the Wrekin CSP</c:v>
                </c:pt>
                <c:pt idx="24">
                  <c:v>Suffolk CSP</c:v>
                </c:pt>
                <c:pt idx="25">
                  <c:v>Tyne and Wear CSP</c:v>
                </c:pt>
                <c:pt idx="26">
                  <c:v>South Yorkshire CSP</c:v>
                </c:pt>
                <c:pt idx="27">
                  <c:v>Lancashire CSP</c:v>
                </c:pt>
                <c:pt idx="28">
                  <c:v>Greater Manchester CSP</c:v>
                </c:pt>
                <c:pt idx="29">
                  <c:v>Essex CSP</c:v>
                </c:pt>
                <c:pt idx="30">
                  <c:v>Kent CSP</c:v>
                </c:pt>
                <c:pt idx="31">
                  <c:v>Leicester, Leicestershire and Rutland CSP</c:v>
                </c:pt>
                <c:pt idx="32">
                  <c:v>Norfolk CSP</c:v>
                </c:pt>
                <c:pt idx="33">
                  <c:v>Northamptonshire CSP</c:v>
                </c:pt>
                <c:pt idx="34">
                  <c:v>Birmingham CSP</c:v>
                </c:pt>
                <c:pt idx="35">
                  <c:v>Humber CSP</c:v>
                </c:pt>
                <c:pt idx="36">
                  <c:v>Merseyside CSP</c:v>
                </c:pt>
                <c:pt idx="37">
                  <c:v>Staffordshire and Stoke-on-Trent CSP</c:v>
                </c:pt>
                <c:pt idx="38">
                  <c:v>Black Country CSP</c:v>
                </c:pt>
                <c:pt idx="39">
                  <c:v>Coventry, Solihull and Warwickshire CSP</c:v>
                </c:pt>
                <c:pt idx="40">
                  <c:v>Lincolnshire CSP</c:v>
                </c:pt>
                <c:pt idx="41">
                  <c:v>Bedfordshire CSP</c:v>
                </c:pt>
                <c:pt idx="42">
                  <c:v>Tees Valley CSP</c:v>
                </c:pt>
                <c:pt idx="43">
                  <c:v>Northumberland CSP</c:v>
                </c:pt>
                <c:pt idx="44">
                  <c:v>Durham CSP</c:v>
                </c:pt>
              </c:strCache>
            </c:strRef>
          </c:cat>
          <c:val>
            <c:numRef>
              <c:f>'NS SeC 1-2 Rank'!$E$70:$E$114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0.214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B7E-4024-B5B7-EF458071DA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3.4393901197735333E-2"/>
          <c:w val="0.83751713839913156"/>
          <c:h val="0.682082388562273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'NS SeC 1-2 Rank'!$U$69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cat>
            <c:strRef>
              <c:f>'NS SeC 1-2 Rank'!$Z$70:$Z$114</c:f>
              <c:strCache>
                <c:ptCount val="45"/>
                <c:pt idx="0">
                  <c:v>Worst</c:v>
                </c:pt>
                <c:pt idx="44">
                  <c:v>Best</c:v>
                </c:pt>
              </c:strCache>
            </c:strRef>
          </c:cat>
          <c:val>
            <c:numRef>
              <c:f>'NS SeC 1-2 Rank'!$U$70:$U$114</c:f>
              <c:numCache>
                <c:formatCode>0.0%</c:formatCode>
                <c:ptCount val="45"/>
                <c:pt idx="0">
                  <c:v>0.63900000000000001</c:v>
                </c:pt>
                <c:pt idx="1">
                  <c:v>0.65300000000000002</c:v>
                </c:pt>
                <c:pt idx="2">
                  <c:v>0.65600000000000003</c:v>
                </c:pt>
                <c:pt idx="3">
                  <c:v>0.66</c:v>
                </c:pt>
                <c:pt idx="4">
                  <c:v>0.66300000000000003</c:v>
                </c:pt>
                <c:pt idx="5">
                  <c:v>0.67100000000000004</c:v>
                </c:pt>
                <c:pt idx="6">
                  <c:v>0.67100000000000004</c:v>
                </c:pt>
                <c:pt idx="7">
                  <c:v>0.67200000000000004</c:v>
                </c:pt>
                <c:pt idx="8">
                  <c:v>0.67700000000000005</c:v>
                </c:pt>
                <c:pt idx="9">
                  <c:v>0.67800000000000005</c:v>
                </c:pt>
                <c:pt idx="10">
                  <c:v>0.68</c:v>
                </c:pt>
                <c:pt idx="11">
                  <c:v>0.68300000000000005</c:v>
                </c:pt>
                <c:pt idx="12">
                  <c:v>0.68400000000000005</c:v>
                </c:pt>
                <c:pt idx="13">
                  <c:v>0.68700000000000006</c:v>
                </c:pt>
                <c:pt idx="14">
                  <c:v>0.69099999999999995</c:v>
                </c:pt>
                <c:pt idx="15">
                  <c:v>0.69299999999999995</c:v>
                </c:pt>
                <c:pt idx="16">
                  <c:v>0.70099999999999996</c:v>
                </c:pt>
                <c:pt idx="17">
                  <c:v>0.70599999999999996</c:v>
                </c:pt>
                <c:pt idx="18">
                  <c:v>0.70699999999999996</c:v>
                </c:pt>
                <c:pt idx="19">
                  <c:v>0.70699999999999996</c:v>
                </c:pt>
                <c:pt idx="20">
                  <c:v>0.71099999999999997</c:v>
                </c:pt>
                <c:pt idx="21">
                  <c:v>0.71299999999999997</c:v>
                </c:pt>
                <c:pt idx="22">
                  <c:v>0.71599999999999997</c:v>
                </c:pt>
                <c:pt idx="23">
                  <c:v>0.71699999999999997</c:v>
                </c:pt>
                <c:pt idx="24">
                  <c:v>0.71899999999999997</c:v>
                </c:pt>
                <c:pt idx="25">
                  <c:v>0.72</c:v>
                </c:pt>
                <c:pt idx="26">
                  <c:v>0.72299999999999998</c:v>
                </c:pt>
                <c:pt idx="27">
                  <c:v>0.72399999999999998</c:v>
                </c:pt>
                <c:pt idx="28">
                  <c:v>0.72799999999999998</c:v>
                </c:pt>
                <c:pt idx="29">
                  <c:v>0.73099999999999998</c:v>
                </c:pt>
                <c:pt idx="30">
                  <c:v>0.73199999999999998</c:v>
                </c:pt>
                <c:pt idx="31">
                  <c:v>0.73799999999999999</c:v>
                </c:pt>
                <c:pt idx="32">
                  <c:v>0.74</c:v>
                </c:pt>
                <c:pt idx="33">
                  <c:v>0.74199999999999999</c:v>
                </c:pt>
                <c:pt idx="34">
                  <c:v>0.74399999999999999</c:v>
                </c:pt>
                <c:pt idx="35">
                  <c:v>0.747</c:v>
                </c:pt>
                <c:pt idx="36">
                  <c:v>0.75</c:v>
                </c:pt>
                <c:pt idx="37">
                  <c:v>0.75</c:v>
                </c:pt>
                <c:pt idx="38">
                  <c:v>0.751</c:v>
                </c:pt>
                <c:pt idx="39">
                  <c:v>0.753</c:v>
                </c:pt>
                <c:pt idx="40">
                  <c:v>0.75600000000000001</c:v>
                </c:pt>
                <c:pt idx="41">
                  <c:v>0.75800000000000001</c:v>
                </c:pt>
                <c:pt idx="42">
                  <c:v>0.75800000000000001</c:v>
                </c:pt>
                <c:pt idx="43">
                  <c:v>0.76500000000000001</c:v>
                </c:pt>
                <c:pt idx="44">
                  <c:v>0.77200000000000002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09-4858-93B3-AC5F9E77F811}"/>
            </c:ext>
          </c:extLst>
        </c:ser>
        <c:ser>
          <c:idx val="3"/>
          <c:order val="1"/>
          <c:tx>
            <c:strRef>
              <c:f>'NS SeC 1-2 Rank'!$Y$69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cat>
            <c:strRef>
              <c:f>'NS SeC 1-2 Rank'!$T$70:$T$114</c:f>
              <c:strCache>
                <c:ptCount val="45"/>
                <c:pt idx="0">
                  <c:v>Black Country CSP</c:v>
                </c:pt>
                <c:pt idx="1">
                  <c:v>Bedfordshire CSP</c:v>
                </c:pt>
                <c:pt idx="2">
                  <c:v>Durham CSP</c:v>
                </c:pt>
                <c:pt idx="3">
                  <c:v>Lincolnshire CSP</c:v>
                </c:pt>
                <c:pt idx="4">
                  <c:v>Northumberland CSP</c:v>
                </c:pt>
                <c:pt idx="5">
                  <c:v>Humber CSP</c:v>
                </c:pt>
                <c:pt idx="6">
                  <c:v>Staffordshire and Stoke-on-Trent CSP</c:v>
                </c:pt>
                <c:pt idx="7">
                  <c:v>Northamptonshire CSP</c:v>
                </c:pt>
                <c:pt idx="8">
                  <c:v>Coventry, Solihull and Warwickshire CSP</c:v>
                </c:pt>
                <c:pt idx="9">
                  <c:v>Essex CSP</c:v>
                </c:pt>
                <c:pt idx="10">
                  <c:v>Birmingham CSP</c:v>
                </c:pt>
                <c:pt idx="11">
                  <c:v>Tees Valley CSP</c:v>
                </c:pt>
                <c:pt idx="12">
                  <c:v>Kent CSP</c:v>
                </c:pt>
                <c:pt idx="13">
                  <c:v>Merseyside CSP</c:v>
                </c:pt>
                <c:pt idx="14">
                  <c:v>Greater Manchester CSP</c:v>
                </c:pt>
                <c:pt idx="15">
                  <c:v>Leicester, Leicestershire and Rutland CSP</c:v>
                </c:pt>
                <c:pt idx="16">
                  <c:v>Norfolk CSP</c:v>
                </c:pt>
                <c:pt idx="17">
                  <c:v>Hertfordshire CSP</c:v>
                </c:pt>
                <c:pt idx="18">
                  <c:v>Cornwall and Isles of Scilly CSP</c:v>
                </c:pt>
                <c:pt idx="19">
                  <c:v>Lancashire CSP</c:v>
                </c:pt>
                <c:pt idx="20">
                  <c:v>Shropshire and Telford and the Wrekin CSP</c:v>
                </c:pt>
                <c:pt idx="21">
                  <c:v>Tyne and Wear CSP</c:v>
                </c:pt>
                <c:pt idx="22">
                  <c:v>South Yorkshire CSP</c:v>
                </c:pt>
                <c:pt idx="23">
                  <c:v>Herefordshire and Worcestershire CSP</c:v>
                </c:pt>
                <c:pt idx="24">
                  <c:v>Suffolk CSP</c:v>
                </c:pt>
                <c:pt idx="25">
                  <c:v>West Yorkshire CSP</c:v>
                </c:pt>
                <c:pt idx="26">
                  <c:v>Berkshire CSP</c:v>
                </c:pt>
                <c:pt idx="27">
                  <c:v>London CSP</c:v>
                </c:pt>
                <c:pt idx="28">
                  <c:v>Derbyshire CSP</c:v>
                </c:pt>
                <c:pt idx="29">
                  <c:v>Nottinghamshire CSP</c:v>
                </c:pt>
                <c:pt idx="30">
                  <c:v>Somerset CSP</c:v>
                </c:pt>
                <c:pt idx="31">
                  <c:v>Cambridgeshire CSP</c:v>
                </c:pt>
                <c:pt idx="32">
                  <c:v>Hampshire and Isle of Wright CSP</c:v>
                </c:pt>
                <c:pt idx="33">
                  <c:v>Surrey CSP</c:v>
                </c:pt>
                <c:pt idx="34">
                  <c:v>Gloucestershire CSP</c:v>
                </c:pt>
                <c:pt idx="35">
                  <c:v>Wiltshire and Swindon CSP</c:v>
                </c:pt>
                <c:pt idx="36">
                  <c:v>Cheshire CSP</c:v>
                </c:pt>
                <c:pt idx="37">
                  <c:v>Cumbria CSP</c:v>
                </c:pt>
                <c:pt idx="38">
                  <c:v>Sussex CSP</c:v>
                </c:pt>
                <c:pt idx="39">
                  <c:v>Oxfordshire CSP</c:v>
                </c:pt>
                <c:pt idx="40">
                  <c:v>Buckinghamshire and Milton Keynes CSP</c:v>
                </c:pt>
                <c:pt idx="41">
                  <c:v>Dorset CSP</c:v>
                </c:pt>
                <c:pt idx="42">
                  <c:v>North Yorkshire CSP</c:v>
                </c:pt>
                <c:pt idx="43">
                  <c:v>Wesport CSP</c:v>
                </c:pt>
                <c:pt idx="44">
                  <c:v>Devon CSP</c:v>
                </c:pt>
              </c:strCache>
            </c:strRef>
          </c:cat>
          <c:val>
            <c:numRef>
              <c:f>'NS SeC 1-2 Rank'!$Y$70:$Y$114</c:f>
              <c:numCache>
                <c:formatCode>General</c:formatCode>
                <c:ptCount val="45"/>
                <c:pt idx="0" formatCode="0.0%">
                  <c:v>0.63900000000000001</c:v>
                </c:pt>
                <c:pt idx="44" formatCode="0.0%">
                  <c:v>0.77200000000000002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09-4858-93B3-AC5F9E77F811}"/>
            </c:ext>
          </c:extLst>
        </c:ser>
        <c:ser>
          <c:idx val="2"/>
          <c:order val="2"/>
          <c:tx>
            <c:strRef>
              <c:f>'NS SeC 1-2 Rank'!$W$69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'NS SeC 1-2 Rank'!$T$70:$T$114</c:f>
              <c:strCache>
                <c:ptCount val="45"/>
                <c:pt idx="0">
                  <c:v>Black Country CSP</c:v>
                </c:pt>
                <c:pt idx="1">
                  <c:v>Bedfordshire CSP</c:v>
                </c:pt>
                <c:pt idx="2">
                  <c:v>Durham CSP</c:v>
                </c:pt>
                <c:pt idx="3">
                  <c:v>Lincolnshire CSP</c:v>
                </c:pt>
                <c:pt idx="4">
                  <c:v>Northumberland CSP</c:v>
                </c:pt>
                <c:pt idx="5">
                  <c:v>Humber CSP</c:v>
                </c:pt>
                <c:pt idx="6">
                  <c:v>Staffordshire and Stoke-on-Trent CSP</c:v>
                </c:pt>
                <c:pt idx="7">
                  <c:v>Northamptonshire CSP</c:v>
                </c:pt>
                <c:pt idx="8">
                  <c:v>Coventry, Solihull and Warwickshire CSP</c:v>
                </c:pt>
                <c:pt idx="9">
                  <c:v>Essex CSP</c:v>
                </c:pt>
                <c:pt idx="10">
                  <c:v>Birmingham CSP</c:v>
                </c:pt>
                <c:pt idx="11">
                  <c:v>Tees Valley CSP</c:v>
                </c:pt>
                <c:pt idx="12">
                  <c:v>Kent CSP</c:v>
                </c:pt>
                <c:pt idx="13">
                  <c:v>Merseyside CSP</c:v>
                </c:pt>
                <c:pt idx="14">
                  <c:v>Greater Manchester CSP</c:v>
                </c:pt>
                <c:pt idx="15">
                  <c:v>Leicester, Leicestershire and Rutland CSP</c:v>
                </c:pt>
                <c:pt idx="16">
                  <c:v>Norfolk CSP</c:v>
                </c:pt>
                <c:pt idx="17">
                  <c:v>Hertfordshire CSP</c:v>
                </c:pt>
                <c:pt idx="18">
                  <c:v>Cornwall and Isles of Scilly CSP</c:v>
                </c:pt>
                <c:pt idx="19">
                  <c:v>Lancashire CSP</c:v>
                </c:pt>
                <c:pt idx="20">
                  <c:v>Shropshire and Telford and the Wrekin CSP</c:v>
                </c:pt>
                <c:pt idx="21">
                  <c:v>Tyne and Wear CSP</c:v>
                </c:pt>
                <c:pt idx="22">
                  <c:v>South Yorkshire CSP</c:v>
                </c:pt>
                <c:pt idx="23">
                  <c:v>Herefordshire and Worcestershire CSP</c:v>
                </c:pt>
                <c:pt idx="24">
                  <c:v>Suffolk CSP</c:v>
                </c:pt>
                <c:pt idx="25">
                  <c:v>West Yorkshire CSP</c:v>
                </c:pt>
                <c:pt idx="26">
                  <c:v>Berkshire CSP</c:v>
                </c:pt>
                <c:pt idx="27">
                  <c:v>London CSP</c:v>
                </c:pt>
                <c:pt idx="28">
                  <c:v>Derbyshire CSP</c:v>
                </c:pt>
                <c:pt idx="29">
                  <c:v>Nottinghamshire CSP</c:v>
                </c:pt>
                <c:pt idx="30">
                  <c:v>Somerset CSP</c:v>
                </c:pt>
                <c:pt idx="31">
                  <c:v>Cambridgeshire CSP</c:v>
                </c:pt>
                <c:pt idx="32">
                  <c:v>Hampshire and Isle of Wright CSP</c:v>
                </c:pt>
                <c:pt idx="33">
                  <c:v>Surrey CSP</c:v>
                </c:pt>
                <c:pt idx="34">
                  <c:v>Gloucestershire CSP</c:v>
                </c:pt>
                <c:pt idx="35">
                  <c:v>Wiltshire and Swindon CSP</c:v>
                </c:pt>
                <c:pt idx="36">
                  <c:v>Cheshire CSP</c:v>
                </c:pt>
                <c:pt idx="37">
                  <c:v>Cumbria CSP</c:v>
                </c:pt>
                <c:pt idx="38">
                  <c:v>Sussex CSP</c:v>
                </c:pt>
                <c:pt idx="39">
                  <c:v>Oxfordshire CSP</c:v>
                </c:pt>
                <c:pt idx="40">
                  <c:v>Buckinghamshire and Milton Keynes CSP</c:v>
                </c:pt>
                <c:pt idx="41">
                  <c:v>Dorset CSP</c:v>
                </c:pt>
                <c:pt idx="42">
                  <c:v>North Yorkshire CSP</c:v>
                </c:pt>
                <c:pt idx="43">
                  <c:v>Wesport CSP</c:v>
                </c:pt>
                <c:pt idx="44">
                  <c:v>Devon CSP</c:v>
                </c:pt>
              </c:strCache>
            </c:strRef>
          </c:cat>
          <c:val>
            <c:numRef>
              <c:f>'NS SeC 1-2 Rank'!$W$70:$W$114</c:f>
              <c:numCache>
                <c:formatCode>General</c:formatCode>
                <c:ptCount val="45"/>
                <c:pt idx="0">
                  <c:v>0.63900000000000001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0.67100000000000004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0.68700000000000006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0.71299999999999997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09-4858-93B3-AC5F9E77F811}"/>
            </c:ext>
          </c:extLst>
        </c:ser>
        <c:ser>
          <c:idx val="1"/>
          <c:order val="3"/>
          <c:tx>
            <c:strRef>
              <c:f>'NS SeC 1-2 Rank'!$V$69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'NS SeC 1-2 Rank'!$T$70:$T$114</c:f>
              <c:strCache>
                <c:ptCount val="45"/>
                <c:pt idx="0">
                  <c:v>Black Country CSP</c:v>
                </c:pt>
                <c:pt idx="1">
                  <c:v>Bedfordshire CSP</c:v>
                </c:pt>
                <c:pt idx="2">
                  <c:v>Durham CSP</c:v>
                </c:pt>
                <c:pt idx="3">
                  <c:v>Lincolnshire CSP</c:v>
                </c:pt>
                <c:pt idx="4">
                  <c:v>Northumberland CSP</c:v>
                </c:pt>
                <c:pt idx="5">
                  <c:v>Humber CSP</c:v>
                </c:pt>
                <c:pt idx="6">
                  <c:v>Staffordshire and Stoke-on-Trent CSP</c:v>
                </c:pt>
                <c:pt idx="7">
                  <c:v>Northamptonshire CSP</c:v>
                </c:pt>
                <c:pt idx="8">
                  <c:v>Coventry, Solihull and Warwickshire CSP</c:v>
                </c:pt>
                <c:pt idx="9">
                  <c:v>Essex CSP</c:v>
                </c:pt>
                <c:pt idx="10">
                  <c:v>Birmingham CSP</c:v>
                </c:pt>
                <c:pt idx="11">
                  <c:v>Tees Valley CSP</c:v>
                </c:pt>
                <c:pt idx="12">
                  <c:v>Kent CSP</c:v>
                </c:pt>
                <c:pt idx="13">
                  <c:v>Merseyside CSP</c:v>
                </c:pt>
                <c:pt idx="14">
                  <c:v>Greater Manchester CSP</c:v>
                </c:pt>
                <c:pt idx="15">
                  <c:v>Leicester, Leicestershire and Rutland CSP</c:v>
                </c:pt>
                <c:pt idx="16">
                  <c:v>Norfolk CSP</c:v>
                </c:pt>
                <c:pt idx="17">
                  <c:v>Hertfordshire CSP</c:v>
                </c:pt>
                <c:pt idx="18">
                  <c:v>Cornwall and Isles of Scilly CSP</c:v>
                </c:pt>
                <c:pt idx="19">
                  <c:v>Lancashire CSP</c:v>
                </c:pt>
                <c:pt idx="20">
                  <c:v>Shropshire and Telford and the Wrekin CSP</c:v>
                </c:pt>
                <c:pt idx="21">
                  <c:v>Tyne and Wear CSP</c:v>
                </c:pt>
                <c:pt idx="22">
                  <c:v>South Yorkshire CSP</c:v>
                </c:pt>
                <c:pt idx="23">
                  <c:v>Herefordshire and Worcestershire CSP</c:v>
                </c:pt>
                <c:pt idx="24">
                  <c:v>Suffolk CSP</c:v>
                </c:pt>
                <c:pt idx="25">
                  <c:v>West Yorkshire CSP</c:v>
                </c:pt>
                <c:pt idx="26">
                  <c:v>Berkshire CSP</c:v>
                </c:pt>
                <c:pt idx="27">
                  <c:v>London CSP</c:v>
                </c:pt>
                <c:pt idx="28">
                  <c:v>Derbyshire CSP</c:v>
                </c:pt>
                <c:pt idx="29">
                  <c:v>Nottinghamshire CSP</c:v>
                </c:pt>
                <c:pt idx="30">
                  <c:v>Somerset CSP</c:v>
                </c:pt>
                <c:pt idx="31">
                  <c:v>Cambridgeshire CSP</c:v>
                </c:pt>
                <c:pt idx="32">
                  <c:v>Hampshire and Isle of Wright CSP</c:v>
                </c:pt>
                <c:pt idx="33">
                  <c:v>Surrey CSP</c:v>
                </c:pt>
                <c:pt idx="34">
                  <c:v>Gloucestershire CSP</c:v>
                </c:pt>
                <c:pt idx="35">
                  <c:v>Wiltshire and Swindon CSP</c:v>
                </c:pt>
                <c:pt idx="36">
                  <c:v>Cheshire CSP</c:v>
                </c:pt>
                <c:pt idx="37">
                  <c:v>Cumbria CSP</c:v>
                </c:pt>
                <c:pt idx="38">
                  <c:v>Sussex CSP</c:v>
                </c:pt>
                <c:pt idx="39">
                  <c:v>Oxfordshire CSP</c:v>
                </c:pt>
                <c:pt idx="40">
                  <c:v>Buckinghamshire and Milton Keynes CSP</c:v>
                </c:pt>
                <c:pt idx="41">
                  <c:v>Dorset CSP</c:v>
                </c:pt>
                <c:pt idx="42">
                  <c:v>North Yorkshire CSP</c:v>
                </c:pt>
                <c:pt idx="43">
                  <c:v>Wesport CSP</c:v>
                </c:pt>
                <c:pt idx="44">
                  <c:v>Devon CSP</c:v>
                </c:pt>
              </c:strCache>
            </c:strRef>
          </c:cat>
          <c:val>
            <c:numRef>
              <c:f>'NS SeC 1-2 Rank'!$V$70:$V$114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0.68300000000000005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709-4858-93B3-AC5F9E77F8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14797738306555E-2"/>
          <c:y val="2.5424486199152902E-2"/>
          <c:w val="0.98159987509304181"/>
          <c:h val="0.774703426432479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'NS Sec 3-5 LA'!$H$39</c:f>
              <c:strCache>
                <c:ptCount val="1"/>
                <c:pt idx="0">
                  <c:v>Insufficient data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3-5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3-5 LA'!$H$40:$H$46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D703-4A41-A9E3-367C89091C9D}"/>
            </c:ext>
          </c:extLst>
        </c:ser>
        <c:ser>
          <c:idx val="1"/>
          <c:order val="1"/>
          <c:tx>
            <c:strRef>
              <c:f>'NS Sec 3-5 LA'!$I$39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07B82F4-6A2E-42E5-B4C6-983AF250236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D703-4A41-A9E3-367C89091C9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3A377FF-68C4-45F8-9280-31186310F47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D703-4A41-A9E3-367C89091C9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BC99120-538C-448C-86B4-D9619E33256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D703-4A41-A9E3-367C89091C9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E5E66A63-9556-44B5-9F88-CAF10BC66C2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D703-4A41-A9E3-367C89091C9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1163C8BB-AAED-4ED9-A23E-08F74B024C0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D703-4A41-A9E3-367C89091C9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574C7B81-6A8C-46E6-85F8-87A629A890D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D703-4A41-A9E3-367C89091C9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8FD296B8-CE0E-4DA0-80A9-756E1F886F1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D703-4A41-A9E3-367C89091C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Sec 3-5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3-5 LA'!$I$40:$I$46</c:f>
              <c:numCache>
                <c:formatCode>0.0%</c:formatCode>
                <c:ptCount val="7"/>
                <c:pt idx="0">
                  <c:v>0.24099999999999999</c:v>
                </c:pt>
                <c:pt idx="1">
                  <c:v>0.27800000000000002</c:v>
                </c:pt>
                <c:pt idx="2">
                  <c:v>0.23699999999999999</c:v>
                </c:pt>
                <c:pt idx="3">
                  <c:v>0.28499999999999998</c:v>
                </c:pt>
                <c:pt idx="4">
                  <c:v>0.35499999999999998</c:v>
                </c:pt>
                <c:pt idx="5">
                  <c:v>0.375</c:v>
                </c:pt>
                <c:pt idx="6">
                  <c:v>0.23300000000000001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'NS Sec 3-5 LA'!$H$61:$H$76</c15:f>
                <c15:dlblRangeCache>
                  <c:ptCount val="16"/>
                  <c:pt idx="0">
                    <c:v>24.1%</c:v>
                  </c:pt>
                  <c:pt idx="1">
                    <c:v>27.8%</c:v>
                  </c:pt>
                  <c:pt idx="2">
                    <c:v>23.7%</c:v>
                  </c:pt>
                  <c:pt idx="3">
                    <c:v>28.5%</c:v>
                  </c:pt>
                  <c:pt idx="4">
                    <c:v>35.5%</c:v>
                  </c:pt>
                  <c:pt idx="5">
                    <c:v>37.5%</c:v>
                  </c:pt>
                  <c:pt idx="6">
                    <c:v>23.3%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D703-4A41-A9E3-367C89091C9D}"/>
            </c:ext>
          </c:extLst>
        </c:ser>
        <c:ser>
          <c:idx val="2"/>
          <c:order val="2"/>
          <c:tx>
            <c:strRef>
              <c:f>'NS Sec 3-5 LA'!$J$39</c:f>
              <c:strCache>
                <c:ptCount val="1"/>
                <c:pt idx="0">
                  <c:v>missing inactive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3-5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3-5 LA'!$J$40:$J$46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703-4A41-A9E3-367C89091C9D}"/>
            </c:ext>
          </c:extLst>
        </c:ser>
        <c:ser>
          <c:idx val="3"/>
          <c:order val="3"/>
          <c:tx>
            <c:strRef>
              <c:f>'NS Sec 3-5 LA'!$K$39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2B0F824D-DB85-4FD0-BD6E-1CA96729624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D703-4A41-A9E3-367C89091C9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7F983277-8112-4E95-B272-F9503297404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D703-4A41-A9E3-367C89091C9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DE1A2B5-AA6E-4F96-930A-4CC8C8BACF5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D703-4A41-A9E3-367C89091C9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FD029474-C4E8-49D5-9C66-4F47C444D62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D703-4A41-A9E3-367C89091C9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2EDCFE28-E0B0-4E04-94B6-1A0DE2EB5AE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D703-4A41-A9E3-367C89091C9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2C439068-E978-468D-9D88-1F47638FFDF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D703-4A41-A9E3-367C89091C9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2732677E-77BC-4350-8F31-7D50480E421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D703-4A41-A9E3-367C89091C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Sec 3-5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3-5 LA'!$K$40:$K$46</c:f>
              <c:numCache>
                <c:formatCode>0.0%</c:formatCode>
                <c:ptCount val="7"/>
                <c:pt idx="0">
                  <c:v>0.13200000000000001</c:v>
                </c:pt>
                <c:pt idx="1">
                  <c:v>0.13500000000000001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'NS Sec 3-5 LA'!$I$61:$I$76</c15:f>
                <c15:dlblRangeCache>
                  <c:ptCount val="16"/>
                  <c:pt idx="0">
                    <c:v>13.2%</c:v>
                  </c:pt>
                  <c:pt idx="1">
                    <c:v>13.5%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D703-4A41-A9E3-367C89091C9D}"/>
            </c:ext>
          </c:extLst>
        </c:ser>
        <c:ser>
          <c:idx val="4"/>
          <c:order val="4"/>
          <c:tx>
            <c:strRef>
              <c:f>'NS Sec 3-5 LA'!$L$39</c:f>
              <c:strCache>
                <c:ptCount val="1"/>
                <c:pt idx="0">
                  <c:v>missing fairly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3-5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3-5 LA'!$L$40:$L$46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0.19900000000000007</c:v>
                </c:pt>
                <c:pt idx="3">
                  <c:v>0.1180000000000001</c:v>
                </c:pt>
                <c:pt idx="4">
                  <c:v>0.11499999999999999</c:v>
                </c:pt>
                <c:pt idx="5">
                  <c:v>9.5999999999999974E-2</c:v>
                </c:pt>
                <c:pt idx="6">
                  <c:v>8.9999999999999969E-2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D703-4A41-A9E3-367C89091C9D}"/>
            </c:ext>
          </c:extLst>
        </c:ser>
        <c:ser>
          <c:idx val="5"/>
          <c:order val="5"/>
          <c:tx>
            <c:strRef>
              <c:f>'NS Sec 3-5 LA'!$M$39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8D15B98-3029-4448-A312-3346B73843B0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D703-4A41-A9E3-367C89091C9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9D9AF71-060A-4B51-8A2D-8D8968CD2CA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D703-4A41-A9E3-367C89091C9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EA538DC-5D4B-4BCE-9D03-6D505228F10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D703-4A41-A9E3-367C89091C9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D89035B-58F8-425D-B918-8EAF3C35BBB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D703-4A41-A9E3-367C89091C9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D8D9A1ED-1F2D-41B6-857F-761386BEB2C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D703-4A41-A9E3-367C89091C9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29FFAEF7-8E4A-4ECD-8524-F2143777BB0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D703-4A41-A9E3-367C89091C9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3B04B0B7-F21B-4359-AC17-F1B9533C64F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D703-4A41-A9E3-367C89091C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Sec 3-5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3-5 LA'!$M$40:$M$46</c:f>
              <c:numCache>
                <c:formatCode>0.0%</c:formatCode>
                <c:ptCount val="7"/>
                <c:pt idx="0">
                  <c:v>0.627</c:v>
                </c:pt>
                <c:pt idx="1">
                  <c:v>0.58699999999999997</c:v>
                </c:pt>
                <c:pt idx="2">
                  <c:v>0.56399999999999995</c:v>
                </c:pt>
                <c:pt idx="3">
                  <c:v>0.59699999999999998</c:v>
                </c:pt>
                <c:pt idx="4">
                  <c:v>0.53</c:v>
                </c:pt>
                <c:pt idx="5">
                  <c:v>0.52900000000000003</c:v>
                </c:pt>
                <c:pt idx="6">
                  <c:v>0.67700000000000005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'NS Sec 3-5 LA'!$J$61:$J$76</c15:f>
                <c15:dlblRangeCache>
                  <c:ptCount val="16"/>
                  <c:pt idx="0">
                    <c:v>62.7%</c:v>
                  </c:pt>
                  <c:pt idx="1">
                    <c:v>58.7%</c:v>
                  </c:pt>
                  <c:pt idx="2">
                    <c:v>56.4%</c:v>
                  </c:pt>
                  <c:pt idx="3">
                    <c:v>59.7%</c:v>
                  </c:pt>
                  <c:pt idx="4">
                    <c:v>53.0%</c:v>
                  </c:pt>
                  <c:pt idx="5">
                    <c:v>52.9%</c:v>
                  </c:pt>
                  <c:pt idx="6">
                    <c:v>67.7%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A-D703-4A41-A9E3-367C89091C9D}"/>
            </c:ext>
          </c:extLst>
        </c:ser>
        <c:ser>
          <c:idx val="6"/>
          <c:order val="6"/>
          <c:tx>
            <c:strRef>
              <c:f>'NS Sec 3-5 LA'!$N$39</c:f>
              <c:strCache>
                <c:ptCount val="1"/>
                <c:pt idx="0">
                  <c:v>missing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3-5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3-5 LA'!$N$40:$N$46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D703-4A41-A9E3-367C89091C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General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0954546087175827"/>
          <c:y val="0.93990068132559523"/>
          <c:w val="0.38516819743652991"/>
          <c:h val="5.31431043010401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7.0955564239260915E-2"/>
          <c:w val="0.86578856666230086"/>
          <c:h val="0.622931981212747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'NS SeC 3-5 Rank'!$D$67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noFill/>
            </a:ln>
            <a:effectLst/>
          </c:spPr>
          <c:invertIfNegative val="0"/>
          <c:dPt>
            <c:idx val="40"/>
            <c:invertIfNegative val="0"/>
            <c:bubble3D val="0"/>
            <c:spPr>
              <a:solidFill>
                <a:schemeClr val="bg2"/>
              </a:solidFill>
              <a:ln w="254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1CA7-4F7B-906D-54F34174E339}"/>
              </c:ext>
            </c:extLst>
          </c:dPt>
          <c:cat>
            <c:strRef>
              <c:f>'NS SeC 3-5 Rank'!$H$68:$H$112</c:f>
              <c:strCache>
                <c:ptCount val="44"/>
                <c:pt idx="0">
                  <c:v>Best</c:v>
                </c:pt>
                <c:pt idx="43">
                  <c:v>Worst</c:v>
                </c:pt>
              </c:strCache>
            </c:strRef>
          </c:cat>
          <c:val>
            <c:numRef>
              <c:f>'NS SeC 3-5 Rank'!$D$68:$D$112</c:f>
              <c:numCache>
                <c:formatCode>0.0%</c:formatCode>
                <c:ptCount val="44"/>
                <c:pt idx="0">
                  <c:v>0.153</c:v>
                </c:pt>
                <c:pt idx="1">
                  <c:v>0.158</c:v>
                </c:pt>
                <c:pt idx="2">
                  <c:v>0.188</c:v>
                </c:pt>
                <c:pt idx="3">
                  <c:v>0.189</c:v>
                </c:pt>
                <c:pt idx="4">
                  <c:v>0.20599999999999999</c:v>
                </c:pt>
                <c:pt idx="5">
                  <c:v>0.20899999999999999</c:v>
                </c:pt>
                <c:pt idx="6">
                  <c:v>0.20899999999999999</c:v>
                </c:pt>
                <c:pt idx="7">
                  <c:v>0.20899999999999999</c:v>
                </c:pt>
                <c:pt idx="8">
                  <c:v>0.21199999999999999</c:v>
                </c:pt>
                <c:pt idx="9">
                  <c:v>0.214</c:v>
                </c:pt>
                <c:pt idx="10">
                  <c:v>0.218</c:v>
                </c:pt>
                <c:pt idx="11">
                  <c:v>0.219</c:v>
                </c:pt>
                <c:pt idx="12">
                  <c:v>0.22</c:v>
                </c:pt>
                <c:pt idx="13">
                  <c:v>0.22</c:v>
                </c:pt>
                <c:pt idx="14">
                  <c:v>0.221</c:v>
                </c:pt>
                <c:pt idx="15">
                  <c:v>0.222</c:v>
                </c:pt>
                <c:pt idx="16">
                  <c:v>0.22800000000000001</c:v>
                </c:pt>
                <c:pt idx="17">
                  <c:v>0.22900000000000001</c:v>
                </c:pt>
                <c:pt idx="18">
                  <c:v>0.22900000000000001</c:v>
                </c:pt>
                <c:pt idx="19">
                  <c:v>0.23</c:v>
                </c:pt>
                <c:pt idx="20">
                  <c:v>0.23200000000000001</c:v>
                </c:pt>
                <c:pt idx="21">
                  <c:v>0.23200000000000001</c:v>
                </c:pt>
                <c:pt idx="22">
                  <c:v>0.23300000000000001</c:v>
                </c:pt>
                <c:pt idx="23">
                  <c:v>0.23400000000000001</c:v>
                </c:pt>
                <c:pt idx="24">
                  <c:v>0.23499999999999999</c:v>
                </c:pt>
                <c:pt idx="25">
                  <c:v>0.23799999999999999</c:v>
                </c:pt>
                <c:pt idx="26">
                  <c:v>0.24399999999999999</c:v>
                </c:pt>
                <c:pt idx="27">
                  <c:v>0.245</c:v>
                </c:pt>
                <c:pt idx="28">
                  <c:v>0.248</c:v>
                </c:pt>
                <c:pt idx="29">
                  <c:v>0.251</c:v>
                </c:pt>
                <c:pt idx="30">
                  <c:v>0.254</c:v>
                </c:pt>
                <c:pt idx="31">
                  <c:v>0.25900000000000001</c:v>
                </c:pt>
                <c:pt idx="32">
                  <c:v>0.26200000000000001</c:v>
                </c:pt>
                <c:pt idx="33">
                  <c:v>0.26600000000000001</c:v>
                </c:pt>
                <c:pt idx="34">
                  <c:v>0.26700000000000002</c:v>
                </c:pt>
                <c:pt idx="35">
                  <c:v>0.26800000000000002</c:v>
                </c:pt>
                <c:pt idx="36">
                  <c:v>0.27</c:v>
                </c:pt>
                <c:pt idx="37">
                  <c:v>0.27300000000000002</c:v>
                </c:pt>
                <c:pt idx="38">
                  <c:v>0.27800000000000002</c:v>
                </c:pt>
                <c:pt idx="39">
                  <c:v>0.27800000000000002</c:v>
                </c:pt>
                <c:pt idx="40">
                  <c:v>0.28000000000000003</c:v>
                </c:pt>
                <c:pt idx="41">
                  <c:v>0.30299999999999999</c:v>
                </c:pt>
                <c:pt idx="42">
                  <c:v>0.30299999999999999</c:v>
                </c:pt>
                <c:pt idx="43">
                  <c:v>0.314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A7-4F7B-906D-54F34174E339}"/>
            </c:ext>
          </c:extLst>
        </c:ser>
        <c:ser>
          <c:idx val="2"/>
          <c:order val="2"/>
          <c:tx>
            <c:strRef>
              <c:f>'NS SeC 3-5 Rank'!$F$67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'NS SeC 3-5 Rank'!$C$68:$C$112</c:f>
              <c:strCache>
                <c:ptCount val="44"/>
                <c:pt idx="0">
                  <c:v>Oxfordshire CSP</c:v>
                </c:pt>
                <c:pt idx="1">
                  <c:v>Wesport CSP</c:v>
                </c:pt>
                <c:pt idx="2">
                  <c:v>Shropshire and Telford and the Wrekin CSP</c:v>
                </c:pt>
                <c:pt idx="3">
                  <c:v>North Yorkshire CSP</c:v>
                </c:pt>
                <c:pt idx="4">
                  <c:v>Surrey CSP</c:v>
                </c:pt>
                <c:pt idx="5">
                  <c:v>Buckinghamshire and Milton Keynes CSP</c:v>
                </c:pt>
                <c:pt idx="6">
                  <c:v>Devon CSP</c:v>
                </c:pt>
                <c:pt idx="7">
                  <c:v>Dorset CSP</c:v>
                </c:pt>
                <c:pt idx="8">
                  <c:v>Berkshire CSP</c:v>
                </c:pt>
                <c:pt idx="9">
                  <c:v>Gloucestershire CSP</c:v>
                </c:pt>
                <c:pt idx="10">
                  <c:v>Somerset CSP</c:v>
                </c:pt>
                <c:pt idx="11">
                  <c:v>Herefordshire and Worcestershire CSP</c:v>
                </c:pt>
                <c:pt idx="12">
                  <c:v>Cornwall and Isles of Scilly CSP</c:v>
                </c:pt>
                <c:pt idx="13">
                  <c:v>Hertfordshire CSP</c:v>
                </c:pt>
                <c:pt idx="14">
                  <c:v>Merseyside CSP</c:v>
                </c:pt>
                <c:pt idx="15">
                  <c:v>Wiltshire and Swindon CSP</c:v>
                </c:pt>
                <c:pt idx="16">
                  <c:v>Derbyshire CSP</c:v>
                </c:pt>
                <c:pt idx="17">
                  <c:v>Cumbria CSP</c:v>
                </c:pt>
                <c:pt idx="18">
                  <c:v>Northamptonshire CSP</c:v>
                </c:pt>
                <c:pt idx="19">
                  <c:v>Hampshire and Isle of Wright CSP</c:v>
                </c:pt>
                <c:pt idx="20">
                  <c:v>Cheshire CSP</c:v>
                </c:pt>
                <c:pt idx="21">
                  <c:v>Sussex CSP</c:v>
                </c:pt>
                <c:pt idx="22">
                  <c:v>Nottinghamshire CSP</c:v>
                </c:pt>
                <c:pt idx="23">
                  <c:v>West Yorkshire CSP</c:v>
                </c:pt>
                <c:pt idx="24">
                  <c:v>Norfolk CSP</c:v>
                </c:pt>
                <c:pt idx="25">
                  <c:v>Kent CSP</c:v>
                </c:pt>
                <c:pt idx="26">
                  <c:v>Leicester, Leicestershire and Rutland CSP</c:v>
                </c:pt>
                <c:pt idx="27">
                  <c:v>Lancashire CSP</c:v>
                </c:pt>
                <c:pt idx="28">
                  <c:v>Suffolk CSP</c:v>
                </c:pt>
                <c:pt idx="29">
                  <c:v>London CSP</c:v>
                </c:pt>
                <c:pt idx="30">
                  <c:v>Essex CSP</c:v>
                </c:pt>
                <c:pt idx="31">
                  <c:v>Coventry, Solihull and Warwickshire CSP</c:v>
                </c:pt>
                <c:pt idx="32">
                  <c:v>Greater Manchester CSP</c:v>
                </c:pt>
                <c:pt idx="33">
                  <c:v>Bedfordshire CSP</c:v>
                </c:pt>
                <c:pt idx="34">
                  <c:v>Cambridgeshire CSP</c:v>
                </c:pt>
                <c:pt idx="35">
                  <c:v>Lincolnshire CSP</c:v>
                </c:pt>
                <c:pt idx="36">
                  <c:v>Humber CSP</c:v>
                </c:pt>
                <c:pt idx="37">
                  <c:v>Staffordshire and Stoke-on-Trent CSP</c:v>
                </c:pt>
                <c:pt idx="38">
                  <c:v>South Yorkshire CSP</c:v>
                </c:pt>
                <c:pt idx="39">
                  <c:v>Tees Valley CSP</c:v>
                </c:pt>
                <c:pt idx="40">
                  <c:v>Tyne and Wear CSP</c:v>
                </c:pt>
                <c:pt idx="41">
                  <c:v>Birmingham CSP</c:v>
                </c:pt>
                <c:pt idx="42">
                  <c:v>Durham CSP</c:v>
                </c:pt>
                <c:pt idx="43">
                  <c:v>Black Country CSP</c:v>
                </c:pt>
              </c:strCache>
            </c:strRef>
          </c:cat>
          <c:val>
            <c:numRef>
              <c:f>'NS SeC 3-5 Rank'!$F$68:$F$112</c:f>
              <c:numCache>
                <c:formatCode>General</c:formatCode>
                <c:ptCount val="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0.221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0.27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0.28000000000000003</c:v>
                </c:pt>
                <c:pt idx="41">
                  <c:v>0</c:v>
                </c:pt>
                <c:pt idx="42">
                  <c:v>0</c:v>
                </c:pt>
                <c:pt idx="43">
                  <c:v>0.314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CA7-4F7B-906D-54F34174E339}"/>
            </c:ext>
          </c:extLst>
        </c:ser>
        <c:ser>
          <c:idx val="1"/>
          <c:order val="3"/>
          <c:tx>
            <c:strRef>
              <c:f>'NS SeC 3-5 Rank'!$E$67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'NS SeC 3-5 Rank'!$C$68:$C$112</c:f>
              <c:strCache>
                <c:ptCount val="44"/>
                <c:pt idx="0">
                  <c:v>Oxfordshire CSP</c:v>
                </c:pt>
                <c:pt idx="1">
                  <c:v>Wesport CSP</c:v>
                </c:pt>
                <c:pt idx="2">
                  <c:v>Shropshire and Telford and the Wrekin CSP</c:v>
                </c:pt>
                <c:pt idx="3">
                  <c:v>North Yorkshire CSP</c:v>
                </c:pt>
                <c:pt idx="4">
                  <c:v>Surrey CSP</c:v>
                </c:pt>
                <c:pt idx="5">
                  <c:v>Buckinghamshire and Milton Keynes CSP</c:v>
                </c:pt>
                <c:pt idx="6">
                  <c:v>Devon CSP</c:v>
                </c:pt>
                <c:pt idx="7">
                  <c:v>Dorset CSP</c:v>
                </c:pt>
                <c:pt idx="8">
                  <c:v>Berkshire CSP</c:v>
                </c:pt>
                <c:pt idx="9">
                  <c:v>Gloucestershire CSP</c:v>
                </c:pt>
                <c:pt idx="10">
                  <c:v>Somerset CSP</c:v>
                </c:pt>
                <c:pt idx="11">
                  <c:v>Herefordshire and Worcestershire CSP</c:v>
                </c:pt>
                <c:pt idx="12">
                  <c:v>Cornwall and Isles of Scilly CSP</c:v>
                </c:pt>
                <c:pt idx="13">
                  <c:v>Hertfordshire CSP</c:v>
                </c:pt>
                <c:pt idx="14">
                  <c:v>Merseyside CSP</c:v>
                </c:pt>
                <c:pt idx="15">
                  <c:v>Wiltshire and Swindon CSP</c:v>
                </c:pt>
                <c:pt idx="16">
                  <c:v>Derbyshire CSP</c:v>
                </c:pt>
                <c:pt idx="17">
                  <c:v>Cumbria CSP</c:v>
                </c:pt>
                <c:pt idx="18">
                  <c:v>Northamptonshire CSP</c:v>
                </c:pt>
                <c:pt idx="19">
                  <c:v>Hampshire and Isle of Wright CSP</c:v>
                </c:pt>
                <c:pt idx="20">
                  <c:v>Cheshire CSP</c:v>
                </c:pt>
                <c:pt idx="21">
                  <c:v>Sussex CSP</c:v>
                </c:pt>
                <c:pt idx="22">
                  <c:v>Nottinghamshire CSP</c:v>
                </c:pt>
                <c:pt idx="23">
                  <c:v>West Yorkshire CSP</c:v>
                </c:pt>
                <c:pt idx="24">
                  <c:v>Norfolk CSP</c:v>
                </c:pt>
                <c:pt idx="25">
                  <c:v>Kent CSP</c:v>
                </c:pt>
                <c:pt idx="26">
                  <c:v>Leicester, Leicestershire and Rutland CSP</c:v>
                </c:pt>
                <c:pt idx="27">
                  <c:v>Lancashire CSP</c:v>
                </c:pt>
                <c:pt idx="28">
                  <c:v>Suffolk CSP</c:v>
                </c:pt>
                <c:pt idx="29">
                  <c:v>London CSP</c:v>
                </c:pt>
                <c:pt idx="30">
                  <c:v>Essex CSP</c:v>
                </c:pt>
                <c:pt idx="31">
                  <c:v>Coventry, Solihull and Warwickshire CSP</c:v>
                </c:pt>
                <c:pt idx="32">
                  <c:v>Greater Manchester CSP</c:v>
                </c:pt>
                <c:pt idx="33">
                  <c:v>Bedfordshire CSP</c:v>
                </c:pt>
                <c:pt idx="34">
                  <c:v>Cambridgeshire CSP</c:v>
                </c:pt>
                <c:pt idx="35">
                  <c:v>Lincolnshire CSP</c:v>
                </c:pt>
                <c:pt idx="36">
                  <c:v>Humber CSP</c:v>
                </c:pt>
                <c:pt idx="37">
                  <c:v>Staffordshire and Stoke-on-Trent CSP</c:v>
                </c:pt>
                <c:pt idx="38">
                  <c:v>South Yorkshire CSP</c:v>
                </c:pt>
                <c:pt idx="39">
                  <c:v>Tees Valley CSP</c:v>
                </c:pt>
                <c:pt idx="40">
                  <c:v>Tyne and Wear CSP</c:v>
                </c:pt>
                <c:pt idx="41">
                  <c:v>Birmingham CSP</c:v>
                </c:pt>
                <c:pt idx="42">
                  <c:v>Durham CSP</c:v>
                </c:pt>
                <c:pt idx="43">
                  <c:v>Black Country CSP</c:v>
                </c:pt>
              </c:strCache>
            </c:strRef>
          </c:cat>
          <c:val>
            <c:numRef>
              <c:f>'NS SeC 3-5 Rank'!$E$68:$E$112</c:f>
              <c:numCache>
                <c:formatCode>General</c:formatCode>
                <c:ptCount val="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0.27800000000000002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A7-4F7B-906D-54F34174E3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  <c:extLst>
          <c:ext xmlns:c15="http://schemas.microsoft.com/office/drawing/2012/chart" uri="{02D57815-91ED-43cb-92C2-25804820EDAC}">
            <c15:filteredBarSeries>
              <c15:ser>
                <c:idx val="3"/>
                <c:order val="1"/>
                <c:tx>
                  <c:strRef>
                    <c:extLst>
                      <c:ext uri="{02D57815-91ED-43cb-92C2-25804820EDAC}">
                        <c15:formulaRef>
                          <c15:sqref>'NS SeC 3-5 Rank'!$G$67</c15:sqref>
                        </c15:formulaRef>
                      </c:ext>
                    </c:extLst>
                    <c:strCache>
                      <c:ptCount val="1"/>
                      <c:pt idx="0">
                        <c:v>max/ min</c:v>
                      </c:pt>
                    </c:strCache>
                  </c:strRef>
                </c:tx>
                <c:spPr>
                  <a:solidFill>
                    <a:schemeClr val="tx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'NS SeC 3-5 Rank'!$C$68:$C$112</c15:sqref>
                        </c15:formulaRef>
                      </c:ext>
                    </c:extLst>
                    <c:strCache>
                      <c:ptCount val="44"/>
                      <c:pt idx="0">
                        <c:v>Oxfordshire CSP</c:v>
                      </c:pt>
                      <c:pt idx="1">
                        <c:v>Wesport CSP</c:v>
                      </c:pt>
                      <c:pt idx="2">
                        <c:v>Shropshire and Telford and the Wrekin CSP</c:v>
                      </c:pt>
                      <c:pt idx="3">
                        <c:v>North Yorkshire CSP</c:v>
                      </c:pt>
                      <c:pt idx="4">
                        <c:v>Surrey CSP</c:v>
                      </c:pt>
                      <c:pt idx="5">
                        <c:v>Buckinghamshire and Milton Keynes CSP</c:v>
                      </c:pt>
                      <c:pt idx="6">
                        <c:v>Devon CSP</c:v>
                      </c:pt>
                      <c:pt idx="7">
                        <c:v>Dorset CSP</c:v>
                      </c:pt>
                      <c:pt idx="8">
                        <c:v>Berkshire CSP</c:v>
                      </c:pt>
                      <c:pt idx="9">
                        <c:v>Gloucestershire CSP</c:v>
                      </c:pt>
                      <c:pt idx="10">
                        <c:v>Somerset CSP</c:v>
                      </c:pt>
                      <c:pt idx="11">
                        <c:v>Herefordshire and Worcestershire CSP</c:v>
                      </c:pt>
                      <c:pt idx="12">
                        <c:v>Cornwall and Isles of Scilly CSP</c:v>
                      </c:pt>
                      <c:pt idx="13">
                        <c:v>Hertfordshire CSP</c:v>
                      </c:pt>
                      <c:pt idx="14">
                        <c:v>Merseyside CSP</c:v>
                      </c:pt>
                      <c:pt idx="15">
                        <c:v>Wiltshire and Swindon CSP</c:v>
                      </c:pt>
                      <c:pt idx="16">
                        <c:v>Derbyshire CSP</c:v>
                      </c:pt>
                      <c:pt idx="17">
                        <c:v>Cumbria CSP</c:v>
                      </c:pt>
                      <c:pt idx="18">
                        <c:v>Northamptonshire CSP</c:v>
                      </c:pt>
                      <c:pt idx="19">
                        <c:v>Hampshire and Isle of Wright CSP</c:v>
                      </c:pt>
                      <c:pt idx="20">
                        <c:v>Cheshire CSP</c:v>
                      </c:pt>
                      <c:pt idx="21">
                        <c:v>Sussex CSP</c:v>
                      </c:pt>
                      <c:pt idx="22">
                        <c:v>Nottinghamshire CSP</c:v>
                      </c:pt>
                      <c:pt idx="23">
                        <c:v>West Yorkshire CSP</c:v>
                      </c:pt>
                      <c:pt idx="24">
                        <c:v>Norfolk CSP</c:v>
                      </c:pt>
                      <c:pt idx="25">
                        <c:v>Kent CSP</c:v>
                      </c:pt>
                      <c:pt idx="26">
                        <c:v>Leicester, Leicestershire and Rutland CSP</c:v>
                      </c:pt>
                      <c:pt idx="27">
                        <c:v>Lancashire CSP</c:v>
                      </c:pt>
                      <c:pt idx="28">
                        <c:v>Suffolk CSP</c:v>
                      </c:pt>
                      <c:pt idx="29">
                        <c:v>London CSP</c:v>
                      </c:pt>
                      <c:pt idx="30">
                        <c:v>Essex CSP</c:v>
                      </c:pt>
                      <c:pt idx="31">
                        <c:v>Coventry, Solihull and Warwickshire CSP</c:v>
                      </c:pt>
                      <c:pt idx="32">
                        <c:v>Greater Manchester CSP</c:v>
                      </c:pt>
                      <c:pt idx="33">
                        <c:v>Bedfordshire CSP</c:v>
                      </c:pt>
                      <c:pt idx="34">
                        <c:v>Cambridgeshire CSP</c:v>
                      </c:pt>
                      <c:pt idx="35">
                        <c:v>Lincolnshire CSP</c:v>
                      </c:pt>
                      <c:pt idx="36">
                        <c:v>Humber CSP</c:v>
                      </c:pt>
                      <c:pt idx="37">
                        <c:v>Staffordshire and Stoke-on-Trent CSP</c:v>
                      </c:pt>
                      <c:pt idx="38">
                        <c:v>South Yorkshire CSP</c:v>
                      </c:pt>
                      <c:pt idx="39">
                        <c:v>Tees Valley CSP</c:v>
                      </c:pt>
                      <c:pt idx="40">
                        <c:v>Tyne and Wear CSP</c:v>
                      </c:pt>
                      <c:pt idx="41">
                        <c:v>Birmingham CSP</c:v>
                      </c:pt>
                      <c:pt idx="42">
                        <c:v>Durham CSP</c:v>
                      </c:pt>
                      <c:pt idx="43">
                        <c:v>Black Country CSP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'NS SeC 3-5 Rank'!$G$68:$G$112</c15:sqref>
                        </c15:formulaRef>
                      </c:ext>
                    </c:extLst>
                    <c:numCache>
                      <c:formatCode>General</c:formatCode>
                      <c:ptCount val="44"/>
                      <c:pt idx="0" formatCode="0.0%">
                        <c:v>0.153</c:v>
                      </c:pt>
                      <c:pt idx="43" formatCode="0.0%">
                        <c:v>0.314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5-1CA7-4F7B-906D-54F34174E339}"/>
                  </c:ext>
                </c:extLst>
              </c15:ser>
            </c15:filteredBarSeries>
          </c:ext>
        </c:extLst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0592377386190716E-2"/>
          <c:y val="0.91068569413114031"/>
          <c:w val="0.85445061425466717"/>
          <c:h val="8.93143058688597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3.038186382197423E-2"/>
          <c:w val="0.83751713839913156"/>
          <c:h val="0.668138800065961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'NS SeC 3-5 Rank'!$U$67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cat>
            <c:strRef>
              <c:f>'NS SeC 3-5 Rank'!$Z$68:$Z$112</c:f>
              <c:strCache>
                <c:ptCount val="45"/>
                <c:pt idx="0">
                  <c:v>Worst</c:v>
                </c:pt>
                <c:pt idx="44">
                  <c:v>Best</c:v>
                </c:pt>
              </c:strCache>
            </c:strRef>
          </c:cat>
          <c:val>
            <c:numRef>
              <c:f>'NS SeC 3-5 Rank'!$U$68:$U$112</c:f>
              <c:numCache>
                <c:formatCode>0.0%</c:formatCode>
                <c:ptCount val="45"/>
                <c:pt idx="0">
                  <c:v>0.55300000000000005</c:v>
                </c:pt>
                <c:pt idx="1">
                  <c:v>0.56599999999999995</c:v>
                </c:pt>
                <c:pt idx="2">
                  <c:v>0.56699999999999995</c:v>
                </c:pt>
                <c:pt idx="3">
                  <c:v>0.58299999999999996</c:v>
                </c:pt>
                <c:pt idx="4">
                  <c:v>0.58399999999999996</c:v>
                </c:pt>
                <c:pt idx="5">
                  <c:v>0.58699999999999997</c:v>
                </c:pt>
                <c:pt idx="6">
                  <c:v>0.58699999999999997</c:v>
                </c:pt>
                <c:pt idx="7">
                  <c:v>0.59</c:v>
                </c:pt>
                <c:pt idx="8">
                  <c:v>0.59099999999999997</c:v>
                </c:pt>
                <c:pt idx="9">
                  <c:v>0.59899999999999998</c:v>
                </c:pt>
                <c:pt idx="10">
                  <c:v>0.60299999999999998</c:v>
                </c:pt>
                <c:pt idx="11">
                  <c:v>0.60399999999999998</c:v>
                </c:pt>
                <c:pt idx="12">
                  <c:v>0.60499999999999998</c:v>
                </c:pt>
                <c:pt idx="13">
                  <c:v>0.60499999999999998</c:v>
                </c:pt>
                <c:pt idx="14">
                  <c:v>0.60599999999999998</c:v>
                </c:pt>
                <c:pt idx="15">
                  <c:v>0.60599999999999998</c:v>
                </c:pt>
                <c:pt idx="16">
                  <c:v>0.60899999999999999</c:v>
                </c:pt>
                <c:pt idx="17">
                  <c:v>0.60899999999999999</c:v>
                </c:pt>
                <c:pt idx="18">
                  <c:v>0.61299999999999999</c:v>
                </c:pt>
                <c:pt idx="19">
                  <c:v>0.61799999999999999</c:v>
                </c:pt>
                <c:pt idx="20">
                  <c:v>0.621</c:v>
                </c:pt>
                <c:pt idx="21">
                  <c:v>0.623</c:v>
                </c:pt>
                <c:pt idx="22">
                  <c:v>0.623</c:v>
                </c:pt>
                <c:pt idx="23">
                  <c:v>0.623</c:v>
                </c:pt>
                <c:pt idx="24">
                  <c:v>0.63</c:v>
                </c:pt>
                <c:pt idx="25">
                  <c:v>0.63400000000000001</c:v>
                </c:pt>
                <c:pt idx="26">
                  <c:v>0.63800000000000001</c:v>
                </c:pt>
                <c:pt idx="27">
                  <c:v>0.63900000000000001</c:v>
                </c:pt>
                <c:pt idx="28">
                  <c:v>0.64</c:v>
                </c:pt>
                <c:pt idx="29">
                  <c:v>0.64500000000000002</c:v>
                </c:pt>
                <c:pt idx="30">
                  <c:v>0.64700000000000002</c:v>
                </c:pt>
                <c:pt idx="31">
                  <c:v>0.64800000000000002</c:v>
                </c:pt>
                <c:pt idx="32">
                  <c:v>0.64900000000000002</c:v>
                </c:pt>
                <c:pt idx="33">
                  <c:v>0.65100000000000002</c:v>
                </c:pt>
                <c:pt idx="34">
                  <c:v>0.65600000000000003</c:v>
                </c:pt>
                <c:pt idx="35">
                  <c:v>0.66800000000000004</c:v>
                </c:pt>
                <c:pt idx="36">
                  <c:v>0.66900000000000004</c:v>
                </c:pt>
                <c:pt idx="37">
                  <c:v>0.67100000000000004</c:v>
                </c:pt>
                <c:pt idx="38">
                  <c:v>0.67400000000000004</c:v>
                </c:pt>
                <c:pt idx="39">
                  <c:v>0.67500000000000004</c:v>
                </c:pt>
                <c:pt idx="40">
                  <c:v>0.67800000000000005</c:v>
                </c:pt>
                <c:pt idx="41">
                  <c:v>0.69299999999999995</c:v>
                </c:pt>
                <c:pt idx="42">
                  <c:v>0.69799999999999995</c:v>
                </c:pt>
                <c:pt idx="43">
                  <c:v>0.71199999999999997</c:v>
                </c:pt>
                <c:pt idx="44">
                  <c:v>0.72199999999999998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E8-4171-A4EA-A585C7EBF7A0}"/>
            </c:ext>
          </c:extLst>
        </c:ser>
        <c:ser>
          <c:idx val="2"/>
          <c:order val="2"/>
          <c:tx>
            <c:strRef>
              <c:f>'NS SeC 3-5 Rank'!$W$67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'NS SeC 3-5 Rank'!$T$68:$T$112</c:f>
              <c:strCache>
                <c:ptCount val="45"/>
                <c:pt idx="0">
                  <c:v>Black Country CSP</c:v>
                </c:pt>
                <c:pt idx="1">
                  <c:v>Birmingham CSP</c:v>
                </c:pt>
                <c:pt idx="2">
                  <c:v>Humber CSP</c:v>
                </c:pt>
                <c:pt idx="3">
                  <c:v>Cambridgeshire CSP</c:v>
                </c:pt>
                <c:pt idx="4">
                  <c:v>Tyne and Wear CSP</c:v>
                </c:pt>
                <c:pt idx="5">
                  <c:v>Durham CSP</c:v>
                </c:pt>
                <c:pt idx="6">
                  <c:v>Tees Valley CSP</c:v>
                </c:pt>
                <c:pt idx="7">
                  <c:v>Staffordshire and Stoke-on-Trent CSP</c:v>
                </c:pt>
                <c:pt idx="8">
                  <c:v>Bedfordshire CSP</c:v>
                </c:pt>
                <c:pt idx="9">
                  <c:v>South Yorkshire CSP</c:v>
                </c:pt>
                <c:pt idx="10">
                  <c:v>Norfolk CSP</c:v>
                </c:pt>
                <c:pt idx="11">
                  <c:v>Suffolk CSP</c:v>
                </c:pt>
                <c:pt idx="12">
                  <c:v>Lincolnshire CSP</c:v>
                </c:pt>
                <c:pt idx="13">
                  <c:v>West Yorkshire CSP</c:v>
                </c:pt>
                <c:pt idx="14">
                  <c:v>Greater Manchester CSP</c:v>
                </c:pt>
                <c:pt idx="15">
                  <c:v>Lancashire CSP</c:v>
                </c:pt>
                <c:pt idx="16">
                  <c:v>Essex CSP</c:v>
                </c:pt>
                <c:pt idx="17">
                  <c:v>Leicester, Leicestershire and Rutland CSP</c:v>
                </c:pt>
                <c:pt idx="18">
                  <c:v>Dorset CSP</c:v>
                </c:pt>
                <c:pt idx="19">
                  <c:v>Somerset CSP</c:v>
                </c:pt>
                <c:pt idx="20">
                  <c:v>Northamptonshire CSP</c:v>
                </c:pt>
                <c:pt idx="21">
                  <c:v>Cumbria CSP</c:v>
                </c:pt>
                <c:pt idx="22">
                  <c:v>Hertfordshire CSP</c:v>
                </c:pt>
                <c:pt idx="23">
                  <c:v>Kent CSP</c:v>
                </c:pt>
                <c:pt idx="24">
                  <c:v>Merseyside CSP</c:v>
                </c:pt>
                <c:pt idx="25">
                  <c:v>London CSP</c:v>
                </c:pt>
                <c:pt idx="26">
                  <c:v>Cheshire CSP</c:v>
                </c:pt>
                <c:pt idx="27">
                  <c:v>Sussex CSP</c:v>
                </c:pt>
                <c:pt idx="28">
                  <c:v>Herefordshire and Worcestershire CSP</c:v>
                </c:pt>
                <c:pt idx="29">
                  <c:v>Nottinghamshire CSP</c:v>
                </c:pt>
                <c:pt idx="30">
                  <c:v>Derbyshire CSP</c:v>
                </c:pt>
                <c:pt idx="31">
                  <c:v>Hampshire and Isle of Wright CSP</c:v>
                </c:pt>
                <c:pt idx="32">
                  <c:v>Coventry, Solihull and Warwickshire CSP</c:v>
                </c:pt>
                <c:pt idx="33">
                  <c:v>Shropshire and Telford and the Wrekin CSP</c:v>
                </c:pt>
                <c:pt idx="34">
                  <c:v>Gloucestershire CSP</c:v>
                </c:pt>
                <c:pt idx="35">
                  <c:v>North Yorkshire CSP</c:v>
                </c:pt>
                <c:pt idx="36">
                  <c:v>Northumberland CSP</c:v>
                </c:pt>
                <c:pt idx="37">
                  <c:v>Buckinghamshire and Milton Keynes CSP</c:v>
                </c:pt>
                <c:pt idx="38">
                  <c:v>Berkshire CSP</c:v>
                </c:pt>
                <c:pt idx="39">
                  <c:v>Devon CSP</c:v>
                </c:pt>
                <c:pt idx="40">
                  <c:v>Surrey CSP</c:v>
                </c:pt>
                <c:pt idx="41">
                  <c:v>Wiltshire and Swindon CSP</c:v>
                </c:pt>
                <c:pt idx="42">
                  <c:v>Cornwall and Isles of Scilly CSP</c:v>
                </c:pt>
                <c:pt idx="43">
                  <c:v>Oxfordshire CSP</c:v>
                </c:pt>
                <c:pt idx="44">
                  <c:v>Wesport CSP</c:v>
                </c:pt>
              </c:strCache>
            </c:strRef>
          </c:cat>
          <c:val>
            <c:numRef>
              <c:f>'NS SeC 3-5 Rank'!$W$68:$W$112</c:f>
              <c:numCache>
                <c:formatCode>General</c:formatCode>
                <c:ptCount val="45"/>
                <c:pt idx="0">
                  <c:v>0.55300000000000005</c:v>
                </c:pt>
                <c:pt idx="1">
                  <c:v>0</c:v>
                </c:pt>
                <c:pt idx="2">
                  <c:v>0.56699999999999995</c:v>
                </c:pt>
                <c:pt idx="3">
                  <c:v>0</c:v>
                </c:pt>
                <c:pt idx="4">
                  <c:v>0.58399999999999996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0.63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E8-4171-A4EA-A585C7EBF7A0}"/>
            </c:ext>
          </c:extLst>
        </c:ser>
        <c:ser>
          <c:idx val="1"/>
          <c:order val="3"/>
          <c:tx>
            <c:strRef>
              <c:f>'NS SeC 3-5 Rank'!$V$67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'NS SeC 3-5 Rank'!$T$68:$T$112</c:f>
              <c:strCache>
                <c:ptCount val="45"/>
                <c:pt idx="0">
                  <c:v>Black Country CSP</c:v>
                </c:pt>
                <c:pt idx="1">
                  <c:v>Birmingham CSP</c:v>
                </c:pt>
                <c:pt idx="2">
                  <c:v>Humber CSP</c:v>
                </c:pt>
                <c:pt idx="3">
                  <c:v>Cambridgeshire CSP</c:v>
                </c:pt>
                <c:pt idx="4">
                  <c:v>Tyne and Wear CSP</c:v>
                </c:pt>
                <c:pt idx="5">
                  <c:v>Durham CSP</c:v>
                </c:pt>
                <c:pt idx="6">
                  <c:v>Tees Valley CSP</c:v>
                </c:pt>
                <c:pt idx="7">
                  <c:v>Staffordshire and Stoke-on-Trent CSP</c:v>
                </c:pt>
                <c:pt idx="8">
                  <c:v>Bedfordshire CSP</c:v>
                </c:pt>
                <c:pt idx="9">
                  <c:v>South Yorkshire CSP</c:v>
                </c:pt>
                <c:pt idx="10">
                  <c:v>Norfolk CSP</c:v>
                </c:pt>
                <c:pt idx="11">
                  <c:v>Suffolk CSP</c:v>
                </c:pt>
                <c:pt idx="12">
                  <c:v>Lincolnshire CSP</c:v>
                </c:pt>
                <c:pt idx="13">
                  <c:v>West Yorkshire CSP</c:v>
                </c:pt>
                <c:pt idx="14">
                  <c:v>Greater Manchester CSP</c:v>
                </c:pt>
                <c:pt idx="15">
                  <c:v>Lancashire CSP</c:v>
                </c:pt>
                <c:pt idx="16">
                  <c:v>Essex CSP</c:v>
                </c:pt>
                <c:pt idx="17">
                  <c:v>Leicester, Leicestershire and Rutland CSP</c:v>
                </c:pt>
                <c:pt idx="18">
                  <c:v>Dorset CSP</c:v>
                </c:pt>
                <c:pt idx="19">
                  <c:v>Somerset CSP</c:v>
                </c:pt>
                <c:pt idx="20">
                  <c:v>Northamptonshire CSP</c:v>
                </c:pt>
                <c:pt idx="21">
                  <c:v>Cumbria CSP</c:v>
                </c:pt>
                <c:pt idx="22">
                  <c:v>Hertfordshire CSP</c:v>
                </c:pt>
                <c:pt idx="23">
                  <c:v>Kent CSP</c:v>
                </c:pt>
                <c:pt idx="24">
                  <c:v>Merseyside CSP</c:v>
                </c:pt>
                <c:pt idx="25">
                  <c:v>London CSP</c:v>
                </c:pt>
                <c:pt idx="26">
                  <c:v>Cheshire CSP</c:v>
                </c:pt>
                <c:pt idx="27">
                  <c:v>Sussex CSP</c:v>
                </c:pt>
                <c:pt idx="28">
                  <c:v>Herefordshire and Worcestershire CSP</c:v>
                </c:pt>
                <c:pt idx="29">
                  <c:v>Nottinghamshire CSP</c:v>
                </c:pt>
                <c:pt idx="30">
                  <c:v>Derbyshire CSP</c:v>
                </c:pt>
                <c:pt idx="31">
                  <c:v>Hampshire and Isle of Wright CSP</c:v>
                </c:pt>
                <c:pt idx="32">
                  <c:v>Coventry, Solihull and Warwickshire CSP</c:v>
                </c:pt>
                <c:pt idx="33">
                  <c:v>Shropshire and Telford and the Wrekin CSP</c:v>
                </c:pt>
                <c:pt idx="34">
                  <c:v>Gloucestershire CSP</c:v>
                </c:pt>
                <c:pt idx="35">
                  <c:v>North Yorkshire CSP</c:v>
                </c:pt>
                <c:pt idx="36">
                  <c:v>Northumberland CSP</c:v>
                </c:pt>
                <c:pt idx="37">
                  <c:v>Buckinghamshire and Milton Keynes CSP</c:v>
                </c:pt>
                <c:pt idx="38">
                  <c:v>Berkshire CSP</c:v>
                </c:pt>
                <c:pt idx="39">
                  <c:v>Devon CSP</c:v>
                </c:pt>
                <c:pt idx="40">
                  <c:v>Surrey CSP</c:v>
                </c:pt>
                <c:pt idx="41">
                  <c:v>Wiltshire and Swindon CSP</c:v>
                </c:pt>
                <c:pt idx="42">
                  <c:v>Cornwall and Isles of Scilly CSP</c:v>
                </c:pt>
                <c:pt idx="43">
                  <c:v>Oxfordshire CSP</c:v>
                </c:pt>
                <c:pt idx="44">
                  <c:v>Wesport CSP</c:v>
                </c:pt>
              </c:strCache>
            </c:strRef>
          </c:cat>
          <c:val>
            <c:numRef>
              <c:f>'NS SeC 3-5 Rank'!$V$68:$V$112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0.58699999999999997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E8-4171-A4EA-A585C7EBF7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  <c:extLst>
          <c:ext xmlns:c15="http://schemas.microsoft.com/office/drawing/2012/chart" uri="{02D57815-91ED-43cb-92C2-25804820EDAC}">
            <c15:filteredBarSeries>
              <c15:ser>
                <c:idx val="3"/>
                <c:order val="1"/>
                <c:tx>
                  <c:strRef>
                    <c:extLst>
                      <c:ext uri="{02D57815-91ED-43cb-92C2-25804820EDAC}">
                        <c15:formulaRef>
                          <c15:sqref>'NS SeC 3-5 Rank'!$Y$67</c15:sqref>
                        </c15:formulaRef>
                      </c:ext>
                    </c:extLst>
                    <c:strCache>
                      <c:ptCount val="1"/>
                      <c:pt idx="0">
                        <c:v>max/ min</c:v>
                      </c:pt>
                    </c:strCache>
                  </c:strRef>
                </c:tx>
                <c:spPr>
                  <a:solidFill>
                    <a:schemeClr val="tx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'NS SeC 3-5 Rank'!$T$68:$T$112</c15:sqref>
                        </c15:formulaRef>
                      </c:ext>
                    </c:extLst>
                    <c:strCache>
                      <c:ptCount val="45"/>
                      <c:pt idx="0">
                        <c:v>Black Country CSP</c:v>
                      </c:pt>
                      <c:pt idx="1">
                        <c:v>Birmingham CSP</c:v>
                      </c:pt>
                      <c:pt idx="2">
                        <c:v>Humber CSP</c:v>
                      </c:pt>
                      <c:pt idx="3">
                        <c:v>Cambridgeshire CSP</c:v>
                      </c:pt>
                      <c:pt idx="4">
                        <c:v>Tyne and Wear CSP</c:v>
                      </c:pt>
                      <c:pt idx="5">
                        <c:v>Durham CSP</c:v>
                      </c:pt>
                      <c:pt idx="6">
                        <c:v>Tees Valley CSP</c:v>
                      </c:pt>
                      <c:pt idx="7">
                        <c:v>Staffordshire and Stoke-on-Trent CSP</c:v>
                      </c:pt>
                      <c:pt idx="8">
                        <c:v>Bedfordshire CSP</c:v>
                      </c:pt>
                      <c:pt idx="9">
                        <c:v>South Yorkshire CSP</c:v>
                      </c:pt>
                      <c:pt idx="10">
                        <c:v>Norfolk CSP</c:v>
                      </c:pt>
                      <c:pt idx="11">
                        <c:v>Suffolk CSP</c:v>
                      </c:pt>
                      <c:pt idx="12">
                        <c:v>Lincolnshire CSP</c:v>
                      </c:pt>
                      <c:pt idx="13">
                        <c:v>West Yorkshire CSP</c:v>
                      </c:pt>
                      <c:pt idx="14">
                        <c:v>Greater Manchester CSP</c:v>
                      </c:pt>
                      <c:pt idx="15">
                        <c:v>Lancashire CSP</c:v>
                      </c:pt>
                      <c:pt idx="16">
                        <c:v>Essex CSP</c:v>
                      </c:pt>
                      <c:pt idx="17">
                        <c:v>Leicester, Leicestershire and Rutland CSP</c:v>
                      </c:pt>
                      <c:pt idx="18">
                        <c:v>Dorset CSP</c:v>
                      </c:pt>
                      <c:pt idx="19">
                        <c:v>Somerset CSP</c:v>
                      </c:pt>
                      <c:pt idx="20">
                        <c:v>Northamptonshire CSP</c:v>
                      </c:pt>
                      <c:pt idx="21">
                        <c:v>Cumbria CSP</c:v>
                      </c:pt>
                      <c:pt idx="22">
                        <c:v>Hertfordshire CSP</c:v>
                      </c:pt>
                      <c:pt idx="23">
                        <c:v>Kent CSP</c:v>
                      </c:pt>
                      <c:pt idx="24">
                        <c:v>Merseyside CSP</c:v>
                      </c:pt>
                      <c:pt idx="25">
                        <c:v>London CSP</c:v>
                      </c:pt>
                      <c:pt idx="26">
                        <c:v>Cheshire CSP</c:v>
                      </c:pt>
                      <c:pt idx="27">
                        <c:v>Sussex CSP</c:v>
                      </c:pt>
                      <c:pt idx="28">
                        <c:v>Herefordshire and Worcestershire CSP</c:v>
                      </c:pt>
                      <c:pt idx="29">
                        <c:v>Nottinghamshire CSP</c:v>
                      </c:pt>
                      <c:pt idx="30">
                        <c:v>Derbyshire CSP</c:v>
                      </c:pt>
                      <c:pt idx="31">
                        <c:v>Hampshire and Isle of Wright CSP</c:v>
                      </c:pt>
                      <c:pt idx="32">
                        <c:v>Coventry, Solihull and Warwickshire CSP</c:v>
                      </c:pt>
                      <c:pt idx="33">
                        <c:v>Shropshire and Telford and the Wrekin CSP</c:v>
                      </c:pt>
                      <c:pt idx="34">
                        <c:v>Gloucestershire CSP</c:v>
                      </c:pt>
                      <c:pt idx="35">
                        <c:v>North Yorkshire CSP</c:v>
                      </c:pt>
                      <c:pt idx="36">
                        <c:v>Northumberland CSP</c:v>
                      </c:pt>
                      <c:pt idx="37">
                        <c:v>Buckinghamshire and Milton Keynes CSP</c:v>
                      </c:pt>
                      <c:pt idx="38">
                        <c:v>Berkshire CSP</c:v>
                      </c:pt>
                      <c:pt idx="39">
                        <c:v>Devon CSP</c:v>
                      </c:pt>
                      <c:pt idx="40">
                        <c:v>Surrey CSP</c:v>
                      </c:pt>
                      <c:pt idx="41">
                        <c:v>Wiltshire and Swindon CSP</c:v>
                      </c:pt>
                      <c:pt idx="42">
                        <c:v>Cornwall and Isles of Scilly CSP</c:v>
                      </c:pt>
                      <c:pt idx="43">
                        <c:v>Oxfordshire CSP</c:v>
                      </c:pt>
                      <c:pt idx="44">
                        <c:v>Wesport CSP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'NS SeC 3-5 Rank'!$Y$68:$Y$112</c15:sqref>
                        </c15:formulaRef>
                      </c:ext>
                    </c:extLst>
                    <c:numCache>
                      <c:formatCode>General</c:formatCode>
                      <c:ptCount val="45"/>
                      <c:pt idx="0" formatCode="0.0%">
                        <c:v>0.55300000000000005</c:v>
                      </c:pt>
                      <c:pt idx="44" formatCode="0.0%">
                        <c:v>0.72199999999999998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4DE8-4171-A4EA-A585C7EBF7A0}"/>
                  </c:ext>
                </c:extLst>
              </c15:ser>
            </c15:filteredBarSeries>
          </c:ext>
        </c:extLst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1025009096455491E-2"/>
          <c:y val="0.88679673249567048"/>
          <c:w val="0.83578222492116749"/>
          <c:h val="0.108714524270298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14797738306555E-2"/>
          <c:y val="2.5424486199152902E-2"/>
          <c:w val="0.98159987509304181"/>
          <c:h val="0.7760307870370369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'NS Sec 6-8 LA'!$H$39</c:f>
              <c:strCache>
                <c:ptCount val="1"/>
                <c:pt idx="0">
                  <c:v>Insufficient data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6-8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6-8 LA'!$H$40:$H$46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8BFD-4D8F-8DC9-545421C5F633}"/>
            </c:ext>
          </c:extLst>
        </c:ser>
        <c:ser>
          <c:idx val="1"/>
          <c:order val="1"/>
          <c:tx>
            <c:strRef>
              <c:f>'NS Sec 6-8 LA'!$I$39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76A9F37E-9558-4719-8750-5579FF163B0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8BFD-4D8F-8DC9-545421C5F63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E6B5055-01BA-4B09-9A9C-1A87B42352C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8BFD-4D8F-8DC9-545421C5F63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1774681-F387-4C25-AA3D-394A687F7EB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8BFD-4D8F-8DC9-545421C5F63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275EAC41-BCAA-42C8-B19C-4411B4D171F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8BFD-4D8F-8DC9-545421C5F63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499F8347-57F2-4C84-8156-2AE12017314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8BFD-4D8F-8DC9-545421C5F63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B6E7021A-436A-47DF-8899-0D9C5C3A3C9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8BFD-4D8F-8DC9-545421C5F63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CB948CCB-0E0A-4BBE-B498-31F9AE7046B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8BFD-4D8F-8DC9-545421C5F6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Sec 6-8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6-8 LA'!$I$40:$I$46</c:f>
              <c:numCache>
                <c:formatCode>0.0%</c:formatCode>
                <c:ptCount val="7"/>
                <c:pt idx="0">
                  <c:v>0.33200000000000002</c:v>
                </c:pt>
                <c:pt idx="1">
                  <c:v>0.32600000000000001</c:v>
                </c:pt>
                <c:pt idx="2">
                  <c:v>0</c:v>
                </c:pt>
                <c:pt idx="3">
                  <c:v>0</c:v>
                </c:pt>
                <c:pt idx="4">
                  <c:v>0.34599999999999997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'NS Sec 6-8 LA'!$H$61:$H$76</c15:f>
                <c15:dlblRangeCache>
                  <c:ptCount val="16"/>
                  <c:pt idx="0">
                    <c:v>33.2%</c:v>
                  </c:pt>
                  <c:pt idx="1">
                    <c:v>32.6%</c:v>
                  </c:pt>
                  <c:pt idx="4">
                    <c:v>34.6%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8BFD-4D8F-8DC9-545421C5F633}"/>
            </c:ext>
          </c:extLst>
        </c:ser>
        <c:ser>
          <c:idx val="2"/>
          <c:order val="2"/>
          <c:tx>
            <c:strRef>
              <c:f>'NS Sec 6-8 LA'!$J$39</c:f>
              <c:strCache>
                <c:ptCount val="1"/>
                <c:pt idx="0">
                  <c:v>missing inactive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6-8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6-8 LA'!$J$40:$J$46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0.40800000000000003</c:v>
                </c:pt>
                <c:pt idx="3">
                  <c:v>0.53600000000000003</c:v>
                </c:pt>
                <c:pt idx="4">
                  <c:v>0</c:v>
                </c:pt>
                <c:pt idx="5">
                  <c:v>0.43799999999999994</c:v>
                </c:pt>
                <c:pt idx="6">
                  <c:v>0.46899999999999997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BFD-4D8F-8DC9-545421C5F633}"/>
            </c:ext>
          </c:extLst>
        </c:ser>
        <c:ser>
          <c:idx val="3"/>
          <c:order val="3"/>
          <c:tx>
            <c:strRef>
              <c:f>'NS Sec 6-8 LA'!$K$39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63799D5D-8B12-4BBA-9DB8-92AACE42418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8BFD-4D8F-8DC9-545421C5F63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D5A89DC-E351-4D13-96CB-CC463C03D78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8BFD-4D8F-8DC9-545421C5F63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CCF022A9-C2AE-44A9-8F9B-05B9D0ECF93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8BFD-4D8F-8DC9-545421C5F63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1B810B70-0F8D-4827-A427-B3C5AD8E10C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8BFD-4D8F-8DC9-545421C5F63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FD75206B-7B19-43A0-95D3-634C18267E8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8BFD-4D8F-8DC9-545421C5F63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7F89718B-7441-472A-BB88-239C7233918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8BFD-4D8F-8DC9-545421C5F63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305859F6-631A-4620-A3DB-4BA5C3C768E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8BFD-4D8F-8DC9-545421C5F6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Sec 6-8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6-8 LA'!$K$40:$K$46</c:f>
              <c:numCache>
                <c:formatCode>0.0%</c:formatCode>
                <c:ptCount val="7"/>
                <c:pt idx="0">
                  <c:v>0.127</c:v>
                </c:pt>
                <c:pt idx="1">
                  <c:v>0.13400000000000001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'NS Sec 6-8 LA'!$I$61:$I$76</c15:f>
                <c15:dlblRangeCache>
                  <c:ptCount val="16"/>
                  <c:pt idx="0">
                    <c:v>12.7%</c:v>
                  </c:pt>
                  <c:pt idx="1">
                    <c:v>13.4%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8BFD-4D8F-8DC9-545421C5F633}"/>
            </c:ext>
          </c:extLst>
        </c:ser>
        <c:ser>
          <c:idx val="4"/>
          <c:order val="4"/>
          <c:tx>
            <c:strRef>
              <c:f>'NS Sec 6-8 LA'!$L$39</c:f>
              <c:strCache>
                <c:ptCount val="1"/>
                <c:pt idx="0">
                  <c:v>missing fairly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6-8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6-8 LA'!$L$40:$L$46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0.14200000000000002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8BFD-4D8F-8DC9-545421C5F633}"/>
            </c:ext>
          </c:extLst>
        </c:ser>
        <c:ser>
          <c:idx val="5"/>
          <c:order val="5"/>
          <c:tx>
            <c:strRef>
              <c:f>'NS Sec 6-8 LA'!$M$39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22B91670-E090-4500-98BD-5D338D77A54A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8BFD-4D8F-8DC9-545421C5F63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DA53764-8BD1-49BC-95BC-D060EF6D78D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8BFD-4D8F-8DC9-545421C5F63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CCC9DEA0-0DC4-43C0-A666-82DC2DF68F8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8BFD-4D8F-8DC9-545421C5F63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AFB7272-C90B-45C3-864A-E7CB9112478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8BFD-4D8F-8DC9-545421C5F63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2863927B-4FD5-4CDD-8F13-7A9C0E7B984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8BFD-4D8F-8DC9-545421C5F63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D4AB60E6-963A-4858-A0C9-682145D4B47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8BFD-4D8F-8DC9-545421C5F63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4DAB201D-3153-403C-BC8B-13CAE9510E5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8BFD-4D8F-8DC9-545421C5F6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Sec 6-8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6-8 LA'!$M$40:$M$46</c:f>
              <c:numCache>
                <c:formatCode>0.0%</c:formatCode>
                <c:ptCount val="7"/>
                <c:pt idx="0">
                  <c:v>0.54100000000000004</c:v>
                </c:pt>
                <c:pt idx="1">
                  <c:v>0.54</c:v>
                </c:pt>
                <c:pt idx="2">
                  <c:v>0.59199999999999997</c:v>
                </c:pt>
                <c:pt idx="3">
                  <c:v>0.46400000000000002</c:v>
                </c:pt>
                <c:pt idx="4">
                  <c:v>0.51200000000000001</c:v>
                </c:pt>
                <c:pt idx="5">
                  <c:v>0.56200000000000006</c:v>
                </c:pt>
                <c:pt idx="6">
                  <c:v>0.53100000000000003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'NS Sec 6-8 LA'!$J$61:$J$76</c15:f>
                <c15:dlblRangeCache>
                  <c:ptCount val="16"/>
                  <c:pt idx="0">
                    <c:v>54.1%</c:v>
                  </c:pt>
                  <c:pt idx="1">
                    <c:v>54.0%</c:v>
                  </c:pt>
                  <c:pt idx="2">
                    <c:v>59.2%</c:v>
                  </c:pt>
                  <c:pt idx="3">
                    <c:v>46.4%</c:v>
                  </c:pt>
                  <c:pt idx="4">
                    <c:v>51.2%</c:v>
                  </c:pt>
                  <c:pt idx="5">
                    <c:v>56.2%</c:v>
                  </c:pt>
                  <c:pt idx="6">
                    <c:v>53.1%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A-8BFD-4D8F-8DC9-545421C5F633}"/>
            </c:ext>
          </c:extLst>
        </c:ser>
        <c:ser>
          <c:idx val="6"/>
          <c:order val="6"/>
          <c:tx>
            <c:strRef>
              <c:f>'NS Sec 6-8 LA'!$N$39</c:f>
              <c:strCache>
                <c:ptCount val="1"/>
                <c:pt idx="0">
                  <c:v>missing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6-8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6-8 LA'!$N$40:$N$46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8BFD-4D8F-8DC9-545421C5F6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General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0954546087175827"/>
          <c:y val="0.93990068132559523"/>
          <c:w val="0.38516819743652991"/>
          <c:h val="5.31431043010401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'4.04i cardiovascular'!$A$17</c:f>
          <c:strCache>
            <c:ptCount val="1"/>
            <c:pt idx="0">
              <c:v>Male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'4.04i cardiovascular'!$R$7</c:f>
              <c:strCache>
                <c:ptCount val="1"/>
                <c:pt idx="0">
                  <c:v>2016 - 18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'4.04i cardiovascular'!$B$19:$B$23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'4.04i cardiovascular'!$R$19:$R$23</c:f>
              <c:numCache>
                <c:formatCode>0</c:formatCode>
                <c:ptCount val="5"/>
                <c:pt idx="0">
                  <c:v>140.4</c:v>
                </c:pt>
                <c:pt idx="1">
                  <c:v>163.9</c:v>
                </c:pt>
                <c:pt idx="2">
                  <c:v>123.8</c:v>
                </c:pt>
                <c:pt idx="3">
                  <c:v>109.9</c:v>
                </c:pt>
                <c:pt idx="4">
                  <c:v>108.4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01-47A4-A990-CAE96A67E9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641285664"/>
        <c:axId val="641277136"/>
      </c:barChart>
      <c:lineChart>
        <c:grouping val="standard"/>
        <c:varyColors val="0"/>
        <c:ser>
          <c:idx val="1"/>
          <c:order val="1"/>
          <c:tx>
            <c:strRef>
              <c:f>'4.04i cardiovascular'!$S$7</c:f>
              <c:strCache>
                <c:ptCount val="1"/>
                <c:pt idx="0">
                  <c:v>England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'4.04i cardiovascular'!$B$19:$B$23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'4.04i cardiovascular'!$S$19:$S$23</c:f>
              <c:numCache>
                <c:formatCode>0.0</c:formatCode>
                <c:ptCount val="5"/>
                <c:pt idx="0">
                  <c:v>100.4</c:v>
                </c:pt>
                <c:pt idx="1">
                  <c:v>100.4</c:v>
                </c:pt>
                <c:pt idx="2">
                  <c:v>100.4</c:v>
                </c:pt>
                <c:pt idx="3">
                  <c:v>100.4</c:v>
                </c:pt>
                <c:pt idx="4">
                  <c:v>100.4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F01-47A4-A990-CAE96A67E9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1285664"/>
        <c:axId val="641277136"/>
      </c:lineChart>
      <c:catAx>
        <c:axId val="64128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77136"/>
        <c:crosses val="autoZero"/>
        <c:auto val="1"/>
        <c:lblAlgn val="ctr"/>
        <c:lblOffset val="100"/>
        <c:noMultiLvlLbl val="0"/>
      </c:catAx>
      <c:valAx>
        <c:axId val="641277136"/>
        <c:scaling>
          <c:orientation val="minMax"/>
          <c:max val="200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85664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6.6927368135256071E-2"/>
          <c:w val="0.86578856666230086"/>
          <c:h val="0.647101157836776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'NS SeC 6-8 Rank'!$D$66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noFill/>
            </a:ln>
            <a:effectLst/>
          </c:spPr>
          <c:invertIfNegative val="0"/>
          <c:dPt>
            <c:idx val="39"/>
            <c:invertIfNegative val="0"/>
            <c:bubble3D val="0"/>
            <c:spPr>
              <a:solidFill>
                <a:schemeClr val="bg2"/>
              </a:solidFill>
              <a:ln w="254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4B9D-4EEB-BA3D-BF5390E5CF8B}"/>
              </c:ext>
            </c:extLst>
          </c:dPt>
          <c:cat>
            <c:strRef>
              <c:f>'NS SeC 6-8 Rank'!$H$67:$H$111</c:f>
              <c:strCache>
                <c:ptCount val="43"/>
                <c:pt idx="0">
                  <c:v>Best</c:v>
                </c:pt>
                <c:pt idx="42">
                  <c:v>Worst</c:v>
                </c:pt>
              </c:strCache>
            </c:strRef>
          </c:cat>
          <c:val>
            <c:numRef>
              <c:f>'NS SeC 6-8 Rank'!$D$67:$D$111</c:f>
              <c:numCache>
                <c:formatCode>0.0%</c:formatCode>
                <c:ptCount val="43"/>
                <c:pt idx="0">
                  <c:v>0.21</c:v>
                </c:pt>
                <c:pt idx="1">
                  <c:v>0.22</c:v>
                </c:pt>
                <c:pt idx="2">
                  <c:v>0.246</c:v>
                </c:pt>
                <c:pt idx="3">
                  <c:v>0.247</c:v>
                </c:pt>
                <c:pt idx="4">
                  <c:v>0.25900000000000001</c:v>
                </c:pt>
                <c:pt idx="5">
                  <c:v>0.27300000000000002</c:v>
                </c:pt>
                <c:pt idx="6">
                  <c:v>0.27900000000000003</c:v>
                </c:pt>
                <c:pt idx="7">
                  <c:v>0.28699999999999998</c:v>
                </c:pt>
                <c:pt idx="8">
                  <c:v>0.28799999999999998</c:v>
                </c:pt>
                <c:pt idx="9">
                  <c:v>0.28899999999999998</c:v>
                </c:pt>
                <c:pt idx="10">
                  <c:v>0.28999999999999998</c:v>
                </c:pt>
                <c:pt idx="11">
                  <c:v>0.29099999999999998</c:v>
                </c:pt>
                <c:pt idx="12">
                  <c:v>0.29099999999999998</c:v>
                </c:pt>
                <c:pt idx="13">
                  <c:v>0.29699999999999999</c:v>
                </c:pt>
                <c:pt idx="14">
                  <c:v>0.29799999999999999</c:v>
                </c:pt>
                <c:pt idx="15">
                  <c:v>0.30099999999999999</c:v>
                </c:pt>
                <c:pt idx="16">
                  <c:v>0.30099999999999999</c:v>
                </c:pt>
                <c:pt idx="17">
                  <c:v>0.30299999999999999</c:v>
                </c:pt>
                <c:pt idx="18">
                  <c:v>0.30299999999999999</c:v>
                </c:pt>
                <c:pt idx="19">
                  <c:v>0.30399999999999999</c:v>
                </c:pt>
                <c:pt idx="20">
                  <c:v>0.32100000000000001</c:v>
                </c:pt>
                <c:pt idx="21">
                  <c:v>0.32600000000000001</c:v>
                </c:pt>
                <c:pt idx="22">
                  <c:v>0.32700000000000001</c:v>
                </c:pt>
                <c:pt idx="23">
                  <c:v>0.32800000000000001</c:v>
                </c:pt>
                <c:pt idx="24">
                  <c:v>0.34</c:v>
                </c:pt>
                <c:pt idx="25">
                  <c:v>0.34100000000000003</c:v>
                </c:pt>
                <c:pt idx="26">
                  <c:v>0.34200000000000003</c:v>
                </c:pt>
                <c:pt idx="27">
                  <c:v>0.34899999999999998</c:v>
                </c:pt>
                <c:pt idx="28">
                  <c:v>0.34899999999999998</c:v>
                </c:pt>
                <c:pt idx="29">
                  <c:v>0.35</c:v>
                </c:pt>
                <c:pt idx="30">
                  <c:v>0.35099999999999998</c:v>
                </c:pt>
                <c:pt idx="31">
                  <c:v>0.35199999999999998</c:v>
                </c:pt>
                <c:pt idx="32">
                  <c:v>0.35699999999999998</c:v>
                </c:pt>
                <c:pt idx="33">
                  <c:v>0.35799999999999998</c:v>
                </c:pt>
                <c:pt idx="34">
                  <c:v>0.36699999999999999</c:v>
                </c:pt>
                <c:pt idx="35">
                  <c:v>0.37</c:v>
                </c:pt>
                <c:pt idx="36">
                  <c:v>0.374</c:v>
                </c:pt>
                <c:pt idx="37">
                  <c:v>0.38200000000000001</c:v>
                </c:pt>
                <c:pt idx="38">
                  <c:v>0.38700000000000001</c:v>
                </c:pt>
                <c:pt idx="39">
                  <c:v>0.39100000000000001</c:v>
                </c:pt>
                <c:pt idx="40">
                  <c:v>0.39700000000000002</c:v>
                </c:pt>
                <c:pt idx="41">
                  <c:v>0.40699999999999997</c:v>
                </c:pt>
                <c:pt idx="42">
                  <c:v>0.41899999999999998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9D-4EEB-BA3D-BF5390E5CF8B}"/>
            </c:ext>
          </c:extLst>
        </c:ser>
        <c:ser>
          <c:idx val="2"/>
          <c:order val="2"/>
          <c:tx>
            <c:strRef>
              <c:f>'NS SeC 6-8 Rank'!$F$66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'NS SeC 6-8 Rank'!$C$67:$C$111</c:f>
              <c:strCache>
                <c:ptCount val="43"/>
                <c:pt idx="0">
                  <c:v>Surrey CSP</c:v>
                </c:pt>
                <c:pt idx="1">
                  <c:v>Dorset CSP</c:v>
                </c:pt>
                <c:pt idx="2">
                  <c:v>North Yorkshire CSP</c:v>
                </c:pt>
                <c:pt idx="3">
                  <c:v>Wiltshire and Swindon CSP</c:v>
                </c:pt>
                <c:pt idx="4">
                  <c:v>Devon CSP</c:v>
                </c:pt>
                <c:pt idx="5">
                  <c:v>Kent CSP</c:v>
                </c:pt>
                <c:pt idx="6">
                  <c:v>Essex CSP</c:v>
                </c:pt>
                <c:pt idx="7">
                  <c:v>Durham CSP</c:v>
                </c:pt>
                <c:pt idx="8">
                  <c:v>Sussex CSP</c:v>
                </c:pt>
                <c:pt idx="9">
                  <c:v>Hampshire and Isle of Wright CSP</c:v>
                </c:pt>
                <c:pt idx="10">
                  <c:v>Gloucestershire CSP</c:v>
                </c:pt>
                <c:pt idx="11">
                  <c:v>Norfolk CSP</c:v>
                </c:pt>
                <c:pt idx="12">
                  <c:v>Wesport CSP</c:v>
                </c:pt>
                <c:pt idx="13">
                  <c:v>Hertfordshire CSP</c:v>
                </c:pt>
                <c:pt idx="14">
                  <c:v>Suffolk CSP</c:v>
                </c:pt>
                <c:pt idx="15">
                  <c:v>Derbyshire CSP</c:v>
                </c:pt>
                <c:pt idx="16">
                  <c:v>Nottinghamshire CSP</c:v>
                </c:pt>
                <c:pt idx="17">
                  <c:v>Cambridgeshire CSP</c:v>
                </c:pt>
                <c:pt idx="18">
                  <c:v>Cheshire CSP</c:v>
                </c:pt>
                <c:pt idx="19">
                  <c:v>Buckinghamshire and Milton Keynes CSP</c:v>
                </c:pt>
                <c:pt idx="20">
                  <c:v>Coventry, Solihull and Warwickshire CSP</c:v>
                </c:pt>
                <c:pt idx="21">
                  <c:v>Tees Valley CSP</c:v>
                </c:pt>
                <c:pt idx="22">
                  <c:v>Oxfordshire CSP</c:v>
                </c:pt>
                <c:pt idx="23">
                  <c:v>Cumbria CSP</c:v>
                </c:pt>
                <c:pt idx="24">
                  <c:v>Herefordshire and Worcestershire CSP</c:v>
                </c:pt>
                <c:pt idx="25">
                  <c:v>Berkshire CSP</c:v>
                </c:pt>
                <c:pt idx="26">
                  <c:v>London CSP</c:v>
                </c:pt>
                <c:pt idx="27">
                  <c:v>Lancashire CSP</c:v>
                </c:pt>
                <c:pt idx="28">
                  <c:v>Northamptonshire CSP</c:v>
                </c:pt>
                <c:pt idx="29">
                  <c:v>Tyne and Wear CSP</c:v>
                </c:pt>
                <c:pt idx="30">
                  <c:v>Leicester, Leicestershire and Rutland CSP</c:v>
                </c:pt>
                <c:pt idx="31">
                  <c:v>Staffordshire and Stoke-on-Trent CSP</c:v>
                </c:pt>
                <c:pt idx="32">
                  <c:v>Lincolnshire CSP</c:v>
                </c:pt>
                <c:pt idx="33">
                  <c:v>Shropshire and Telford and the Wrekin CSP</c:v>
                </c:pt>
                <c:pt idx="34">
                  <c:v>Greater Manchester CSP</c:v>
                </c:pt>
                <c:pt idx="35">
                  <c:v>Black Country CSP</c:v>
                </c:pt>
                <c:pt idx="36">
                  <c:v>Merseyside CSP</c:v>
                </c:pt>
                <c:pt idx="37">
                  <c:v>Somerset CSP</c:v>
                </c:pt>
                <c:pt idx="38">
                  <c:v>Birmingham CSP</c:v>
                </c:pt>
                <c:pt idx="39">
                  <c:v>South Yorkshire CSP</c:v>
                </c:pt>
                <c:pt idx="40">
                  <c:v>Humber CSP</c:v>
                </c:pt>
                <c:pt idx="41">
                  <c:v>Bedfordshire CSP</c:v>
                </c:pt>
                <c:pt idx="42">
                  <c:v>West Yorkshire CSP</c:v>
                </c:pt>
              </c:strCache>
            </c:strRef>
          </c:cat>
          <c:val>
            <c:numRef>
              <c:f>'NS SeC 6-8 Rank'!$F$67:$F$111</c:f>
              <c:numCache>
                <c:formatCode>General</c:formatCode>
                <c:ptCount val="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0.35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0.37</c:v>
                </c:pt>
                <c:pt idx="36">
                  <c:v>0.374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0.39700000000000002</c:v>
                </c:pt>
                <c:pt idx="41">
                  <c:v>0</c:v>
                </c:pt>
                <c:pt idx="4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B9D-4EEB-BA3D-BF5390E5CF8B}"/>
            </c:ext>
          </c:extLst>
        </c:ser>
        <c:ser>
          <c:idx val="1"/>
          <c:order val="3"/>
          <c:tx>
            <c:strRef>
              <c:f>'NS SeC 6-8 Rank'!$E$66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'NS SeC 6-8 Rank'!$C$67:$C$111</c:f>
              <c:strCache>
                <c:ptCount val="43"/>
                <c:pt idx="0">
                  <c:v>Surrey CSP</c:v>
                </c:pt>
                <c:pt idx="1">
                  <c:v>Dorset CSP</c:v>
                </c:pt>
                <c:pt idx="2">
                  <c:v>North Yorkshire CSP</c:v>
                </c:pt>
                <c:pt idx="3">
                  <c:v>Wiltshire and Swindon CSP</c:v>
                </c:pt>
                <c:pt idx="4">
                  <c:v>Devon CSP</c:v>
                </c:pt>
                <c:pt idx="5">
                  <c:v>Kent CSP</c:v>
                </c:pt>
                <c:pt idx="6">
                  <c:v>Essex CSP</c:v>
                </c:pt>
                <c:pt idx="7">
                  <c:v>Durham CSP</c:v>
                </c:pt>
                <c:pt idx="8">
                  <c:v>Sussex CSP</c:v>
                </c:pt>
                <c:pt idx="9">
                  <c:v>Hampshire and Isle of Wright CSP</c:v>
                </c:pt>
                <c:pt idx="10">
                  <c:v>Gloucestershire CSP</c:v>
                </c:pt>
                <c:pt idx="11">
                  <c:v>Norfolk CSP</c:v>
                </c:pt>
                <c:pt idx="12">
                  <c:v>Wesport CSP</c:v>
                </c:pt>
                <c:pt idx="13">
                  <c:v>Hertfordshire CSP</c:v>
                </c:pt>
                <c:pt idx="14">
                  <c:v>Suffolk CSP</c:v>
                </c:pt>
                <c:pt idx="15">
                  <c:v>Derbyshire CSP</c:v>
                </c:pt>
                <c:pt idx="16">
                  <c:v>Nottinghamshire CSP</c:v>
                </c:pt>
                <c:pt idx="17">
                  <c:v>Cambridgeshire CSP</c:v>
                </c:pt>
                <c:pt idx="18">
                  <c:v>Cheshire CSP</c:v>
                </c:pt>
                <c:pt idx="19">
                  <c:v>Buckinghamshire and Milton Keynes CSP</c:v>
                </c:pt>
                <c:pt idx="20">
                  <c:v>Coventry, Solihull and Warwickshire CSP</c:v>
                </c:pt>
                <c:pt idx="21">
                  <c:v>Tees Valley CSP</c:v>
                </c:pt>
                <c:pt idx="22">
                  <c:v>Oxfordshire CSP</c:v>
                </c:pt>
                <c:pt idx="23">
                  <c:v>Cumbria CSP</c:v>
                </c:pt>
                <c:pt idx="24">
                  <c:v>Herefordshire and Worcestershire CSP</c:v>
                </c:pt>
                <c:pt idx="25">
                  <c:v>Berkshire CSP</c:v>
                </c:pt>
                <c:pt idx="26">
                  <c:v>London CSP</c:v>
                </c:pt>
                <c:pt idx="27">
                  <c:v>Lancashire CSP</c:v>
                </c:pt>
                <c:pt idx="28">
                  <c:v>Northamptonshire CSP</c:v>
                </c:pt>
                <c:pt idx="29">
                  <c:v>Tyne and Wear CSP</c:v>
                </c:pt>
                <c:pt idx="30">
                  <c:v>Leicester, Leicestershire and Rutland CSP</c:v>
                </c:pt>
                <c:pt idx="31">
                  <c:v>Staffordshire and Stoke-on-Trent CSP</c:v>
                </c:pt>
                <c:pt idx="32">
                  <c:v>Lincolnshire CSP</c:v>
                </c:pt>
                <c:pt idx="33">
                  <c:v>Shropshire and Telford and the Wrekin CSP</c:v>
                </c:pt>
                <c:pt idx="34">
                  <c:v>Greater Manchester CSP</c:v>
                </c:pt>
                <c:pt idx="35">
                  <c:v>Black Country CSP</c:v>
                </c:pt>
                <c:pt idx="36">
                  <c:v>Merseyside CSP</c:v>
                </c:pt>
                <c:pt idx="37">
                  <c:v>Somerset CSP</c:v>
                </c:pt>
                <c:pt idx="38">
                  <c:v>Birmingham CSP</c:v>
                </c:pt>
                <c:pt idx="39">
                  <c:v>South Yorkshire CSP</c:v>
                </c:pt>
                <c:pt idx="40">
                  <c:v>Humber CSP</c:v>
                </c:pt>
                <c:pt idx="41">
                  <c:v>Bedfordshire CSP</c:v>
                </c:pt>
                <c:pt idx="42">
                  <c:v>West Yorkshire CSP</c:v>
                </c:pt>
              </c:strCache>
            </c:strRef>
          </c:cat>
          <c:val>
            <c:numRef>
              <c:f>'NS SeC 6-8 Rank'!$E$67:$E$111</c:f>
              <c:numCache>
                <c:formatCode>General</c:formatCode>
                <c:ptCount val="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0.32600000000000001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B9D-4EEB-BA3D-BF5390E5CF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  <c:extLst>
          <c:ext xmlns:c15="http://schemas.microsoft.com/office/drawing/2012/chart" uri="{02D57815-91ED-43cb-92C2-25804820EDAC}">
            <c15:filteredBarSeries>
              <c15:ser>
                <c:idx val="3"/>
                <c:order val="1"/>
                <c:tx>
                  <c:strRef>
                    <c:extLst>
                      <c:ext uri="{02D57815-91ED-43cb-92C2-25804820EDAC}">
                        <c15:formulaRef>
                          <c15:sqref>'NS SeC 6-8 Rank'!$G$66</c15:sqref>
                        </c15:formulaRef>
                      </c:ext>
                    </c:extLst>
                    <c:strCache>
                      <c:ptCount val="1"/>
                      <c:pt idx="0">
                        <c:v>max/ min</c:v>
                      </c:pt>
                    </c:strCache>
                  </c:strRef>
                </c:tx>
                <c:spPr>
                  <a:solidFill>
                    <a:schemeClr val="tx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'NS SeC 6-8 Rank'!$C$67:$C$111</c15:sqref>
                        </c15:formulaRef>
                      </c:ext>
                    </c:extLst>
                    <c:strCache>
                      <c:ptCount val="43"/>
                      <c:pt idx="0">
                        <c:v>Surrey CSP</c:v>
                      </c:pt>
                      <c:pt idx="1">
                        <c:v>Dorset CSP</c:v>
                      </c:pt>
                      <c:pt idx="2">
                        <c:v>North Yorkshire CSP</c:v>
                      </c:pt>
                      <c:pt idx="3">
                        <c:v>Wiltshire and Swindon CSP</c:v>
                      </c:pt>
                      <c:pt idx="4">
                        <c:v>Devon CSP</c:v>
                      </c:pt>
                      <c:pt idx="5">
                        <c:v>Kent CSP</c:v>
                      </c:pt>
                      <c:pt idx="6">
                        <c:v>Essex CSP</c:v>
                      </c:pt>
                      <c:pt idx="7">
                        <c:v>Durham CSP</c:v>
                      </c:pt>
                      <c:pt idx="8">
                        <c:v>Sussex CSP</c:v>
                      </c:pt>
                      <c:pt idx="9">
                        <c:v>Hampshire and Isle of Wright CSP</c:v>
                      </c:pt>
                      <c:pt idx="10">
                        <c:v>Gloucestershire CSP</c:v>
                      </c:pt>
                      <c:pt idx="11">
                        <c:v>Norfolk CSP</c:v>
                      </c:pt>
                      <c:pt idx="12">
                        <c:v>Wesport CSP</c:v>
                      </c:pt>
                      <c:pt idx="13">
                        <c:v>Hertfordshire CSP</c:v>
                      </c:pt>
                      <c:pt idx="14">
                        <c:v>Suffolk CSP</c:v>
                      </c:pt>
                      <c:pt idx="15">
                        <c:v>Derbyshire CSP</c:v>
                      </c:pt>
                      <c:pt idx="16">
                        <c:v>Nottinghamshire CSP</c:v>
                      </c:pt>
                      <c:pt idx="17">
                        <c:v>Cambridgeshire CSP</c:v>
                      </c:pt>
                      <c:pt idx="18">
                        <c:v>Cheshire CSP</c:v>
                      </c:pt>
                      <c:pt idx="19">
                        <c:v>Buckinghamshire and Milton Keynes CSP</c:v>
                      </c:pt>
                      <c:pt idx="20">
                        <c:v>Coventry, Solihull and Warwickshire CSP</c:v>
                      </c:pt>
                      <c:pt idx="21">
                        <c:v>Tees Valley CSP</c:v>
                      </c:pt>
                      <c:pt idx="22">
                        <c:v>Oxfordshire CSP</c:v>
                      </c:pt>
                      <c:pt idx="23">
                        <c:v>Cumbria CSP</c:v>
                      </c:pt>
                      <c:pt idx="24">
                        <c:v>Herefordshire and Worcestershire CSP</c:v>
                      </c:pt>
                      <c:pt idx="25">
                        <c:v>Berkshire CSP</c:v>
                      </c:pt>
                      <c:pt idx="26">
                        <c:v>London CSP</c:v>
                      </c:pt>
                      <c:pt idx="27">
                        <c:v>Lancashire CSP</c:v>
                      </c:pt>
                      <c:pt idx="28">
                        <c:v>Northamptonshire CSP</c:v>
                      </c:pt>
                      <c:pt idx="29">
                        <c:v>Tyne and Wear CSP</c:v>
                      </c:pt>
                      <c:pt idx="30">
                        <c:v>Leicester, Leicestershire and Rutland CSP</c:v>
                      </c:pt>
                      <c:pt idx="31">
                        <c:v>Staffordshire and Stoke-on-Trent CSP</c:v>
                      </c:pt>
                      <c:pt idx="32">
                        <c:v>Lincolnshire CSP</c:v>
                      </c:pt>
                      <c:pt idx="33">
                        <c:v>Shropshire and Telford and the Wrekin CSP</c:v>
                      </c:pt>
                      <c:pt idx="34">
                        <c:v>Greater Manchester CSP</c:v>
                      </c:pt>
                      <c:pt idx="35">
                        <c:v>Black Country CSP</c:v>
                      </c:pt>
                      <c:pt idx="36">
                        <c:v>Merseyside CSP</c:v>
                      </c:pt>
                      <c:pt idx="37">
                        <c:v>Somerset CSP</c:v>
                      </c:pt>
                      <c:pt idx="38">
                        <c:v>Birmingham CSP</c:v>
                      </c:pt>
                      <c:pt idx="39">
                        <c:v>South Yorkshire CSP</c:v>
                      </c:pt>
                      <c:pt idx="40">
                        <c:v>Humber CSP</c:v>
                      </c:pt>
                      <c:pt idx="41">
                        <c:v>Bedfordshire CSP</c:v>
                      </c:pt>
                      <c:pt idx="42">
                        <c:v>West Yorkshire CSP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'NS SeC 6-8 Rank'!$G$67:$G$111</c15:sqref>
                        </c15:formulaRef>
                      </c:ext>
                    </c:extLst>
                    <c:numCache>
                      <c:formatCode>General</c:formatCode>
                      <c:ptCount val="43"/>
                      <c:pt idx="0" formatCode="0.0%">
                        <c:v>0.21</c:v>
                      </c:pt>
                      <c:pt idx="42" formatCode="0.0%">
                        <c:v>0.41899999999999998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5-4B9D-4EEB-BA3D-BF5390E5CF8B}"/>
                  </c:ext>
                </c:extLst>
              </c15:ser>
            </c15:filteredBarSeries>
          </c:ext>
        </c:extLst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2829852669026099E-2"/>
          <c:y val="0.91471389023514516"/>
          <c:w val="0.85445061425466717"/>
          <c:h val="8.52861097648548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3.6626249881334089E-2"/>
          <c:w val="0.83751713839913156"/>
          <c:h val="0.673485418302456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'NS SeC 6-8 Rank'!$U$66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cat>
            <c:strRef>
              <c:f>'NS SeC 6-8 Rank'!$Z$67:$Z$111</c:f>
              <c:strCache>
                <c:ptCount val="45"/>
                <c:pt idx="0">
                  <c:v>Worst</c:v>
                </c:pt>
                <c:pt idx="44">
                  <c:v>Best</c:v>
                </c:pt>
              </c:strCache>
            </c:strRef>
          </c:cat>
          <c:val>
            <c:numRef>
              <c:f>'NS SeC 6-8 Rank'!$U$67:$U$111</c:f>
              <c:numCache>
                <c:formatCode>0.0%</c:formatCode>
                <c:ptCount val="45"/>
                <c:pt idx="0">
                  <c:v>0.41099999999999998</c:v>
                </c:pt>
                <c:pt idx="1">
                  <c:v>0.45500000000000002</c:v>
                </c:pt>
                <c:pt idx="2">
                  <c:v>0.45900000000000002</c:v>
                </c:pt>
                <c:pt idx="3">
                  <c:v>0.46300000000000002</c:v>
                </c:pt>
                <c:pt idx="4">
                  <c:v>0.495</c:v>
                </c:pt>
                <c:pt idx="5">
                  <c:v>0.501</c:v>
                </c:pt>
                <c:pt idx="6">
                  <c:v>0.50800000000000001</c:v>
                </c:pt>
                <c:pt idx="7">
                  <c:v>0.50900000000000001</c:v>
                </c:pt>
                <c:pt idx="8">
                  <c:v>0.51100000000000001</c:v>
                </c:pt>
                <c:pt idx="9">
                  <c:v>0.51200000000000001</c:v>
                </c:pt>
                <c:pt idx="10">
                  <c:v>0.51700000000000002</c:v>
                </c:pt>
                <c:pt idx="11">
                  <c:v>0.52200000000000002</c:v>
                </c:pt>
                <c:pt idx="12">
                  <c:v>0.52400000000000002</c:v>
                </c:pt>
                <c:pt idx="13">
                  <c:v>0.52900000000000003</c:v>
                </c:pt>
                <c:pt idx="14">
                  <c:v>0.52900000000000003</c:v>
                </c:pt>
                <c:pt idx="15">
                  <c:v>0.52900000000000003</c:v>
                </c:pt>
                <c:pt idx="16">
                  <c:v>0.53100000000000003</c:v>
                </c:pt>
                <c:pt idx="17">
                  <c:v>0.53200000000000003</c:v>
                </c:pt>
                <c:pt idx="18">
                  <c:v>0.53700000000000003</c:v>
                </c:pt>
                <c:pt idx="19">
                  <c:v>0.54</c:v>
                </c:pt>
                <c:pt idx="20">
                  <c:v>0.54</c:v>
                </c:pt>
                <c:pt idx="21">
                  <c:v>0.54</c:v>
                </c:pt>
                <c:pt idx="22">
                  <c:v>0.54</c:v>
                </c:pt>
                <c:pt idx="23">
                  <c:v>0.54700000000000004</c:v>
                </c:pt>
                <c:pt idx="24">
                  <c:v>0.55000000000000004</c:v>
                </c:pt>
                <c:pt idx="25">
                  <c:v>0.55500000000000005</c:v>
                </c:pt>
                <c:pt idx="26">
                  <c:v>0.56399999999999995</c:v>
                </c:pt>
                <c:pt idx="27">
                  <c:v>0.56599999999999995</c:v>
                </c:pt>
                <c:pt idx="28">
                  <c:v>0.56799999999999995</c:v>
                </c:pt>
                <c:pt idx="29">
                  <c:v>0.57699999999999996</c:v>
                </c:pt>
                <c:pt idx="30">
                  <c:v>0.58199999999999996</c:v>
                </c:pt>
                <c:pt idx="31">
                  <c:v>0.58199999999999996</c:v>
                </c:pt>
                <c:pt idx="32">
                  <c:v>0.58499999999999996</c:v>
                </c:pt>
                <c:pt idx="33">
                  <c:v>0.59</c:v>
                </c:pt>
                <c:pt idx="34">
                  <c:v>0.59499999999999997</c:v>
                </c:pt>
                <c:pt idx="35">
                  <c:v>0.59899999999999998</c:v>
                </c:pt>
                <c:pt idx="36">
                  <c:v>0.60599999999999998</c:v>
                </c:pt>
                <c:pt idx="37">
                  <c:v>0.61099999999999999</c:v>
                </c:pt>
                <c:pt idx="38">
                  <c:v>0.621</c:v>
                </c:pt>
                <c:pt idx="39">
                  <c:v>0.626</c:v>
                </c:pt>
                <c:pt idx="40">
                  <c:v>0.629</c:v>
                </c:pt>
                <c:pt idx="41">
                  <c:v>0.63200000000000001</c:v>
                </c:pt>
                <c:pt idx="42">
                  <c:v>0.64100000000000001</c:v>
                </c:pt>
                <c:pt idx="43">
                  <c:v>0.64800000000000002</c:v>
                </c:pt>
                <c:pt idx="44">
                  <c:v>0.65100000000000002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E3-43BD-83C4-6B088E53AE35}"/>
            </c:ext>
          </c:extLst>
        </c:ser>
        <c:ser>
          <c:idx val="2"/>
          <c:order val="2"/>
          <c:tx>
            <c:strRef>
              <c:f>'NS SeC 6-8 Rank'!$W$66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'NS SeC 6-8 Rank'!$T$67:$T$111</c:f>
              <c:strCache>
                <c:ptCount val="45"/>
                <c:pt idx="0">
                  <c:v>Bedfordshire CSP</c:v>
                </c:pt>
                <c:pt idx="1">
                  <c:v>West Yorkshire CSP</c:v>
                </c:pt>
                <c:pt idx="2">
                  <c:v>Birmingham CSP</c:v>
                </c:pt>
                <c:pt idx="3">
                  <c:v>South Yorkshire CSP</c:v>
                </c:pt>
                <c:pt idx="4">
                  <c:v>Humber CSP</c:v>
                </c:pt>
                <c:pt idx="5">
                  <c:v>Greater Manchester CSP</c:v>
                </c:pt>
                <c:pt idx="6">
                  <c:v>Black Country CSP</c:v>
                </c:pt>
                <c:pt idx="7">
                  <c:v>Staffordshire and Stoke-on-Trent CSP</c:v>
                </c:pt>
                <c:pt idx="8">
                  <c:v>Lincolnshire CSP</c:v>
                </c:pt>
                <c:pt idx="9">
                  <c:v>Merseyside CSP</c:v>
                </c:pt>
                <c:pt idx="10">
                  <c:v>Herefordshire and Worcestershire CSP</c:v>
                </c:pt>
                <c:pt idx="11">
                  <c:v>Tyne and Wear CSP</c:v>
                </c:pt>
                <c:pt idx="12">
                  <c:v>Somerset CSP</c:v>
                </c:pt>
                <c:pt idx="13">
                  <c:v>London CSP</c:v>
                </c:pt>
                <c:pt idx="14">
                  <c:v>Norfolk CSP</c:v>
                </c:pt>
                <c:pt idx="15">
                  <c:v>Northumberland CSP</c:v>
                </c:pt>
                <c:pt idx="16">
                  <c:v>Coventry, Solihull and Warwickshire CSP</c:v>
                </c:pt>
                <c:pt idx="17">
                  <c:v>Leicester, Leicestershire and Rutland CSP</c:v>
                </c:pt>
                <c:pt idx="18">
                  <c:v>Cumbria CSP</c:v>
                </c:pt>
                <c:pt idx="19">
                  <c:v>Berkshire CSP</c:v>
                </c:pt>
                <c:pt idx="20">
                  <c:v>Lancashire CSP</c:v>
                </c:pt>
                <c:pt idx="21">
                  <c:v>Northamptonshire CSP</c:v>
                </c:pt>
                <c:pt idx="22">
                  <c:v>Tees Valley CSP</c:v>
                </c:pt>
                <c:pt idx="23">
                  <c:v>Oxfordshire CSP</c:v>
                </c:pt>
                <c:pt idx="24">
                  <c:v>Wiltshire and Swindon CSP</c:v>
                </c:pt>
                <c:pt idx="25">
                  <c:v>Derbyshire CSP</c:v>
                </c:pt>
                <c:pt idx="26">
                  <c:v>Shropshire and Telford and the Wrekin CSP</c:v>
                </c:pt>
                <c:pt idx="27">
                  <c:v>Suffolk CSP</c:v>
                </c:pt>
                <c:pt idx="28">
                  <c:v>Hertfordshire CSP</c:v>
                </c:pt>
                <c:pt idx="29">
                  <c:v>Nottinghamshire CSP</c:v>
                </c:pt>
                <c:pt idx="30">
                  <c:v>Cheshire CSP</c:v>
                </c:pt>
                <c:pt idx="31">
                  <c:v>Hampshire and Isle of Wright CSP</c:v>
                </c:pt>
                <c:pt idx="32">
                  <c:v>Cambridgeshire CSP</c:v>
                </c:pt>
                <c:pt idx="33">
                  <c:v>Buckinghamshire and Milton Keynes CSP</c:v>
                </c:pt>
                <c:pt idx="34">
                  <c:v>Essex CSP</c:v>
                </c:pt>
                <c:pt idx="35">
                  <c:v>Kent CSP</c:v>
                </c:pt>
                <c:pt idx="36">
                  <c:v>Sussex CSP</c:v>
                </c:pt>
                <c:pt idx="37">
                  <c:v>Wesport CSP</c:v>
                </c:pt>
                <c:pt idx="38">
                  <c:v>Devon CSP</c:v>
                </c:pt>
                <c:pt idx="39">
                  <c:v>Durham CSP</c:v>
                </c:pt>
                <c:pt idx="40">
                  <c:v>North Yorkshire CSP</c:v>
                </c:pt>
                <c:pt idx="41">
                  <c:v>Gloucestershire CSP</c:v>
                </c:pt>
                <c:pt idx="42">
                  <c:v>Cornwall and Isles of Scilly CSP</c:v>
                </c:pt>
                <c:pt idx="43">
                  <c:v>Dorset CSP</c:v>
                </c:pt>
                <c:pt idx="44">
                  <c:v>Surrey CSP</c:v>
                </c:pt>
              </c:strCache>
            </c:strRef>
          </c:cat>
          <c:val>
            <c:numRef>
              <c:f>'NS SeC 6-8 Rank'!$W$67:$W$111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0.495</c:v>
                </c:pt>
                <c:pt idx="5">
                  <c:v>0</c:v>
                </c:pt>
                <c:pt idx="6">
                  <c:v>0.50800000000000001</c:v>
                </c:pt>
                <c:pt idx="7">
                  <c:v>0</c:v>
                </c:pt>
                <c:pt idx="8">
                  <c:v>0</c:v>
                </c:pt>
                <c:pt idx="9">
                  <c:v>0.51200000000000001</c:v>
                </c:pt>
                <c:pt idx="10">
                  <c:v>0</c:v>
                </c:pt>
                <c:pt idx="11">
                  <c:v>0.52200000000000002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E3-43BD-83C4-6B088E53AE35}"/>
            </c:ext>
          </c:extLst>
        </c:ser>
        <c:ser>
          <c:idx val="1"/>
          <c:order val="3"/>
          <c:tx>
            <c:strRef>
              <c:f>'NS SeC 6-8 Rank'!$V$66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'NS SeC 6-8 Rank'!$T$67:$T$111</c:f>
              <c:strCache>
                <c:ptCount val="45"/>
                <c:pt idx="0">
                  <c:v>Bedfordshire CSP</c:v>
                </c:pt>
                <c:pt idx="1">
                  <c:v>West Yorkshire CSP</c:v>
                </c:pt>
                <c:pt idx="2">
                  <c:v>Birmingham CSP</c:v>
                </c:pt>
                <c:pt idx="3">
                  <c:v>South Yorkshire CSP</c:v>
                </c:pt>
                <c:pt idx="4">
                  <c:v>Humber CSP</c:v>
                </c:pt>
                <c:pt idx="5">
                  <c:v>Greater Manchester CSP</c:v>
                </c:pt>
                <c:pt idx="6">
                  <c:v>Black Country CSP</c:v>
                </c:pt>
                <c:pt idx="7">
                  <c:v>Staffordshire and Stoke-on-Trent CSP</c:v>
                </c:pt>
                <c:pt idx="8">
                  <c:v>Lincolnshire CSP</c:v>
                </c:pt>
                <c:pt idx="9">
                  <c:v>Merseyside CSP</c:v>
                </c:pt>
                <c:pt idx="10">
                  <c:v>Herefordshire and Worcestershire CSP</c:v>
                </c:pt>
                <c:pt idx="11">
                  <c:v>Tyne and Wear CSP</c:v>
                </c:pt>
                <c:pt idx="12">
                  <c:v>Somerset CSP</c:v>
                </c:pt>
                <c:pt idx="13">
                  <c:v>London CSP</c:v>
                </c:pt>
                <c:pt idx="14">
                  <c:v>Norfolk CSP</c:v>
                </c:pt>
                <c:pt idx="15">
                  <c:v>Northumberland CSP</c:v>
                </c:pt>
                <c:pt idx="16">
                  <c:v>Coventry, Solihull and Warwickshire CSP</c:v>
                </c:pt>
                <c:pt idx="17">
                  <c:v>Leicester, Leicestershire and Rutland CSP</c:v>
                </c:pt>
                <c:pt idx="18">
                  <c:v>Cumbria CSP</c:v>
                </c:pt>
                <c:pt idx="19">
                  <c:v>Berkshire CSP</c:v>
                </c:pt>
                <c:pt idx="20">
                  <c:v>Lancashire CSP</c:v>
                </c:pt>
                <c:pt idx="21">
                  <c:v>Northamptonshire CSP</c:v>
                </c:pt>
                <c:pt idx="22">
                  <c:v>Tees Valley CSP</c:v>
                </c:pt>
                <c:pt idx="23">
                  <c:v>Oxfordshire CSP</c:v>
                </c:pt>
                <c:pt idx="24">
                  <c:v>Wiltshire and Swindon CSP</c:v>
                </c:pt>
                <c:pt idx="25">
                  <c:v>Derbyshire CSP</c:v>
                </c:pt>
                <c:pt idx="26">
                  <c:v>Shropshire and Telford and the Wrekin CSP</c:v>
                </c:pt>
                <c:pt idx="27">
                  <c:v>Suffolk CSP</c:v>
                </c:pt>
                <c:pt idx="28">
                  <c:v>Hertfordshire CSP</c:v>
                </c:pt>
                <c:pt idx="29">
                  <c:v>Nottinghamshire CSP</c:v>
                </c:pt>
                <c:pt idx="30">
                  <c:v>Cheshire CSP</c:v>
                </c:pt>
                <c:pt idx="31">
                  <c:v>Hampshire and Isle of Wright CSP</c:v>
                </c:pt>
                <c:pt idx="32">
                  <c:v>Cambridgeshire CSP</c:v>
                </c:pt>
                <c:pt idx="33">
                  <c:v>Buckinghamshire and Milton Keynes CSP</c:v>
                </c:pt>
                <c:pt idx="34">
                  <c:v>Essex CSP</c:v>
                </c:pt>
                <c:pt idx="35">
                  <c:v>Kent CSP</c:v>
                </c:pt>
                <c:pt idx="36">
                  <c:v>Sussex CSP</c:v>
                </c:pt>
                <c:pt idx="37">
                  <c:v>Wesport CSP</c:v>
                </c:pt>
                <c:pt idx="38">
                  <c:v>Devon CSP</c:v>
                </c:pt>
                <c:pt idx="39">
                  <c:v>Durham CSP</c:v>
                </c:pt>
                <c:pt idx="40">
                  <c:v>North Yorkshire CSP</c:v>
                </c:pt>
                <c:pt idx="41">
                  <c:v>Gloucestershire CSP</c:v>
                </c:pt>
                <c:pt idx="42">
                  <c:v>Cornwall and Isles of Scilly CSP</c:v>
                </c:pt>
                <c:pt idx="43">
                  <c:v>Dorset CSP</c:v>
                </c:pt>
                <c:pt idx="44">
                  <c:v>Surrey CSP</c:v>
                </c:pt>
              </c:strCache>
            </c:strRef>
          </c:cat>
          <c:val>
            <c:numRef>
              <c:f>'NS SeC 6-8 Rank'!$V$67:$V$111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0.54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E3-43BD-83C4-6B088E53AE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  <c:extLst>
          <c:ext xmlns:c15="http://schemas.microsoft.com/office/drawing/2012/chart" uri="{02D57815-91ED-43cb-92C2-25804820EDAC}">
            <c15:filteredBarSeries>
              <c15:ser>
                <c:idx val="3"/>
                <c:order val="1"/>
                <c:tx>
                  <c:strRef>
                    <c:extLst>
                      <c:ext uri="{02D57815-91ED-43cb-92C2-25804820EDAC}">
                        <c15:formulaRef>
                          <c15:sqref>'NS SeC 6-8 Rank'!$Y$66</c15:sqref>
                        </c15:formulaRef>
                      </c:ext>
                    </c:extLst>
                    <c:strCache>
                      <c:ptCount val="1"/>
                      <c:pt idx="0">
                        <c:v>max/ min</c:v>
                      </c:pt>
                    </c:strCache>
                  </c:strRef>
                </c:tx>
                <c:spPr>
                  <a:solidFill>
                    <a:schemeClr val="tx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'NS SeC 6-8 Rank'!$T$67:$T$111</c15:sqref>
                        </c15:formulaRef>
                      </c:ext>
                    </c:extLst>
                    <c:strCache>
                      <c:ptCount val="45"/>
                      <c:pt idx="0">
                        <c:v>Bedfordshire CSP</c:v>
                      </c:pt>
                      <c:pt idx="1">
                        <c:v>West Yorkshire CSP</c:v>
                      </c:pt>
                      <c:pt idx="2">
                        <c:v>Birmingham CSP</c:v>
                      </c:pt>
                      <c:pt idx="3">
                        <c:v>South Yorkshire CSP</c:v>
                      </c:pt>
                      <c:pt idx="4">
                        <c:v>Humber CSP</c:v>
                      </c:pt>
                      <c:pt idx="5">
                        <c:v>Greater Manchester CSP</c:v>
                      </c:pt>
                      <c:pt idx="6">
                        <c:v>Black Country CSP</c:v>
                      </c:pt>
                      <c:pt idx="7">
                        <c:v>Staffordshire and Stoke-on-Trent CSP</c:v>
                      </c:pt>
                      <c:pt idx="8">
                        <c:v>Lincolnshire CSP</c:v>
                      </c:pt>
                      <c:pt idx="9">
                        <c:v>Merseyside CSP</c:v>
                      </c:pt>
                      <c:pt idx="10">
                        <c:v>Herefordshire and Worcestershire CSP</c:v>
                      </c:pt>
                      <c:pt idx="11">
                        <c:v>Tyne and Wear CSP</c:v>
                      </c:pt>
                      <c:pt idx="12">
                        <c:v>Somerset CSP</c:v>
                      </c:pt>
                      <c:pt idx="13">
                        <c:v>London CSP</c:v>
                      </c:pt>
                      <c:pt idx="14">
                        <c:v>Norfolk CSP</c:v>
                      </c:pt>
                      <c:pt idx="15">
                        <c:v>Northumberland CSP</c:v>
                      </c:pt>
                      <c:pt idx="16">
                        <c:v>Coventry, Solihull and Warwickshire CSP</c:v>
                      </c:pt>
                      <c:pt idx="17">
                        <c:v>Leicester, Leicestershire and Rutland CSP</c:v>
                      </c:pt>
                      <c:pt idx="18">
                        <c:v>Cumbria CSP</c:v>
                      </c:pt>
                      <c:pt idx="19">
                        <c:v>Berkshire CSP</c:v>
                      </c:pt>
                      <c:pt idx="20">
                        <c:v>Lancashire CSP</c:v>
                      </c:pt>
                      <c:pt idx="21">
                        <c:v>Northamptonshire CSP</c:v>
                      </c:pt>
                      <c:pt idx="22">
                        <c:v>Tees Valley CSP</c:v>
                      </c:pt>
                      <c:pt idx="23">
                        <c:v>Oxfordshire CSP</c:v>
                      </c:pt>
                      <c:pt idx="24">
                        <c:v>Wiltshire and Swindon CSP</c:v>
                      </c:pt>
                      <c:pt idx="25">
                        <c:v>Derbyshire CSP</c:v>
                      </c:pt>
                      <c:pt idx="26">
                        <c:v>Shropshire and Telford and the Wrekin CSP</c:v>
                      </c:pt>
                      <c:pt idx="27">
                        <c:v>Suffolk CSP</c:v>
                      </c:pt>
                      <c:pt idx="28">
                        <c:v>Hertfordshire CSP</c:v>
                      </c:pt>
                      <c:pt idx="29">
                        <c:v>Nottinghamshire CSP</c:v>
                      </c:pt>
                      <c:pt idx="30">
                        <c:v>Cheshire CSP</c:v>
                      </c:pt>
                      <c:pt idx="31">
                        <c:v>Hampshire and Isle of Wright CSP</c:v>
                      </c:pt>
                      <c:pt idx="32">
                        <c:v>Cambridgeshire CSP</c:v>
                      </c:pt>
                      <c:pt idx="33">
                        <c:v>Buckinghamshire and Milton Keynes CSP</c:v>
                      </c:pt>
                      <c:pt idx="34">
                        <c:v>Essex CSP</c:v>
                      </c:pt>
                      <c:pt idx="35">
                        <c:v>Kent CSP</c:v>
                      </c:pt>
                      <c:pt idx="36">
                        <c:v>Sussex CSP</c:v>
                      </c:pt>
                      <c:pt idx="37">
                        <c:v>Wesport CSP</c:v>
                      </c:pt>
                      <c:pt idx="38">
                        <c:v>Devon CSP</c:v>
                      </c:pt>
                      <c:pt idx="39">
                        <c:v>Durham CSP</c:v>
                      </c:pt>
                      <c:pt idx="40">
                        <c:v>North Yorkshire CSP</c:v>
                      </c:pt>
                      <c:pt idx="41">
                        <c:v>Gloucestershire CSP</c:v>
                      </c:pt>
                      <c:pt idx="42">
                        <c:v>Cornwall and Isles of Scilly CSP</c:v>
                      </c:pt>
                      <c:pt idx="43">
                        <c:v>Dorset CSP</c:v>
                      </c:pt>
                      <c:pt idx="44">
                        <c:v>Surrey CSP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'NS SeC 6-8 Rank'!$Y$67:$Y$111</c15:sqref>
                        </c15:formulaRef>
                      </c:ext>
                    </c:extLst>
                    <c:numCache>
                      <c:formatCode>General</c:formatCode>
                      <c:ptCount val="45"/>
                      <c:pt idx="0" formatCode="0.0%">
                        <c:v>0.41099999999999998</c:v>
                      </c:pt>
                      <c:pt idx="44" formatCode="0.0%">
                        <c:v>0.65100000000000002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E8E3-43BD-83C4-6B088E53AE35}"/>
                  </c:ext>
                </c:extLst>
              </c15:ser>
            </c15:filteredBarSeries>
          </c:ext>
        </c:extLst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1025042806830788E-2"/>
          <c:y val="0.90268316696823947"/>
          <c:w val="0.83578222492116749"/>
          <c:h val="8.07315470953603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'4.04i cardiovascular'!$A$27</c:f>
          <c:strCache>
            <c:ptCount val="1"/>
            <c:pt idx="0">
              <c:v>Female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'4.04i cardiovascular'!$R$7</c:f>
              <c:strCache>
                <c:ptCount val="1"/>
                <c:pt idx="0">
                  <c:v>2016 - 18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'4.04i cardiovascular'!$B$29:$B$33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'4.04i cardiovascular'!$R$29:$R$33</c:f>
              <c:numCache>
                <c:formatCode>0</c:formatCode>
                <c:ptCount val="5"/>
                <c:pt idx="0">
                  <c:v>53.8</c:v>
                </c:pt>
                <c:pt idx="1">
                  <c:v>76.3</c:v>
                </c:pt>
                <c:pt idx="2">
                  <c:v>55.8</c:v>
                </c:pt>
                <c:pt idx="3">
                  <c:v>40.799999999999997</c:v>
                </c:pt>
                <c:pt idx="4">
                  <c:v>49.4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15-48BA-A631-FDC7B2DCF1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641285664"/>
        <c:axId val="641277136"/>
      </c:barChart>
      <c:lineChart>
        <c:grouping val="standard"/>
        <c:varyColors val="0"/>
        <c:ser>
          <c:idx val="1"/>
          <c:order val="1"/>
          <c:tx>
            <c:strRef>
              <c:f>'4.04i cardiovascular'!$S$7</c:f>
              <c:strCache>
                <c:ptCount val="1"/>
                <c:pt idx="0">
                  <c:v>England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'4.04i cardiovascular'!$B$29:$B$33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'4.04i cardiovascular'!$S$29:$S$33</c:f>
              <c:numCache>
                <c:formatCode>0.0</c:formatCode>
                <c:ptCount val="5"/>
                <c:pt idx="0">
                  <c:v>44.4</c:v>
                </c:pt>
                <c:pt idx="1">
                  <c:v>44.4</c:v>
                </c:pt>
                <c:pt idx="2">
                  <c:v>44.4</c:v>
                </c:pt>
                <c:pt idx="3">
                  <c:v>44.4</c:v>
                </c:pt>
                <c:pt idx="4">
                  <c:v>44.4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815-48BA-A631-FDC7B2DCF1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1285664"/>
        <c:axId val="641277136"/>
      </c:lineChart>
      <c:catAx>
        <c:axId val="64128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77136"/>
        <c:crosses val="autoZero"/>
        <c:auto val="1"/>
        <c:lblAlgn val="ctr"/>
        <c:lblOffset val="100"/>
        <c:noMultiLvlLbl val="0"/>
      </c:catAx>
      <c:valAx>
        <c:axId val="641277136"/>
        <c:scaling>
          <c:orientation val="minMax"/>
          <c:max val="200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85664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'4.04i cardiovascular'!$A$17</c:f>
          <c:strCache>
            <c:ptCount val="1"/>
            <c:pt idx="0">
              <c:v>Male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'4.05i cancer'!$Q$17</c:f>
              <c:strCache>
                <c:ptCount val="1"/>
                <c:pt idx="0">
                  <c:v>2016 - 18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'4.05i cancer'!$B$19:$B$23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'4.05i cancer'!$Q$19:$Q$23</c:f>
              <c:numCache>
                <c:formatCode>0</c:formatCode>
                <c:ptCount val="5"/>
                <c:pt idx="0">
                  <c:v>178.9</c:v>
                </c:pt>
                <c:pt idx="1">
                  <c:v>209</c:v>
                </c:pt>
                <c:pt idx="2">
                  <c:v>169.3</c:v>
                </c:pt>
                <c:pt idx="3">
                  <c:v>171.8</c:v>
                </c:pt>
                <c:pt idx="4">
                  <c:v>145.6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0C-4F2B-9BAD-DFC21DA6C8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641285664"/>
        <c:axId val="641277136"/>
      </c:barChart>
      <c:lineChart>
        <c:grouping val="standard"/>
        <c:varyColors val="0"/>
        <c:ser>
          <c:idx val="1"/>
          <c:order val="1"/>
          <c:tx>
            <c:strRef>
              <c:f>'4.05i cancer'!$R$17</c:f>
              <c:strCache>
                <c:ptCount val="1"/>
                <c:pt idx="0">
                  <c:v>England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'4.05i cancer'!$B$19:$B$23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'4.05i cancer'!$R$19:$R$23</c:f>
              <c:numCache>
                <c:formatCode>0.0</c:formatCode>
                <c:ptCount val="5"/>
                <c:pt idx="0">
                  <c:v>146.5</c:v>
                </c:pt>
                <c:pt idx="1">
                  <c:v>146.5</c:v>
                </c:pt>
                <c:pt idx="2">
                  <c:v>146.5</c:v>
                </c:pt>
                <c:pt idx="3">
                  <c:v>146.5</c:v>
                </c:pt>
                <c:pt idx="4">
                  <c:v>146.5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70C-4F2B-9BAD-DFC21DA6C8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1285664"/>
        <c:axId val="641277136"/>
      </c:lineChart>
      <c:catAx>
        <c:axId val="64128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77136"/>
        <c:crosses val="autoZero"/>
        <c:auto val="1"/>
        <c:lblAlgn val="ctr"/>
        <c:lblOffset val="100"/>
        <c:noMultiLvlLbl val="0"/>
      </c:catAx>
      <c:valAx>
        <c:axId val="641277136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85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'4.05i cancer'!$A$27</c:f>
          <c:strCache>
            <c:ptCount val="1"/>
            <c:pt idx="0">
              <c:v>Female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'4.05i cancer'!$Q$17</c:f>
              <c:strCache>
                <c:ptCount val="1"/>
                <c:pt idx="0">
                  <c:v>2016 - 18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'4.05i cancer'!$B$29:$B$33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'4.05i cancer'!$Q$29:$Q$33</c:f>
              <c:numCache>
                <c:formatCode>0</c:formatCode>
                <c:ptCount val="5"/>
                <c:pt idx="0">
                  <c:v>152.30000000000001</c:v>
                </c:pt>
                <c:pt idx="1">
                  <c:v>162.30000000000001</c:v>
                </c:pt>
                <c:pt idx="2">
                  <c:v>138.6</c:v>
                </c:pt>
                <c:pt idx="3">
                  <c:v>143.6</c:v>
                </c:pt>
                <c:pt idx="4">
                  <c:v>122.9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C7-4A1C-B1B5-5347FF5E8C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641285664"/>
        <c:axId val="641277136"/>
      </c:barChart>
      <c:lineChart>
        <c:grouping val="standard"/>
        <c:varyColors val="0"/>
        <c:ser>
          <c:idx val="1"/>
          <c:order val="1"/>
          <c:tx>
            <c:strRef>
              <c:f>'4.05i cancer'!$R$17</c:f>
              <c:strCache>
                <c:ptCount val="1"/>
                <c:pt idx="0">
                  <c:v>England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'4.05i cancer'!$B$29:$B$33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'4.05i cancer'!$R$29:$R$33</c:f>
              <c:numCache>
                <c:formatCode>0.0</c:formatCode>
                <c:ptCount val="5"/>
                <c:pt idx="0">
                  <c:v>119</c:v>
                </c:pt>
                <c:pt idx="1">
                  <c:v>119</c:v>
                </c:pt>
                <c:pt idx="2">
                  <c:v>119</c:v>
                </c:pt>
                <c:pt idx="3">
                  <c:v>119</c:v>
                </c:pt>
                <c:pt idx="4">
                  <c:v>119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DC7-4A1C-B1B5-5347FF5E8C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1285664"/>
        <c:axId val="641277136"/>
      </c:lineChart>
      <c:catAx>
        <c:axId val="64128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77136"/>
        <c:crosses val="autoZero"/>
        <c:auto val="1"/>
        <c:lblAlgn val="ctr"/>
        <c:lblOffset val="100"/>
        <c:noMultiLvlLbl val="0"/>
      </c:catAx>
      <c:valAx>
        <c:axId val="641277136"/>
        <c:scaling>
          <c:orientation val="minMax"/>
          <c:max val="250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85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'4.07i respiratory'!$A$27</c:f>
          <c:strCache>
            <c:ptCount val="1"/>
            <c:pt idx="0">
              <c:v>Female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'4.07i respiratory'!$Q$27</c:f>
              <c:strCache>
                <c:ptCount val="1"/>
                <c:pt idx="0">
                  <c:v>2016 - 18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'4.07i respiratory'!$B$29:$B$33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'4.07i respiratory'!$Q$29:$Q$33</c:f>
              <c:numCache>
                <c:formatCode>0</c:formatCode>
                <c:ptCount val="5"/>
                <c:pt idx="0">
                  <c:v>39.200000000000003</c:v>
                </c:pt>
                <c:pt idx="1">
                  <c:v>53.9</c:v>
                </c:pt>
                <c:pt idx="2">
                  <c:v>39</c:v>
                </c:pt>
                <c:pt idx="3">
                  <c:v>46.8</c:v>
                </c:pt>
                <c:pt idx="4">
                  <c:v>39.4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2B-4DFA-A6E9-575DE28250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641285664"/>
        <c:axId val="641277136"/>
      </c:barChart>
      <c:lineChart>
        <c:grouping val="standard"/>
        <c:varyColors val="0"/>
        <c:ser>
          <c:idx val="1"/>
          <c:order val="1"/>
          <c:tx>
            <c:strRef>
              <c:f>'4.07i respiratory'!$R$27</c:f>
              <c:strCache>
                <c:ptCount val="1"/>
                <c:pt idx="0">
                  <c:v>England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'4.07i respiratory'!$B$29:$B$33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'4.07i respiratory'!$R$29:$R$33</c:f>
              <c:numCache>
                <c:formatCode>0.0</c:formatCode>
                <c:ptCount val="5"/>
                <c:pt idx="0">
                  <c:v>29.3</c:v>
                </c:pt>
                <c:pt idx="1">
                  <c:v>29.3</c:v>
                </c:pt>
                <c:pt idx="2">
                  <c:v>29.3</c:v>
                </c:pt>
                <c:pt idx="3">
                  <c:v>29.3</c:v>
                </c:pt>
                <c:pt idx="4">
                  <c:v>29.3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62B-4DFA-A6E9-575DE28250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1285664"/>
        <c:axId val="641277136"/>
      </c:lineChart>
      <c:catAx>
        <c:axId val="64128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77136"/>
        <c:crosses val="autoZero"/>
        <c:auto val="1"/>
        <c:lblAlgn val="ctr"/>
        <c:lblOffset val="100"/>
        <c:noMultiLvlLbl val="0"/>
      </c:catAx>
      <c:valAx>
        <c:axId val="641277136"/>
        <c:scaling>
          <c:orientation val="minMax"/>
          <c:max val="100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85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2F5B2-66B5-49C7-9F5D-FFC74D4486B6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2F7EF-1786-4476-BFCF-7BA10C5910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615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0699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Numbers per 100,000 population</a:t>
            </a:r>
          </a:p>
          <a:p>
            <a:r>
              <a:rPr lang="en-GB" b="0" dirty="0"/>
              <a:t>Public Health Outcome Framework does not publish data for Active Partnerships, as such data presented is for unitary authority and county council</a:t>
            </a:r>
            <a:endParaRPr lang="en-GB" dirty="0"/>
          </a:p>
          <a:p>
            <a:r>
              <a:rPr lang="en-GB" dirty="0"/>
              <a:t>Definition:</a:t>
            </a:r>
          </a:p>
          <a:p>
            <a:r>
              <a:rPr lang="en-GB" dirty="0"/>
              <a:t>Age-standardised rate of mortality from respiratory disease in persons less than 75 years per 100,000 population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5425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Preventable mortalities in under 75s by disease type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Numbers per 100,000 population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Preventable ratios:</a:t>
            </a:r>
            <a:r>
              <a:rPr lang="en-GB" dirty="0"/>
              <a:t> </a:t>
            </a:r>
          </a:p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Cardiovascular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England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63.2%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Hartlepool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61.3%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Middlesbrough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66.4%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Redcar and Cleveland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69.0%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Stockton-on-Tees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61.3%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Darlington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65.6%</a:t>
            </a:r>
            <a:r>
              <a:rPr lang="en-GB" dirty="0"/>
              <a:t> </a:t>
            </a:r>
          </a:p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Cancer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England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57.7%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Hartlepool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62.5%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Middlesbrough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62.4%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Redcar and Cleveland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60.6%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Stockton-on-Tees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58.2%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Darlington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56.6%</a:t>
            </a:r>
            <a:r>
              <a:rPr lang="en-GB" dirty="0"/>
              <a:t> </a:t>
            </a:r>
          </a:p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Respiratory disease 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England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55.3%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Hartlepool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55.9%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Middlesbrough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54.7%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Redcar and Cleveland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53.5%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Stockton-on-Tees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56.7%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Darlington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55.4%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/>
              <a:t>Measures: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4.04i - Under 75 mortality rate from all cardiovascular diseases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4.04ii - Under 75 mortality rate from cardiovascular diseases considered preventable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4.05i - Under 75 mortality rate from cancer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4.05ii - Under 75 mortality rate from cancer considered preventable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4.07i - Under 75 mortality rate from respiratory disease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4.07ii - Under 75 mortality rate from respiratory disease considered preventable</a:t>
            </a:r>
            <a:r>
              <a:rPr lang="en-GB" dirty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58140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47829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Left hand side is best performing CSP for both inactive and active</a:t>
            </a:r>
          </a:p>
          <a:p>
            <a:endParaRPr lang="en-GB" dirty="0"/>
          </a:p>
          <a:p>
            <a:r>
              <a:rPr lang="en-GB" b="1" dirty="0">
                <a:solidFill>
                  <a:srgbClr val="FF0000"/>
                </a:solidFill>
              </a:rPr>
              <a:t>Inactive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3rd of 5 nearest neighbours and 43th of 45 partnerships (previous rank 44)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- 30.7%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Oxfordshire CSP - 19.1%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- 33%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3rd of 5 nearest neighbours and 40th of 45 partnerships (previous rank 40)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– 58.0%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Wesport CSP - 68.7%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- 54.9%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2182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30549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None of the changes for Tees Valley or any local authority are significant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21909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74200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Inactive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3rd of 5 nearest neighbours and 38th of 45 partnerships (previous rank 44)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- 28.3%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Oxfordshire CSP - 16.7%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Humber CSP - 32.4%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b="1" dirty="0"/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3rd of 5 nearest neighbours and 37th of 45 partnerships (previous rank 43)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- 60.7%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Oxfordshire CSP - 72.4%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Humber CSP - 55.9%</a:t>
            </a:r>
            <a:r>
              <a:rPr lang="en-GB" dirty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33143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6999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Inactive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4th of 5 nearest neighbours and 44th of 45 partnerships (previous rank 41)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- 32.6%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Wesport CSP - 19.8%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- 34.3%</a:t>
            </a:r>
            <a:r>
              <a:rPr lang="en-GB" dirty="0"/>
              <a:t> </a:t>
            </a:r>
          </a:p>
          <a:p>
            <a:endParaRPr lang="en-GB" b="1" dirty="0"/>
          </a:p>
          <a:p>
            <a:r>
              <a:rPr lang="en-GB" b="1" dirty="0"/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4th of 5 nearest neighbours and 43rd of 45 partnerships (previous rank 38)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- 55.6%</a:t>
            </a:r>
            <a:r>
              <a:rPr lang="en-GB" dirty="0"/>
              <a:t> 	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Wesport CSP - 67.5%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- 52.2%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1548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65036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Inactive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3rd of 5 nearest neighbours and 40th of 45 partnerships (previous rank 43)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– 24.0%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Wesport CSP - 14.7%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- 28.6%</a:t>
            </a:r>
            <a:r>
              <a:rPr lang="en-GB" dirty="0"/>
              <a:t> </a:t>
            </a:r>
          </a:p>
          <a:p>
            <a:endParaRPr lang="en-GB" b="1" dirty="0"/>
          </a:p>
          <a:p>
            <a:r>
              <a:rPr lang="en-GB" b="1" dirty="0"/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3rd of 5 nearest neighbours and 36th of 45 partnerships (previous rank 37)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- 65.1%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Wesport CSP - 73.6%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- 59.3%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84255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641468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Inactive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4th of 5 nearest neighbours and 44th of 45 partnerships (previous rank 43)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- 47.6%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Wiltshire and Swindon CSP - 31.4%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- 48.2%</a:t>
            </a:r>
            <a:r>
              <a:rPr lang="en-GB" dirty="0"/>
              <a:t> </a:t>
            </a:r>
          </a:p>
          <a:p>
            <a:endParaRPr lang="en-GB" b="1" dirty="0"/>
          </a:p>
          <a:p>
            <a:r>
              <a:rPr lang="en-GB" b="1" dirty="0"/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4th of 5 nearest neighbours and 42nd of 45 partnerships (previous rank 42)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- 39.3%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Wiltshire and Swindon CSP - 53.9%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Bedfordshire CSP - 34.9%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50714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47609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07025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Inactive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3rd of 5 nearest neighbours and 36th of 40 partnerships (previous rank 45)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- 20.2%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– Devon CSP – 11.2%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- 25.7%</a:t>
            </a:r>
            <a:r>
              <a:rPr lang="en-GB" dirty="0"/>
              <a:t> </a:t>
            </a:r>
          </a:p>
          <a:p>
            <a:endParaRPr lang="en-GB" b="1" dirty="0"/>
          </a:p>
          <a:p>
            <a:r>
              <a:rPr lang="en-GB" b="1" dirty="0"/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4th of 5 nearest neighbours and 40th of 45 partnerships (previous rank 44)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- 66.8%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Cornwall and Isles of Scilly CSP - 83.4%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- 62.4%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96112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Stockton – 35-54 year olds, 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15/16 - 36.3%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16/17 - 24.3%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17/18 - 16.5%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18410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Inactive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3rd of 5 nearest neighbours and 41st of 43 partnerships (previous rank 25)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- 25.3%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– North Yorkshire CSP – 12.7%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Birmingham CSP - 32.7%</a:t>
            </a:r>
            <a:r>
              <a:rPr lang="en-GB" dirty="0"/>
              <a:t> </a:t>
            </a:r>
          </a:p>
          <a:p>
            <a:endParaRPr lang="en-GB" b="1" dirty="0"/>
          </a:p>
          <a:p>
            <a:r>
              <a:rPr lang="en-GB" b="1" dirty="0"/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2nd of 5 nearest neighbours and 28th of 45 partnerships (previous rank 23)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- 64.9%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North Yorkshire CSP - 75.5%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Birmingham CSP - 53.9%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771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931335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Inactive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4th of 5 nearest neighbours and 43rd of 45 partnerships (previous rank 40)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- 34.6%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Oxfordshire CSP - 18.6%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Durham CSP - 37.4%</a:t>
            </a:r>
            <a:r>
              <a:rPr lang="en-GB" dirty="0"/>
              <a:t>  </a:t>
            </a:r>
          </a:p>
          <a:p>
            <a:endParaRPr lang="en-GB" dirty="0"/>
          </a:p>
          <a:p>
            <a:r>
              <a:rPr lang="en-GB" b="1" dirty="0"/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3rd of 5 nearest neighbours and 39th of 45 partnerships (previous rank 30)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- 53.2%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Buckinghamshire and Milton Keynes CSP - 69.3%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Durham CSP - 50.1%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39868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61465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Inactive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5th of 5 nearest neighbours and 43rd of 43 partnerships (previous rank 36)</a:t>
            </a:r>
            <a:r>
              <a:rPr lang="en-GB" dirty="0"/>
              <a:t> </a:t>
            </a:r>
          </a:p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- 60.9%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Shropshire and Telford and the Wrekin CSP</a:t>
            </a:r>
            <a:r>
              <a:rPr lang="en-GB" dirty="0"/>
              <a:t> – 43.4%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South Yorkshire CSP - 64.2%</a:t>
            </a:r>
            <a:r>
              <a:rPr lang="en-GB" dirty="0"/>
              <a:t> </a:t>
            </a:r>
          </a:p>
          <a:p>
            <a:endParaRPr lang="en-GB" b="1" dirty="0"/>
          </a:p>
          <a:p>
            <a:endParaRPr lang="en-GB" b="1" dirty="0"/>
          </a:p>
          <a:p>
            <a:r>
              <a:rPr lang="en-GB" b="1" dirty="0"/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Tees Valley Sport are ranked 3rd of 5 nearest neighbours and 37th of 43 partnerships (previous rank 38)</a:t>
            </a:r>
            <a:r>
              <a:rPr lang="en-GB" dirty="0"/>
              <a:t> </a:t>
            </a:r>
          </a:p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- 30%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Cumbria CSP - 43%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South Yorkshire CSP – 25.1%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1211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792067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Middlesbrough inactive</a:t>
            </a:r>
          </a:p>
          <a:p>
            <a:r>
              <a:rPr lang="en-GB" dirty="0"/>
              <a:t>15-16 	20.7%</a:t>
            </a:r>
          </a:p>
          <a:p>
            <a:r>
              <a:rPr lang="en-GB" dirty="0"/>
              <a:t>16-17 	24.0%</a:t>
            </a:r>
          </a:p>
          <a:p>
            <a:r>
              <a:rPr lang="en-GB" dirty="0"/>
              <a:t>17-18	27.1%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61610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Inactive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5th of 5 nearest neighbours and 43rd of 45 partnerships (previous rank 43)</a:t>
            </a:r>
            <a:r>
              <a:rPr lang="en-GB" dirty="0"/>
              <a:t> </a:t>
            </a:r>
          </a:p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- 21.4%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Buckinghamshire and Milton Keynes CSP - 11.5%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Durham CSP - 25.4%</a:t>
            </a:r>
            <a:r>
              <a:rPr lang="en-GB" dirty="0"/>
              <a:t> </a:t>
            </a:r>
          </a:p>
          <a:p>
            <a:endParaRPr lang="en-GB" b="1" dirty="0"/>
          </a:p>
          <a:p>
            <a:r>
              <a:rPr lang="en-GB" b="1" dirty="0"/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3rd of 5 nearest neighbours and 34th of 45 partnerships (previous rank 34)</a:t>
            </a:r>
            <a:r>
              <a:rPr lang="en-GB" dirty="0"/>
              <a:t> </a:t>
            </a:r>
          </a:p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- 68.3%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Devon CSP - 77.2%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- 63.9%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10618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Inactive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3rd of 5 nearest neighbours and 41th of 44 partnerships (previous rank 40)</a:t>
            </a:r>
            <a:r>
              <a:rPr lang="en-GB" dirty="0"/>
              <a:t> </a:t>
            </a:r>
          </a:p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- 27.8%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Oxfordshire CSP – 15.3%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- 31.4%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b="1" dirty="0"/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2nd of 5 nearest neighbours and 39th of 45 partnerships (previous rank 29)</a:t>
            </a:r>
            <a:r>
              <a:rPr lang="en-GB" dirty="0"/>
              <a:t> </a:t>
            </a:r>
          </a:p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- 58.7%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Wesport CSP - 72.2%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- 55.3%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69792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0875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Inactive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1st of 5 nearest neighbours and 24th of 43 partnerships (previous rank 35)</a:t>
            </a:r>
            <a:r>
              <a:rPr lang="en-GB" dirty="0"/>
              <a:t> </a:t>
            </a:r>
          </a:p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- 32.6%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– Surrey CSP – 21.0%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West Yorkshire CSP - 41.9%</a:t>
            </a:r>
            <a:r>
              <a:rPr lang="en-GB" dirty="0"/>
              <a:t> </a:t>
            </a:r>
          </a:p>
          <a:p>
            <a:endParaRPr lang="en-GB" b="1" dirty="0"/>
          </a:p>
          <a:p>
            <a:r>
              <a:rPr lang="en-GB" b="1" dirty="0"/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1st of 5 nearest neighbours and 23rd of 45 partnerships (previous rank 32)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– 54.0%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Surrey CSP - 65.1%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Bedfordshire CSP - 41.1%</a:t>
            </a:r>
            <a:r>
              <a:rPr lang="en-GB" dirty="0"/>
              <a:t> </a:t>
            </a:r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973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Tees Valley 65+ population in expected to grow by 33% between 2020 and 2040, England is expected to grow by 47%</a:t>
            </a:r>
          </a:p>
          <a:p>
            <a:endParaRPr lang="en-GB" dirty="0"/>
          </a:p>
          <a:p>
            <a:r>
              <a:rPr lang="en-GB" dirty="0"/>
              <a:t>Estimated population</a:t>
            </a:r>
          </a:p>
          <a:p>
            <a:endParaRPr lang="en-GB" dirty="0"/>
          </a:p>
          <a:p>
            <a:r>
              <a:rPr lang="en-GB" dirty="0"/>
              <a:t>15-34 	160’000</a:t>
            </a:r>
          </a:p>
          <a:p>
            <a:r>
              <a:rPr lang="en-GB" dirty="0"/>
              <a:t>35-54	162’000</a:t>
            </a:r>
          </a:p>
          <a:p>
            <a:r>
              <a:rPr lang="en-GB" dirty="0"/>
              <a:t>55-74	157’000</a:t>
            </a:r>
          </a:p>
          <a:p>
            <a:r>
              <a:rPr lang="en-GB" dirty="0"/>
              <a:t>75+	95’000 – up from 60’000	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709479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9133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715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0372F7E0-8B78-43E9-9A6D-CDAC63E7F6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9292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Indicator definition:</a:t>
            </a:r>
          </a:p>
          <a:p>
            <a:r>
              <a:rPr lang="en-GB" dirty="0"/>
              <a:t>Healthy life expectancy at birth: the average number of years a person would expect to live in good health based on contemporary mortality rates and prevalence of self-reported good health.</a:t>
            </a:r>
          </a:p>
          <a:p>
            <a:endParaRPr lang="en-GB" dirty="0"/>
          </a:p>
          <a:p>
            <a:r>
              <a:rPr lang="en-GB" dirty="0"/>
              <a:t>Data from the Public Health Outcomes Framework is not available for Active Partnerships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0322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Numbers per 100,000 population</a:t>
            </a:r>
          </a:p>
          <a:p>
            <a:r>
              <a:rPr lang="en-GB" b="0" dirty="0"/>
              <a:t>Public Health Outcome Framework does not publish data for Active Partnerships, as such data presented is for unitary authority and county council</a:t>
            </a:r>
          </a:p>
          <a:p>
            <a:endParaRPr lang="en-GB" dirty="0"/>
          </a:p>
          <a:p>
            <a:r>
              <a:rPr lang="en-GB" dirty="0"/>
              <a:t>Definition:</a:t>
            </a:r>
          </a:p>
          <a:p>
            <a:r>
              <a:rPr lang="en-GB" dirty="0"/>
              <a:t>Age-standardised rate of mortality from all cardiovascular diseases (including heart disease and stroke) in persons less than 75 years per 100,000 population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78538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Numbers per 100,000 population</a:t>
            </a:r>
          </a:p>
          <a:p>
            <a:r>
              <a:rPr lang="en-GB" b="0" dirty="0"/>
              <a:t>Public Health Outcome Framework does not publish data for Active Partnerships, as such data presented is for unitary authority and county council</a:t>
            </a:r>
            <a:endParaRPr lang="en-GB" dirty="0"/>
          </a:p>
          <a:p>
            <a:r>
              <a:rPr lang="en-GB" dirty="0"/>
              <a:t>Definition:</a:t>
            </a:r>
          </a:p>
          <a:p>
            <a:r>
              <a:rPr lang="en-GB" dirty="0"/>
              <a:t>Age-standardised rate of mortality from all cancers in persons less than 75 years per 100,000 population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4265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AEBFC-B7EA-49CE-B44F-A77CF27065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B7A731-7C27-449A-8DC2-C5DEF52FEC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2CF79-0393-4C8D-AB76-99D988CC3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35985-D29C-4D3F-B9DB-CE9B3F30A9CC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5F105-946C-4E10-AE18-14A6D19EE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638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25A0BCC-B761-4778-AB4D-E2B9D034E92E}"/>
              </a:ext>
            </a:extLst>
          </p:cNvPr>
          <p:cNvSpPr/>
          <p:nvPr userDrawn="1"/>
        </p:nvSpPr>
        <p:spPr>
          <a:xfrm>
            <a:off x="0" y="5232400"/>
            <a:ext cx="12192000" cy="1618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12FC9C-CEE2-4C5B-8713-142AD5AA2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B1DF93-2487-41DE-9DDC-B4C7F2D19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44A6D-30BE-4DF9-A0FB-D557638990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35985-D29C-4D3F-B9DB-CE9B3F30A9CC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B5A40-0A06-41E1-8385-48E46E874B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3AC0B65-F276-4A01-B2A8-B92B3757DAD3}"/>
              </a:ext>
            </a:extLst>
          </p:cNvPr>
          <p:cNvSpPr txBox="1">
            <a:spLocks/>
          </p:cNvSpPr>
          <p:nvPr userDrawn="1"/>
        </p:nvSpPr>
        <p:spPr>
          <a:xfrm>
            <a:off x="9409896" y="6485913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936FE8E-14EB-4414-A598-DEDBC591975A}" type="slidenum">
              <a:rPr lang="en-GB" sz="1400" smtClean="0">
                <a:solidFill>
                  <a:schemeClr val="bg1">
                    <a:lumMod val="50000"/>
                  </a:schemeClr>
                </a:solidFill>
              </a:rPr>
              <a:pPr algn="r"/>
              <a:t>‹#›</a:t>
            </a:fld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3" name="Picture 12" descr="A picture containing drawing, kite&#10;&#10;Description automatically generated">
            <a:extLst>
              <a:ext uri="{FF2B5EF4-FFF2-40B4-BE49-F238E27FC236}">
                <a16:creationId xmlns:a16="http://schemas.microsoft.com/office/drawing/2014/main" id="{085DA37F-590F-4571-9E86-779E3683D27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3600" y="5522313"/>
            <a:ext cx="1309300" cy="130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926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3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7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8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0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DF9A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EF0C5D6-1FE7-45D1-B853-9ECE2EFF8FB5}"/>
              </a:ext>
            </a:extLst>
          </p:cNvPr>
          <p:cNvSpPr/>
          <p:nvPr/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What the insight pack contains</a:t>
            </a:r>
          </a:p>
        </p:txBody>
      </p:sp>
      <p:pic>
        <p:nvPicPr>
          <p:cNvPr id="3" name="Picture 2" descr="A picture containing drawing, kite&#10;&#10;Description automatically generated">
            <a:extLst>
              <a:ext uri="{FF2B5EF4-FFF2-40B4-BE49-F238E27FC236}">
                <a16:creationId xmlns:a16="http://schemas.microsoft.com/office/drawing/2014/main" id="{F43AE89A-8557-4FC3-AE48-0B9D708D8B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206" y="961812"/>
            <a:ext cx="4930987" cy="493098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C9BDD39-FD2F-41CC-A6C2-FD9494166D59}"/>
              </a:ext>
            </a:extLst>
          </p:cNvPr>
          <p:cNvSpPr txBox="1"/>
          <p:nvPr/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Physical activity behaviour insight pack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April 2020 - Hartlepool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608112-6C77-9F46-A02E-E92020A778DC}"/>
              </a:ext>
            </a:extLst>
          </p:cNvPr>
          <p:cNvSpPr txBox="1"/>
          <p:nvPr/>
        </p:nvSpPr>
        <p:spPr>
          <a:xfrm>
            <a:off x="9411530" y="6190733"/>
            <a:ext cx="1373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Prepared by </a:t>
            </a:r>
          </a:p>
        </p:txBody>
      </p:sp>
      <p:pic>
        <p:nvPicPr>
          <p:cNvPr id="6" name="Picture 5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711CA398-4CFF-8B4D-9DF3-26DE8DDB3F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52167" y="6033551"/>
            <a:ext cx="967516" cy="68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901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130862-EDBC-42B1-A16F-9ECD97AFCE84}"/>
              </a:ext>
            </a:extLst>
          </p:cNvPr>
          <p:cNvSpPr/>
          <p:nvPr/>
        </p:nvSpPr>
        <p:spPr>
          <a:xfrm>
            <a:off x="0" y="-618"/>
            <a:ext cx="12203289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Respiratory disease: under 75 mortality rate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7FC5F22-E4E3-4F0C-A37D-146DFEA6C409}"/>
              </a:ext>
            </a:extLst>
          </p:cNvPr>
          <p:cNvCxnSpPr/>
          <p:nvPr/>
        </p:nvCxnSpPr>
        <p:spPr>
          <a:xfrm>
            <a:off x="6096000" y="919997"/>
            <a:ext cx="0" cy="4810243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92A02AC3-B9F4-4C22-921D-DA146F87A25E}"/>
              </a:ext>
            </a:extLst>
          </p:cNvPr>
          <p:cNvSpPr/>
          <p:nvPr/>
        </p:nvSpPr>
        <p:spPr>
          <a:xfrm>
            <a:off x="0" y="6581001"/>
            <a:ext cx="33180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ONS – Public Health Outcomes Framework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FEA2294-9E46-4DBD-8DC6-764CBA24ADF1}"/>
              </a:ext>
            </a:extLst>
          </p:cNvPr>
          <p:cNvGraphicFramePr>
            <a:graphicFrameLocks/>
          </p:cNvGraphicFramePr>
          <p:nvPr/>
        </p:nvGraphicFramePr>
        <p:xfrm>
          <a:off x="6178436" y="1226729"/>
          <a:ext cx="5698718" cy="4404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C3D34A7C-B5FC-4DCA-96FE-9F35C3F8BB01}"/>
              </a:ext>
            </a:extLst>
          </p:cNvPr>
          <p:cNvGraphicFramePr>
            <a:graphicFrameLocks/>
          </p:cNvGraphicFramePr>
          <p:nvPr/>
        </p:nvGraphicFramePr>
        <p:xfrm>
          <a:off x="314846" y="1226729"/>
          <a:ext cx="5702528" cy="4396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58930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130862-EDBC-42B1-A16F-9ECD97AFCE84}"/>
              </a:ext>
            </a:extLst>
          </p:cNvPr>
          <p:cNvSpPr/>
          <p:nvPr/>
        </p:nvSpPr>
        <p:spPr>
          <a:xfrm>
            <a:off x="0" y="-618"/>
            <a:ext cx="12203289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Preventable mortalities in under 75s by disease type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F3EDE07-D070-4689-A990-E864C73B81D4}"/>
              </a:ext>
            </a:extLst>
          </p:cNvPr>
          <p:cNvGraphicFramePr>
            <a:graphicFrameLocks/>
          </p:cNvGraphicFramePr>
          <p:nvPr/>
        </p:nvGraphicFramePr>
        <p:xfrm>
          <a:off x="134715" y="1293159"/>
          <a:ext cx="3933106" cy="4683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A8D6EA8-4EB9-4013-8C44-24447AF125F6}"/>
              </a:ext>
            </a:extLst>
          </p:cNvPr>
          <p:cNvGraphicFramePr>
            <a:graphicFrameLocks/>
          </p:cNvGraphicFramePr>
          <p:nvPr/>
        </p:nvGraphicFramePr>
        <p:xfrm>
          <a:off x="4125580" y="1293159"/>
          <a:ext cx="3932210" cy="4683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1551F5E5-072C-46B6-9033-0FB4CA5CAFC3}"/>
              </a:ext>
            </a:extLst>
          </p:cNvPr>
          <p:cNvGraphicFramePr>
            <a:graphicFrameLocks/>
          </p:cNvGraphicFramePr>
          <p:nvPr/>
        </p:nvGraphicFramePr>
        <p:xfrm>
          <a:off x="8130567" y="1293159"/>
          <a:ext cx="3926718" cy="4683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E9CD5BB7-DE64-476D-AF3F-F38500D6787C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7458" b="55023"/>
          <a:stretch/>
        </p:blipFill>
        <p:spPr>
          <a:xfrm>
            <a:off x="2762383" y="6055674"/>
            <a:ext cx="2190750" cy="42168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DC40A57-B9C2-4DCD-983B-CFBD5FA0697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49019" b="11245"/>
          <a:stretch/>
        </p:blipFill>
        <p:spPr>
          <a:xfrm>
            <a:off x="134715" y="6048055"/>
            <a:ext cx="2190750" cy="44662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A851A310-D45C-498A-8D00-84BD956A2791}"/>
              </a:ext>
            </a:extLst>
          </p:cNvPr>
          <p:cNvSpPr/>
          <p:nvPr/>
        </p:nvSpPr>
        <p:spPr>
          <a:xfrm>
            <a:off x="0" y="6581001"/>
            <a:ext cx="33180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ONS – Public Health Outcomes Framework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C7CE9B9-2F24-4981-B9DB-040D7718E8E9}"/>
              </a:ext>
            </a:extLst>
          </p:cNvPr>
          <p:cNvCxnSpPr/>
          <p:nvPr/>
        </p:nvCxnSpPr>
        <p:spPr>
          <a:xfrm>
            <a:off x="4067821" y="977684"/>
            <a:ext cx="0" cy="4810243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E596F72-2E82-40F3-96F0-18FC761A8445}"/>
              </a:ext>
            </a:extLst>
          </p:cNvPr>
          <p:cNvCxnSpPr/>
          <p:nvPr/>
        </p:nvCxnSpPr>
        <p:spPr>
          <a:xfrm>
            <a:off x="8348875" y="977684"/>
            <a:ext cx="0" cy="4810243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5867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4C37457-9E06-4A81-9B95-AEF55753EF49}"/>
              </a:ext>
            </a:extLst>
          </p:cNvPr>
          <p:cNvSpPr/>
          <p:nvPr/>
        </p:nvSpPr>
        <p:spPr>
          <a:xfrm>
            <a:off x="0" y="-130628"/>
            <a:ext cx="12192000" cy="52405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68460D-6EFE-45B7-9C19-6E7A63CF5D2A}"/>
              </a:ext>
            </a:extLst>
          </p:cNvPr>
          <p:cNvSpPr txBox="1"/>
          <p:nvPr/>
        </p:nvSpPr>
        <p:spPr>
          <a:xfrm>
            <a:off x="697068" y="307473"/>
            <a:ext cx="1095790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bg1"/>
                </a:solidFill>
              </a:rPr>
              <a:t>What stands out?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Life expectancy is lower for both males and females in Hartlepool compared to the national figures.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Compared to Tees Valley, Hartlepool has the lowest male life expectancy and the second lowest female life expectancy.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Cardiovascular diseases, cancer and respiratory disease under 75 mortality rate in Hartlepool is considerably higher compared to national figures. Hartlepool has the second highest risk within the Tees Valley.</a:t>
            </a:r>
            <a:endParaRPr lang="en-GB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881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4C37457-9E06-4A81-9B95-AEF55753EF49}"/>
              </a:ext>
            </a:extLst>
          </p:cNvPr>
          <p:cNvSpPr/>
          <p:nvPr/>
        </p:nvSpPr>
        <p:spPr>
          <a:xfrm>
            <a:off x="0" y="0"/>
            <a:ext cx="12192000" cy="52405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D66631-8197-4079-9BE1-D3925CBFBCB7}"/>
              </a:ext>
            </a:extLst>
          </p:cNvPr>
          <p:cNvSpPr txBox="1"/>
          <p:nvPr/>
        </p:nvSpPr>
        <p:spPr>
          <a:xfrm>
            <a:off x="1299411" y="2695073"/>
            <a:ext cx="97054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/>
              <a:t>Physical activity behaviour</a:t>
            </a:r>
          </a:p>
        </p:txBody>
      </p:sp>
    </p:spTree>
    <p:extLst>
      <p:ext uri="{BB962C8B-B14F-4D97-AF65-F5344CB8AC3E}">
        <p14:creationId xmlns:p14="http://schemas.microsoft.com/office/powerpoint/2010/main" val="1951671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88821C6-2E86-4863-AEEC-FAF9775FD6F0}"/>
              </a:ext>
            </a:extLst>
          </p:cNvPr>
          <p:cNvSpPr/>
          <p:nvPr/>
        </p:nvSpPr>
        <p:spPr>
          <a:xfrm>
            <a:off x="0" y="-1"/>
            <a:ext cx="12192000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compared to peers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535833-EB1E-40E2-B842-C5A5B0F82AC7}"/>
              </a:ext>
            </a:extLst>
          </p:cNvPr>
          <p:cNvSpPr txBox="1"/>
          <p:nvPr/>
        </p:nvSpPr>
        <p:spPr>
          <a:xfrm>
            <a:off x="240640" y="974561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Inactive - Whole population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E6E391-B0FD-439D-9FBB-7B1E6C5EE1EC}"/>
              </a:ext>
            </a:extLst>
          </p:cNvPr>
          <p:cNvSpPr txBox="1"/>
          <p:nvPr/>
        </p:nvSpPr>
        <p:spPr>
          <a:xfrm>
            <a:off x="6078831" y="990803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accent6"/>
                </a:solidFill>
              </a:rPr>
              <a:t>Active - Whole population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8D9A470-6A1C-4720-89E5-A20F1BD6A0A2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EE251149-70AA-4018-AB43-93CFB788C33C}"/>
              </a:ext>
            </a:extLst>
          </p:cNvPr>
          <p:cNvGraphicFramePr>
            <a:graphicFrameLocks/>
          </p:cNvGraphicFramePr>
          <p:nvPr/>
        </p:nvGraphicFramePr>
        <p:xfrm>
          <a:off x="248554" y="1358020"/>
          <a:ext cx="576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615C3730-20E1-4F82-B811-FF5FC9E84918}"/>
              </a:ext>
            </a:extLst>
          </p:cNvPr>
          <p:cNvGraphicFramePr>
            <a:graphicFrameLocks/>
          </p:cNvGraphicFramePr>
          <p:nvPr/>
        </p:nvGraphicFramePr>
        <p:xfrm>
          <a:off x="6191065" y="1358020"/>
          <a:ext cx="576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B5AE4626-A842-4AED-BDDB-BD7D48804328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</p:spTree>
    <p:extLst>
      <p:ext uri="{BB962C8B-B14F-4D97-AF65-F5344CB8AC3E}">
        <p14:creationId xmlns:p14="http://schemas.microsoft.com/office/powerpoint/2010/main" val="2158303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5846893-B268-4438-9F26-A06C4076B46D}"/>
              </a:ext>
            </a:extLst>
          </p:cNvPr>
          <p:cNvSpPr/>
          <p:nvPr/>
        </p:nvSpPr>
        <p:spPr>
          <a:xfrm>
            <a:off x="0" y="-618"/>
            <a:ext cx="12203289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Physical activity behaviour by locality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66C471-D9A0-4645-AC37-0D6BEE90C169}"/>
              </a:ext>
            </a:extLst>
          </p:cNvPr>
          <p:cNvSpPr txBox="1"/>
          <p:nvPr/>
        </p:nvSpPr>
        <p:spPr>
          <a:xfrm>
            <a:off x="0" y="10106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Whole population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8EF0D0-D229-4D51-9CA9-8ABDC20A982A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E3854D6F-9404-4855-8448-1A0DB00322B6}"/>
              </a:ext>
            </a:extLst>
          </p:cNvPr>
          <p:cNvGraphicFramePr>
            <a:graphicFrameLocks/>
          </p:cNvGraphicFramePr>
          <p:nvPr/>
        </p:nvGraphicFramePr>
        <p:xfrm>
          <a:off x="156000" y="1505488"/>
          <a:ext cx="118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14675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5846893-B268-4438-9F26-A06C4076B46D}"/>
              </a:ext>
            </a:extLst>
          </p:cNvPr>
          <p:cNvSpPr/>
          <p:nvPr/>
        </p:nvSpPr>
        <p:spPr>
          <a:xfrm>
            <a:off x="0" y="-618"/>
            <a:ext cx="12203289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Physical activity behaviour by locality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BB338617-0B74-41A9-B86B-5EE4BB21DA38}"/>
              </a:ext>
            </a:extLst>
          </p:cNvPr>
          <p:cNvGraphicFramePr>
            <a:graphicFrameLocks/>
          </p:cNvGraphicFramePr>
          <p:nvPr/>
        </p:nvGraphicFramePr>
        <p:xfrm>
          <a:off x="211809" y="4031637"/>
          <a:ext cx="11768381" cy="2193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0F4C545-8E74-494E-A072-7D61BF44A9E7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EEB60CA-5E05-4866-B702-4E61E7A35A18}"/>
              </a:ext>
            </a:extLst>
          </p:cNvPr>
          <p:cNvGraphicFramePr>
            <a:graphicFrameLocks/>
          </p:cNvGraphicFramePr>
          <p:nvPr/>
        </p:nvGraphicFramePr>
        <p:xfrm>
          <a:off x="269875" y="1174522"/>
          <a:ext cx="116522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15089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4C37457-9E06-4A81-9B95-AEF55753EF49}"/>
              </a:ext>
            </a:extLst>
          </p:cNvPr>
          <p:cNvSpPr/>
          <p:nvPr/>
        </p:nvSpPr>
        <p:spPr>
          <a:xfrm>
            <a:off x="0" y="-130628"/>
            <a:ext cx="12192000" cy="52405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68460D-6EFE-45B7-9C19-6E7A63CF5D2A}"/>
              </a:ext>
            </a:extLst>
          </p:cNvPr>
          <p:cNvSpPr txBox="1"/>
          <p:nvPr/>
        </p:nvSpPr>
        <p:spPr>
          <a:xfrm>
            <a:off x="697068" y="307473"/>
            <a:ext cx="10957903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bg1"/>
                </a:solidFill>
              </a:rPr>
              <a:t>What stands out?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Tees Valley has some of the worst levels of inactivity and activity in England.</a:t>
            </a:r>
          </a:p>
          <a:p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Hartlepool Inactive: 34.3% Fairly Active: 10.4% Active: 55.3%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Highest levels of inactivity within the Tees Valley.</a:t>
            </a:r>
          </a:p>
          <a:p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Inactivity levels within Hartlepool seem to be getting worse through the past few years.</a:t>
            </a:r>
            <a:endParaRPr lang="en-GB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075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0BFD5C-40E1-4DD6-807D-50A3E6B7294A}"/>
              </a:ext>
            </a:extLst>
          </p:cNvPr>
          <p:cNvSpPr/>
          <p:nvPr/>
        </p:nvSpPr>
        <p:spPr>
          <a:xfrm>
            <a:off x="0" y="-1"/>
            <a:ext cx="12192000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Physical activity behaviour by localities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D7FB54-A6DA-44F1-A486-D09BECF5FAFA}"/>
              </a:ext>
            </a:extLst>
          </p:cNvPr>
          <p:cNvSpPr txBox="1"/>
          <p:nvPr/>
        </p:nvSpPr>
        <p:spPr>
          <a:xfrm>
            <a:off x="0" y="-8876"/>
            <a:ext cx="1080000" cy="86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GENDER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C45304-23AF-40D7-983D-A89CEF6860B0}"/>
              </a:ext>
            </a:extLst>
          </p:cNvPr>
          <p:cNvSpPr txBox="1"/>
          <p:nvPr/>
        </p:nvSpPr>
        <p:spPr>
          <a:xfrm>
            <a:off x="0" y="10106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25CE20-79EE-45C2-A153-F84EA88C8D8F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9313A9AC-53E7-4E28-8001-90D1810BB216}"/>
              </a:ext>
            </a:extLst>
          </p:cNvPr>
          <p:cNvGraphicFramePr>
            <a:graphicFrameLocks/>
          </p:cNvGraphicFramePr>
          <p:nvPr/>
        </p:nvGraphicFramePr>
        <p:xfrm>
          <a:off x="156000" y="1506744"/>
          <a:ext cx="118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8990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4B4F4BA-394E-4BB0-9165-D5249DCF3F76}"/>
              </a:ext>
            </a:extLst>
          </p:cNvPr>
          <p:cNvSpPr txBox="1"/>
          <p:nvPr/>
        </p:nvSpPr>
        <p:spPr>
          <a:xfrm>
            <a:off x="0" y="1010657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Inactive - Male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2F46AC-BDB1-42C8-A926-C7216A19273D}"/>
              </a:ext>
            </a:extLst>
          </p:cNvPr>
          <p:cNvSpPr txBox="1"/>
          <p:nvPr/>
        </p:nvSpPr>
        <p:spPr>
          <a:xfrm>
            <a:off x="6078831" y="1026899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Active - Male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1B0320-F285-4547-A077-BB2EF859C8CE}"/>
              </a:ext>
            </a:extLst>
          </p:cNvPr>
          <p:cNvSpPr/>
          <p:nvPr/>
        </p:nvSpPr>
        <p:spPr>
          <a:xfrm>
            <a:off x="1062830" y="-3439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Physical activity behaviour compared to peers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2D2CA3-5E81-4BC8-85BA-7B659CD4B4B6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GENDER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7859D21-DE2C-4FF0-9023-063DE677C31E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7BF5AA96-40D3-4AB3-AE42-82EA7BDBA84F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3B8BFB1D-18EE-4072-822D-C214157FDCCB}"/>
              </a:ext>
            </a:extLst>
          </p:cNvPr>
          <p:cNvGraphicFramePr>
            <a:graphicFrameLocks/>
          </p:cNvGraphicFramePr>
          <p:nvPr/>
        </p:nvGraphicFramePr>
        <p:xfrm>
          <a:off x="233314" y="1561608"/>
          <a:ext cx="57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F7BAC66B-64BB-441D-8D40-6B002E8AE473}"/>
              </a:ext>
            </a:extLst>
          </p:cNvPr>
          <p:cNvGraphicFramePr>
            <a:graphicFrameLocks/>
          </p:cNvGraphicFramePr>
          <p:nvPr/>
        </p:nvGraphicFramePr>
        <p:xfrm>
          <a:off x="6198685" y="1561608"/>
          <a:ext cx="57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8086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4C37457-9E06-4A81-9B95-AEF55753EF49}"/>
              </a:ext>
            </a:extLst>
          </p:cNvPr>
          <p:cNvSpPr/>
          <p:nvPr/>
        </p:nvSpPr>
        <p:spPr>
          <a:xfrm>
            <a:off x="0" y="0"/>
            <a:ext cx="12192000" cy="52405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C08490-1D57-4386-A21B-C48A9686A5C6}"/>
              </a:ext>
            </a:extLst>
          </p:cNvPr>
          <p:cNvSpPr txBox="1"/>
          <p:nvPr/>
        </p:nvSpPr>
        <p:spPr>
          <a:xfrm>
            <a:off x="1455277" y="2840547"/>
            <a:ext cx="89148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Key demographics</a:t>
            </a:r>
          </a:p>
        </p:txBody>
      </p:sp>
    </p:spTree>
    <p:extLst>
      <p:ext uri="{BB962C8B-B14F-4D97-AF65-F5344CB8AC3E}">
        <p14:creationId xmlns:p14="http://schemas.microsoft.com/office/powerpoint/2010/main" val="39814073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A39A333-66B7-4965-8D9F-264328DF4FAB}"/>
              </a:ext>
            </a:extLst>
          </p:cNvPr>
          <p:cNvSpPr/>
          <p:nvPr/>
        </p:nvSpPr>
        <p:spPr>
          <a:xfrm>
            <a:off x="0" y="-1"/>
            <a:ext cx="12192000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Physical activity behaviour by localities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3D0BEF-2A12-4056-92EA-69AC8AC06AE8}"/>
              </a:ext>
            </a:extLst>
          </p:cNvPr>
          <p:cNvSpPr txBox="1"/>
          <p:nvPr/>
        </p:nvSpPr>
        <p:spPr>
          <a:xfrm>
            <a:off x="0" y="-8876"/>
            <a:ext cx="1080000" cy="86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2E32F4-2D3A-407E-9A63-D9FA7D6EF88B}"/>
              </a:ext>
            </a:extLst>
          </p:cNvPr>
          <p:cNvSpPr txBox="1"/>
          <p:nvPr/>
        </p:nvSpPr>
        <p:spPr>
          <a:xfrm>
            <a:off x="0" y="10106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Female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E03C57-42EF-4696-BD36-C0302E2B8DCC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8459CE3C-8D0F-45D6-858A-6185F109BD93}"/>
              </a:ext>
            </a:extLst>
          </p:cNvPr>
          <p:cNvGraphicFramePr>
            <a:graphicFrameLocks/>
          </p:cNvGraphicFramePr>
          <p:nvPr/>
        </p:nvGraphicFramePr>
        <p:xfrm>
          <a:off x="156000" y="1488456"/>
          <a:ext cx="118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414065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4B4F4BA-394E-4BB0-9165-D5249DCF3F76}"/>
              </a:ext>
            </a:extLst>
          </p:cNvPr>
          <p:cNvSpPr txBox="1"/>
          <p:nvPr/>
        </p:nvSpPr>
        <p:spPr>
          <a:xfrm>
            <a:off x="0" y="1010657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Inactive - Female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2F46AC-BDB1-42C8-A926-C7216A19273D}"/>
              </a:ext>
            </a:extLst>
          </p:cNvPr>
          <p:cNvSpPr txBox="1"/>
          <p:nvPr/>
        </p:nvSpPr>
        <p:spPr>
          <a:xfrm>
            <a:off x="6078831" y="1026899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Active - Female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1B0320-F285-4547-A077-BB2EF859C8CE}"/>
              </a:ext>
            </a:extLst>
          </p:cNvPr>
          <p:cNvSpPr/>
          <p:nvPr/>
        </p:nvSpPr>
        <p:spPr>
          <a:xfrm>
            <a:off x="1080000" y="0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Physical activity behaviour compared to peers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2D2CA3-5E81-4BC8-85BA-7B659CD4B4B6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GENDER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D120881-32E9-47D2-A827-143E352A39DE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9273945A-334D-4C3C-81E0-F6AB7B9EAF59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996E474F-8B15-4231-AD4D-676A3CD908F0}"/>
              </a:ext>
            </a:extLst>
          </p:cNvPr>
          <p:cNvGraphicFramePr>
            <a:graphicFrameLocks/>
          </p:cNvGraphicFramePr>
          <p:nvPr/>
        </p:nvGraphicFramePr>
        <p:xfrm>
          <a:off x="249824" y="1514617"/>
          <a:ext cx="5749840" cy="423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985E8069-C8EB-4BF8-AC47-A5C4E60D6D75}"/>
              </a:ext>
            </a:extLst>
          </p:cNvPr>
          <p:cNvGraphicFramePr>
            <a:graphicFrameLocks/>
          </p:cNvGraphicFramePr>
          <p:nvPr/>
        </p:nvGraphicFramePr>
        <p:xfrm>
          <a:off x="6189795" y="1514618"/>
          <a:ext cx="5752380" cy="423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658976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4C37457-9E06-4A81-9B95-AEF55753EF49}"/>
              </a:ext>
            </a:extLst>
          </p:cNvPr>
          <p:cNvSpPr/>
          <p:nvPr/>
        </p:nvSpPr>
        <p:spPr>
          <a:xfrm>
            <a:off x="0" y="-130628"/>
            <a:ext cx="12192000" cy="52405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68460D-6EFE-45B7-9C19-6E7A63CF5D2A}"/>
              </a:ext>
            </a:extLst>
          </p:cNvPr>
          <p:cNvSpPr txBox="1"/>
          <p:nvPr/>
        </p:nvSpPr>
        <p:spPr>
          <a:xfrm>
            <a:off x="697068" y="307473"/>
            <a:ext cx="1095790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bg1"/>
                </a:solidFill>
              </a:rPr>
              <a:t>What stands out?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6 out of 10 males in Hartlepool are meeting the physical activity guidelines compared to only 5 out of 10 females.</a:t>
            </a:r>
          </a:p>
          <a:p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Looking at the figures from our nearest </a:t>
            </a:r>
            <a:r>
              <a:rPr lang="en-US" sz="3200" b="1" dirty="0" err="1">
                <a:solidFill>
                  <a:schemeClr val="bg1"/>
                </a:solidFill>
              </a:rPr>
              <a:t>neighbours</a:t>
            </a:r>
            <a:r>
              <a:rPr lang="en-US" sz="3200" b="1" dirty="0">
                <a:solidFill>
                  <a:schemeClr val="bg1"/>
                </a:solidFill>
              </a:rPr>
              <a:t> the Tees Valley has some of the worst levels of inactivity among the female population.</a:t>
            </a:r>
            <a:endParaRPr lang="en-GB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3164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0BFD5C-40E1-4DD6-807D-50A3E6B7294A}"/>
              </a:ext>
            </a:extLst>
          </p:cNvPr>
          <p:cNvSpPr/>
          <p:nvPr/>
        </p:nvSpPr>
        <p:spPr>
          <a:xfrm>
            <a:off x="1188000" y="-2"/>
            <a:ext cx="11004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Physical activity behaviour by localities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705F2E-ECC6-4931-BC0A-20195F285530}"/>
              </a:ext>
            </a:extLst>
          </p:cNvPr>
          <p:cNvSpPr txBox="1"/>
          <p:nvPr/>
        </p:nvSpPr>
        <p:spPr>
          <a:xfrm>
            <a:off x="0" y="2592"/>
            <a:ext cx="1188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DISABILITY SECTION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CB69EE-52D6-43E1-AE83-E2FA05895B04}"/>
              </a:ext>
            </a:extLst>
          </p:cNvPr>
          <p:cNvSpPr txBox="1"/>
          <p:nvPr/>
        </p:nvSpPr>
        <p:spPr>
          <a:xfrm>
            <a:off x="0" y="10106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 limiting illness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AEFD329-D9F4-4E1E-91D4-4321F422EF49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6BAF54EB-A5D4-445C-BD90-A1C86F5223D4}"/>
              </a:ext>
            </a:extLst>
          </p:cNvPr>
          <p:cNvGraphicFramePr>
            <a:graphicFrameLocks/>
          </p:cNvGraphicFramePr>
          <p:nvPr/>
        </p:nvGraphicFramePr>
        <p:xfrm>
          <a:off x="156000" y="1537022"/>
          <a:ext cx="118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08018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4B4F4BA-394E-4BB0-9165-D5249DCF3F76}"/>
              </a:ext>
            </a:extLst>
          </p:cNvPr>
          <p:cNvSpPr txBox="1"/>
          <p:nvPr/>
        </p:nvSpPr>
        <p:spPr>
          <a:xfrm>
            <a:off x="204544" y="1010657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Inactive – No limiting illness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2F46AC-BDB1-42C8-A926-C7216A19273D}"/>
              </a:ext>
            </a:extLst>
          </p:cNvPr>
          <p:cNvSpPr txBox="1"/>
          <p:nvPr/>
        </p:nvSpPr>
        <p:spPr>
          <a:xfrm>
            <a:off x="6078831" y="1026899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Active – No limiting illness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1B0320-F285-4547-A077-BB2EF859C8CE}"/>
              </a:ext>
            </a:extLst>
          </p:cNvPr>
          <p:cNvSpPr/>
          <p:nvPr/>
        </p:nvSpPr>
        <p:spPr>
          <a:xfrm>
            <a:off x="1188000" y="0"/>
            <a:ext cx="11004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Physical activity behaviour compared to peers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5AEEF59-8FB9-4CE9-A1D1-EF9B2F76A745}"/>
              </a:ext>
            </a:extLst>
          </p:cNvPr>
          <p:cNvSpPr txBox="1"/>
          <p:nvPr/>
        </p:nvSpPr>
        <p:spPr>
          <a:xfrm>
            <a:off x="0" y="2592"/>
            <a:ext cx="1188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DISABILITY SECTION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7C8DDFF-ADF1-4FAC-AB5F-C658F9177C31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40C1295C-0E87-4248-B210-BCC8B710BE0F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82A42660-80FF-40C4-831C-33AC9159F6D3}"/>
              </a:ext>
            </a:extLst>
          </p:cNvPr>
          <p:cNvGraphicFramePr>
            <a:graphicFrameLocks/>
          </p:cNvGraphicFramePr>
          <p:nvPr/>
        </p:nvGraphicFramePr>
        <p:xfrm>
          <a:off x="172354" y="1521256"/>
          <a:ext cx="57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46A195A0-F68B-4949-BAFA-706338B421DD}"/>
              </a:ext>
            </a:extLst>
          </p:cNvPr>
          <p:cNvGraphicFramePr>
            <a:graphicFrameLocks/>
          </p:cNvGraphicFramePr>
          <p:nvPr/>
        </p:nvGraphicFramePr>
        <p:xfrm>
          <a:off x="6259645" y="1521256"/>
          <a:ext cx="57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310599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A39A333-66B7-4965-8D9F-264328DF4FAB}"/>
              </a:ext>
            </a:extLst>
          </p:cNvPr>
          <p:cNvSpPr/>
          <p:nvPr/>
        </p:nvSpPr>
        <p:spPr>
          <a:xfrm>
            <a:off x="1188000" y="-1"/>
            <a:ext cx="11004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Physical activity behaviour by localities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522FB8-7EB0-4973-9F3C-C53C04B0190D}"/>
              </a:ext>
            </a:extLst>
          </p:cNvPr>
          <p:cNvSpPr txBox="1"/>
          <p:nvPr/>
        </p:nvSpPr>
        <p:spPr>
          <a:xfrm>
            <a:off x="0" y="2592"/>
            <a:ext cx="1188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DISABILITY SECTION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A59928-FAA4-455C-B753-8BAF6B3CDAEF}"/>
              </a:ext>
            </a:extLst>
          </p:cNvPr>
          <p:cNvSpPr txBox="1"/>
          <p:nvPr/>
        </p:nvSpPr>
        <p:spPr>
          <a:xfrm>
            <a:off x="0" y="914401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Limiting illness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D8402B-BFF9-4061-AFAE-CF22B5373245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87F6764-6FD3-4199-B00A-252B244892C4}"/>
              </a:ext>
            </a:extLst>
          </p:cNvPr>
          <p:cNvGraphicFramePr>
            <a:graphicFrameLocks/>
          </p:cNvGraphicFramePr>
          <p:nvPr/>
        </p:nvGraphicFramePr>
        <p:xfrm>
          <a:off x="147110" y="1373320"/>
          <a:ext cx="11897780" cy="4426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453036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4B4F4BA-394E-4BB0-9165-D5249DCF3F76}"/>
              </a:ext>
            </a:extLst>
          </p:cNvPr>
          <p:cNvSpPr txBox="1"/>
          <p:nvPr/>
        </p:nvSpPr>
        <p:spPr>
          <a:xfrm>
            <a:off x="0" y="1010657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Inactive – Limiting illness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2F46AC-BDB1-42C8-A926-C7216A19273D}"/>
              </a:ext>
            </a:extLst>
          </p:cNvPr>
          <p:cNvSpPr txBox="1"/>
          <p:nvPr/>
        </p:nvSpPr>
        <p:spPr>
          <a:xfrm>
            <a:off x="6078831" y="1026899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Active – Limiting illness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1B0320-F285-4547-A077-BB2EF859C8CE}"/>
              </a:ext>
            </a:extLst>
          </p:cNvPr>
          <p:cNvSpPr/>
          <p:nvPr/>
        </p:nvSpPr>
        <p:spPr>
          <a:xfrm>
            <a:off x="1188000" y="0"/>
            <a:ext cx="11004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Physical activity behaviour compared to peers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569A9D8-B94A-417C-81FB-49EA01BF7722}"/>
              </a:ext>
            </a:extLst>
          </p:cNvPr>
          <p:cNvSpPr txBox="1"/>
          <p:nvPr/>
        </p:nvSpPr>
        <p:spPr>
          <a:xfrm>
            <a:off x="0" y="2592"/>
            <a:ext cx="1188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DISABILITY SECTION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545D269-A423-420C-8259-4462B160D27F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AA76F59B-3EB8-4DF8-80EB-27D29F919286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CF8289A6-107B-4DB5-84A0-B8638C3F5010}"/>
              </a:ext>
            </a:extLst>
          </p:cNvPr>
          <p:cNvGraphicFramePr>
            <a:graphicFrameLocks/>
          </p:cNvGraphicFramePr>
          <p:nvPr/>
        </p:nvGraphicFramePr>
        <p:xfrm>
          <a:off x="202834" y="1269318"/>
          <a:ext cx="57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1419740A-19A9-4D26-A8D2-29E2344BD0A5}"/>
              </a:ext>
            </a:extLst>
          </p:cNvPr>
          <p:cNvGraphicFramePr>
            <a:graphicFrameLocks/>
          </p:cNvGraphicFramePr>
          <p:nvPr/>
        </p:nvGraphicFramePr>
        <p:xfrm>
          <a:off x="6229165" y="1268682"/>
          <a:ext cx="57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412360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4C37457-9E06-4A81-9B95-AEF55753EF49}"/>
              </a:ext>
            </a:extLst>
          </p:cNvPr>
          <p:cNvSpPr/>
          <p:nvPr/>
        </p:nvSpPr>
        <p:spPr>
          <a:xfrm>
            <a:off x="0" y="-130628"/>
            <a:ext cx="12192000" cy="52405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68460D-6EFE-45B7-9C19-6E7A63CF5D2A}"/>
              </a:ext>
            </a:extLst>
          </p:cNvPr>
          <p:cNvSpPr txBox="1"/>
          <p:nvPr/>
        </p:nvSpPr>
        <p:spPr>
          <a:xfrm>
            <a:off x="697068" y="307473"/>
            <a:ext cx="1095790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bg1"/>
                </a:solidFill>
              </a:rPr>
              <a:t>What stands out?</a:t>
            </a:r>
          </a:p>
          <a:p>
            <a:r>
              <a:rPr lang="en-US" sz="4000" b="1" dirty="0">
                <a:solidFill>
                  <a:schemeClr val="bg1"/>
                </a:solidFill>
              </a:rPr>
              <a:t>Data shows that those suffering from limiting illness are less likely to be physically active.</a:t>
            </a:r>
          </a:p>
          <a:p>
            <a:endParaRPr lang="en-US" sz="4000" b="1" dirty="0">
              <a:solidFill>
                <a:schemeClr val="bg1"/>
              </a:solidFill>
            </a:endParaRPr>
          </a:p>
          <a:p>
            <a:r>
              <a:rPr lang="en-US" sz="4000" b="1" dirty="0">
                <a:solidFill>
                  <a:schemeClr val="bg1"/>
                </a:solidFill>
              </a:rPr>
              <a:t>Hartlepool has the highest levels of inactivity within the Tees Valley among those with limiting illness at 52.6%.</a:t>
            </a:r>
            <a:endParaRPr lang="en-GB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1059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0BFD5C-40E1-4DD6-807D-50A3E6B7294A}"/>
              </a:ext>
            </a:extLst>
          </p:cNvPr>
          <p:cNvSpPr/>
          <p:nvPr/>
        </p:nvSpPr>
        <p:spPr>
          <a:xfrm>
            <a:off x="1080000" y="-2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by localities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CB69EE-52D6-43E1-AE83-E2FA05895B04}"/>
              </a:ext>
            </a:extLst>
          </p:cNvPr>
          <p:cNvSpPr txBox="1"/>
          <p:nvPr/>
        </p:nvSpPr>
        <p:spPr>
          <a:xfrm>
            <a:off x="0" y="10106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Age 16-34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E0C1F5-035C-431A-BB8D-55A1C031834E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AGE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AC15D-CC3D-49EE-9422-5CAF0571C246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A7B091B-D452-4BB7-A18F-9E1B79AF09DB}"/>
              </a:ext>
            </a:extLst>
          </p:cNvPr>
          <p:cNvGraphicFramePr>
            <a:graphicFrameLocks/>
          </p:cNvGraphicFramePr>
          <p:nvPr/>
        </p:nvGraphicFramePr>
        <p:xfrm>
          <a:off x="156000" y="1458192"/>
          <a:ext cx="118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22843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4B4F4BA-394E-4BB0-9165-D5249DCF3F76}"/>
              </a:ext>
            </a:extLst>
          </p:cNvPr>
          <p:cNvSpPr txBox="1"/>
          <p:nvPr/>
        </p:nvSpPr>
        <p:spPr>
          <a:xfrm>
            <a:off x="0" y="1010657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Inactive – Age 16-34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2F46AC-BDB1-42C8-A926-C7216A19273D}"/>
              </a:ext>
            </a:extLst>
          </p:cNvPr>
          <p:cNvSpPr txBox="1"/>
          <p:nvPr/>
        </p:nvSpPr>
        <p:spPr>
          <a:xfrm>
            <a:off x="6078831" y="1026899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accent6"/>
                </a:solidFill>
              </a:rPr>
              <a:t>Active – Age 16-34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1B0320-F285-4547-A077-BB2EF859C8CE}"/>
              </a:ext>
            </a:extLst>
          </p:cNvPr>
          <p:cNvSpPr/>
          <p:nvPr/>
        </p:nvSpPr>
        <p:spPr>
          <a:xfrm>
            <a:off x="1080000" y="0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compared to peers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73195B-D18C-4E3B-87F5-35E6073212F5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AGE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37B4B98-A562-47B3-8C1A-2E08807D20BC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28EC9EF2-4421-4F99-8C09-15271B97EB82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3E4ACE1-771D-4D05-8AE0-E0F52D2004B2}"/>
              </a:ext>
            </a:extLst>
          </p:cNvPr>
          <p:cNvGraphicFramePr>
            <a:graphicFrameLocks/>
          </p:cNvGraphicFramePr>
          <p:nvPr/>
        </p:nvGraphicFramePr>
        <p:xfrm>
          <a:off x="229504" y="1376495"/>
          <a:ext cx="5770160" cy="4426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0F8E6E25-FAC2-43A1-BE5E-B9DBB14C0904}"/>
              </a:ext>
            </a:extLst>
          </p:cNvPr>
          <p:cNvGraphicFramePr>
            <a:graphicFrameLocks/>
          </p:cNvGraphicFramePr>
          <p:nvPr/>
        </p:nvGraphicFramePr>
        <p:xfrm>
          <a:off x="6194875" y="1370145"/>
          <a:ext cx="5767620" cy="4426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87139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33EBF70-8C1F-42F1-9EB8-C6F37EEA16C1}"/>
              </a:ext>
            </a:extLst>
          </p:cNvPr>
          <p:cNvSpPr/>
          <p:nvPr/>
        </p:nvSpPr>
        <p:spPr>
          <a:xfrm>
            <a:off x="130629" y="5383396"/>
            <a:ext cx="12048308" cy="14615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B2727B-5D4C-4612-8DA9-6E3CDCA6AC7C}"/>
              </a:ext>
            </a:extLst>
          </p:cNvPr>
          <p:cNvSpPr/>
          <p:nvPr/>
        </p:nvSpPr>
        <p:spPr>
          <a:xfrm>
            <a:off x="0" y="-1"/>
            <a:ext cx="12192000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Population breakdown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80810A4-06D4-4FA1-B4B1-FC233D2D59B4}"/>
              </a:ext>
            </a:extLst>
          </p:cNvPr>
          <p:cNvSpPr/>
          <p:nvPr/>
        </p:nvSpPr>
        <p:spPr>
          <a:xfrm>
            <a:off x="288758" y="5865781"/>
            <a:ext cx="14564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Census 2011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720897-D074-4690-8D0A-96377607EB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969048"/>
              </p:ext>
            </p:extLst>
          </p:nvPr>
        </p:nvGraphicFramePr>
        <p:xfrm>
          <a:off x="160421" y="1042737"/>
          <a:ext cx="11900951" cy="5599363"/>
        </p:xfrm>
        <a:graphic>
          <a:graphicData uri="http://schemas.openxmlformats.org/drawingml/2006/table">
            <a:tbl>
              <a:tblPr/>
              <a:tblGrid>
                <a:gridCol w="4908193">
                  <a:extLst>
                    <a:ext uri="{9D8B030D-6E8A-4147-A177-3AD203B41FA5}">
                      <a16:colId xmlns:a16="http://schemas.microsoft.com/office/drawing/2014/main" val="4029237848"/>
                    </a:ext>
                  </a:extLst>
                </a:gridCol>
                <a:gridCol w="2061745">
                  <a:extLst>
                    <a:ext uri="{9D8B030D-6E8A-4147-A177-3AD203B41FA5}">
                      <a16:colId xmlns:a16="http://schemas.microsoft.com/office/drawing/2014/main" val="2228988899"/>
                    </a:ext>
                  </a:extLst>
                </a:gridCol>
                <a:gridCol w="28783">
                  <a:extLst>
                    <a:ext uri="{9D8B030D-6E8A-4147-A177-3AD203B41FA5}">
                      <a16:colId xmlns:a16="http://schemas.microsoft.com/office/drawing/2014/main" val="3914542156"/>
                    </a:ext>
                  </a:extLst>
                </a:gridCol>
                <a:gridCol w="2534384">
                  <a:extLst>
                    <a:ext uri="{9D8B030D-6E8A-4147-A177-3AD203B41FA5}">
                      <a16:colId xmlns:a16="http://schemas.microsoft.com/office/drawing/2014/main" val="4245596395"/>
                    </a:ext>
                  </a:extLst>
                </a:gridCol>
                <a:gridCol w="28783">
                  <a:extLst>
                    <a:ext uri="{9D8B030D-6E8A-4147-A177-3AD203B41FA5}">
                      <a16:colId xmlns:a16="http://schemas.microsoft.com/office/drawing/2014/main" val="2586155227"/>
                    </a:ext>
                  </a:extLst>
                </a:gridCol>
                <a:gridCol w="2310280">
                  <a:extLst>
                    <a:ext uri="{9D8B030D-6E8A-4147-A177-3AD203B41FA5}">
                      <a16:colId xmlns:a16="http://schemas.microsoft.com/office/drawing/2014/main" val="2697403540"/>
                    </a:ext>
                  </a:extLst>
                </a:gridCol>
                <a:gridCol w="28783">
                  <a:extLst>
                    <a:ext uri="{9D8B030D-6E8A-4147-A177-3AD203B41FA5}">
                      <a16:colId xmlns:a16="http://schemas.microsoft.com/office/drawing/2014/main" val="3768451785"/>
                    </a:ext>
                  </a:extLst>
                </a:gridCol>
              </a:tblGrid>
              <a:tr h="645228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POPULATION DEMOGRAPHICS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England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Tees Valley Sport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Hartlepool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477518"/>
                  </a:ext>
                </a:extLst>
              </a:tr>
              <a:tr h="333736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390308"/>
                  </a:ext>
                </a:extLst>
              </a:tr>
              <a:tr h="326321">
                <a:tc>
                  <a:txBody>
                    <a:bodyPr/>
                    <a:lstStyle/>
                    <a:p>
                      <a:pPr marL="108000" algn="l" defTabSz="914400" rtl="0" eaLnBrk="1" fontAlgn="b" latinLnBrk="0" hangingPunct="1"/>
                      <a:r>
                        <a:rPr lang="en-GB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Female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104653"/>
                  </a:ext>
                </a:extLst>
              </a:tr>
              <a:tr h="333736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limited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217891"/>
                  </a:ext>
                </a:extLst>
              </a:tr>
              <a:tr h="326321">
                <a:tc>
                  <a:txBody>
                    <a:bodyPr/>
                    <a:lstStyle/>
                    <a:p>
                      <a:pPr marL="108000" lvl="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Limited a lot/little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936891"/>
                  </a:ext>
                </a:extLst>
              </a:tr>
              <a:tr h="333736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0-15 years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457310"/>
                  </a:ext>
                </a:extLst>
              </a:tr>
              <a:tr h="326321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16-34 years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779645"/>
                  </a:ext>
                </a:extLst>
              </a:tr>
              <a:tr h="333736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35-54 years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372605"/>
                  </a:ext>
                </a:extLst>
              </a:tr>
              <a:tr h="326321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55-74 years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195632"/>
                  </a:ext>
                </a:extLst>
              </a:tr>
              <a:tr h="333736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75+ years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721265"/>
                  </a:ext>
                </a:extLst>
              </a:tr>
              <a:tr h="326321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NS SEC 1-2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16216"/>
                  </a:ext>
                </a:extLst>
              </a:tr>
              <a:tr h="333736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NS SEC 3-5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460772"/>
                  </a:ext>
                </a:extLst>
              </a:tr>
              <a:tr h="326321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NS SEC 6-8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378097"/>
                  </a:ext>
                </a:extLst>
              </a:tr>
              <a:tr h="333736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Unclassified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741094"/>
                  </a:ext>
                </a:extLst>
              </a:tr>
              <a:tr h="326321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White British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445213"/>
                  </a:ext>
                </a:extLst>
              </a:tr>
              <a:tr h="333736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BME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369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84470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A39A333-66B7-4965-8D9F-264328DF4FAB}"/>
              </a:ext>
            </a:extLst>
          </p:cNvPr>
          <p:cNvSpPr/>
          <p:nvPr/>
        </p:nvSpPr>
        <p:spPr>
          <a:xfrm>
            <a:off x="1080000" y="-1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by localities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A59928-FAA4-455C-B753-8BAF6B3CDAEF}"/>
              </a:ext>
            </a:extLst>
          </p:cNvPr>
          <p:cNvSpPr txBox="1"/>
          <p:nvPr/>
        </p:nvSpPr>
        <p:spPr>
          <a:xfrm>
            <a:off x="0" y="10106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Age 35-54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4F80BF-C6BB-47CA-A026-013A22CDCDAE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AGE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813709D-4511-46EC-B057-CDF3CBD8682F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F774D3C-7EBC-445E-800B-FBDFD8F427AD}"/>
              </a:ext>
            </a:extLst>
          </p:cNvPr>
          <p:cNvGraphicFramePr>
            <a:graphicFrameLocks/>
          </p:cNvGraphicFramePr>
          <p:nvPr/>
        </p:nvGraphicFramePr>
        <p:xfrm>
          <a:off x="156000" y="1521256"/>
          <a:ext cx="118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258268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4B4F4BA-394E-4BB0-9165-D5249DCF3F76}"/>
              </a:ext>
            </a:extLst>
          </p:cNvPr>
          <p:cNvSpPr txBox="1"/>
          <p:nvPr/>
        </p:nvSpPr>
        <p:spPr>
          <a:xfrm>
            <a:off x="0" y="1010657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Inactive – Age 35-54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2F46AC-BDB1-42C8-A926-C7216A19273D}"/>
              </a:ext>
            </a:extLst>
          </p:cNvPr>
          <p:cNvSpPr txBox="1"/>
          <p:nvPr/>
        </p:nvSpPr>
        <p:spPr>
          <a:xfrm>
            <a:off x="6078831" y="1026899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accent6"/>
                </a:solidFill>
              </a:rPr>
              <a:t>Active – Age 35-54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1B0320-F285-4547-A077-BB2EF859C8CE}"/>
              </a:ext>
            </a:extLst>
          </p:cNvPr>
          <p:cNvSpPr/>
          <p:nvPr/>
        </p:nvSpPr>
        <p:spPr>
          <a:xfrm>
            <a:off x="1080000" y="0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compared to nearest neighbours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35264E-B21C-4DA2-B2A3-6F966F77438F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AGE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7D6EE5C-7784-43B4-9554-2E7D5D52A415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1EEAFD1E-717B-4638-93C1-7F8404D4A394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538B40B6-85EC-484F-8380-84C25174AEEB}"/>
              </a:ext>
            </a:extLst>
          </p:cNvPr>
          <p:cNvGraphicFramePr>
            <a:graphicFrameLocks/>
          </p:cNvGraphicFramePr>
          <p:nvPr/>
        </p:nvGraphicFramePr>
        <p:xfrm>
          <a:off x="233314" y="1433962"/>
          <a:ext cx="57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A6C2B6D7-BEE4-4548-85A8-A23E8ACFD7D3}"/>
              </a:ext>
            </a:extLst>
          </p:cNvPr>
          <p:cNvGraphicFramePr>
            <a:graphicFrameLocks/>
          </p:cNvGraphicFramePr>
          <p:nvPr/>
        </p:nvGraphicFramePr>
        <p:xfrm>
          <a:off x="6198685" y="1419358"/>
          <a:ext cx="57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284374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0BFD5C-40E1-4DD6-807D-50A3E6B7294A}"/>
              </a:ext>
            </a:extLst>
          </p:cNvPr>
          <p:cNvSpPr/>
          <p:nvPr/>
        </p:nvSpPr>
        <p:spPr>
          <a:xfrm>
            <a:off x="1080000" y="-2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by localities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CB69EE-52D6-43E1-AE83-E2FA05895B04}"/>
              </a:ext>
            </a:extLst>
          </p:cNvPr>
          <p:cNvSpPr txBox="1"/>
          <p:nvPr/>
        </p:nvSpPr>
        <p:spPr>
          <a:xfrm>
            <a:off x="0" y="10106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Age 55-74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C95D3A-3C1E-4386-B372-3048F879E5D9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AGE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39BCCF7-BCA1-4011-8B2F-E0F6D04DB558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1C38D76-75C4-4564-BC26-C211BCC3DA29}"/>
              </a:ext>
            </a:extLst>
          </p:cNvPr>
          <p:cNvGraphicFramePr>
            <a:graphicFrameLocks/>
          </p:cNvGraphicFramePr>
          <p:nvPr/>
        </p:nvGraphicFramePr>
        <p:xfrm>
          <a:off x="156000" y="1505490"/>
          <a:ext cx="118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22868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4B4F4BA-394E-4BB0-9165-D5249DCF3F76}"/>
              </a:ext>
            </a:extLst>
          </p:cNvPr>
          <p:cNvSpPr txBox="1"/>
          <p:nvPr/>
        </p:nvSpPr>
        <p:spPr>
          <a:xfrm>
            <a:off x="0" y="1010657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Inactive – Age 55-74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2F46AC-BDB1-42C8-A926-C7216A19273D}"/>
              </a:ext>
            </a:extLst>
          </p:cNvPr>
          <p:cNvSpPr txBox="1"/>
          <p:nvPr/>
        </p:nvSpPr>
        <p:spPr>
          <a:xfrm>
            <a:off x="6078831" y="1026899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accent6"/>
                </a:solidFill>
              </a:rPr>
              <a:t>Active – Age 55-74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1B0320-F285-4547-A077-BB2EF859C8CE}"/>
              </a:ext>
            </a:extLst>
          </p:cNvPr>
          <p:cNvSpPr/>
          <p:nvPr/>
        </p:nvSpPr>
        <p:spPr>
          <a:xfrm>
            <a:off x="1080000" y="0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compared to peers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C1563D-D9E3-4AAD-A43A-C5AD6ED3C81C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AGE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10CF2D6-6C57-4741-B952-85762D4C11EF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7489C279-5BA5-49EB-8243-7BA4A26D3274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11CBC42A-5EFE-46B9-ADFE-C5225ED72A27}"/>
              </a:ext>
            </a:extLst>
          </p:cNvPr>
          <p:cNvGraphicFramePr>
            <a:graphicFrameLocks/>
          </p:cNvGraphicFramePr>
          <p:nvPr/>
        </p:nvGraphicFramePr>
        <p:xfrm>
          <a:off x="197754" y="1442308"/>
          <a:ext cx="5767620" cy="4436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6D53442C-98E7-4C3C-AD01-59B560B95348}"/>
              </a:ext>
            </a:extLst>
          </p:cNvPr>
          <p:cNvGraphicFramePr>
            <a:graphicFrameLocks/>
          </p:cNvGraphicFramePr>
          <p:nvPr/>
        </p:nvGraphicFramePr>
        <p:xfrm>
          <a:off x="6224085" y="1451832"/>
          <a:ext cx="5770160" cy="4436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403825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A39A333-66B7-4965-8D9F-264328DF4FAB}"/>
              </a:ext>
            </a:extLst>
          </p:cNvPr>
          <p:cNvSpPr/>
          <p:nvPr/>
        </p:nvSpPr>
        <p:spPr>
          <a:xfrm>
            <a:off x="1080000" y="-1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by localities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A59928-FAA4-455C-B753-8BAF6B3CDAEF}"/>
              </a:ext>
            </a:extLst>
          </p:cNvPr>
          <p:cNvSpPr txBox="1"/>
          <p:nvPr/>
        </p:nvSpPr>
        <p:spPr>
          <a:xfrm>
            <a:off x="0" y="10106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Age 75+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EFD5B0-AE72-4651-B7B0-344027E477E4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AGE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C02B15-3379-4D0B-824B-B5BC1CB0D45B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E73ECDB-92D8-4E32-9B13-4800199E56A8}"/>
              </a:ext>
            </a:extLst>
          </p:cNvPr>
          <p:cNvGraphicFramePr>
            <a:graphicFrameLocks/>
          </p:cNvGraphicFramePr>
          <p:nvPr/>
        </p:nvGraphicFramePr>
        <p:xfrm>
          <a:off x="156000" y="1505490"/>
          <a:ext cx="118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83355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4B4F4BA-394E-4BB0-9165-D5249DCF3F76}"/>
              </a:ext>
            </a:extLst>
          </p:cNvPr>
          <p:cNvSpPr txBox="1"/>
          <p:nvPr/>
        </p:nvSpPr>
        <p:spPr>
          <a:xfrm>
            <a:off x="156416" y="1010657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Inactive – Age 75+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2F46AC-BDB1-42C8-A926-C7216A19273D}"/>
              </a:ext>
            </a:extLst>
          </p:cNvPr>
          <p:cNvSpPr txBox="1"/>
          <p:nvPr/>
        </p:nvSpPr>
        <p:spPr>
          <a:xfrm>
            <a:off x="6078831" y="1026899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accent6"/>
                </a:solidFill>
              </a:rPr>
              <a:t>Active – Age 75+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1B0320-F285-4547-A077-BB2EF859C8CE}"/>
              </a:ext>
            </a:extLst>
          </p:cNvPr>
          <p:cNvSpPr/>
          <p:nvPr/>
        </p:nvSpPr>
        <p:spPr>
          <a:xfrm>
            <a:off x="1080000" y="0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compared to nearest neighbours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C43F51-DA87-4A45-A967-BE518F26167C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AGE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DDCCE3E-5CEC-49F3-9162-A74A063EA4C5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0A0BBC8B-538C-4661-8ABC-066A00A1FC19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09A5A2C9-F5CA-49F5-8EB7-03605D1466DF}"/>
              </a:ext>
            </a:extLst>
          </p:cNvPr>
          <p:cNvGraphicFramePr>
            <a:graphicFrameLocks/>
          </p:cNvGraphicFramePr>
          <p:nvPr/>
        </p:nvGraphicFramePr>
        <p:xfrm>
          <a:off x="162194" y="1367922"/>
          <a:ext cx="5770160" cy="443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8E7B5E0D-3812-4131-A972-216DD9606F6C}"/>
              </a:ext>
            </a:extLst>
          </p:cNvPr>
          <p:cNvGraphicFramePr>
            <a:graphicFrameLocks/>
          </p:cNvGraphicFramePr>
          <p:nvPr/>
        </p:nvGraphicFramePr>
        <p:xfrm>
          <a:off x="6249485" y="1373638"/>
          <a:ext cx="5780320" cy="443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558443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4C37457-9E06-4A81-9B95-AEF55753EF49}"/>
              </a:ext>
            </a:extLst>
          </p:cNvPr>
          <p:cNvSpPr/>
          <p:nvPr/>
        </p:nvSpPr>
        <p:spPr>
          <a:xfrm>
            <a:off x="0" y="-130628"/>
            <a:ext cx="12192000" cy="52405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68460D-6EFE-45B7-9C19-6E7A63CF5D2A}"/>
              </a:ext>
            </a:extLst>
          </p:cNvPr>
          <p:cNvSpPr txBox="1"/>
          <p:nvPr/>
        </p:nvSpPr>
        <p:spPr>
          <a:xfrm>
            <a:off x="697068" y="307473"/>
            <a:ext cx="1095790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bg1"/>
                </a:solidFill>
              </a:rPr>
              <a:t>What stands out?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It is clear that physical activity levels decrease as we age. That is no different when looking at the data for Hartlepool.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Those who meet the physical activity guidelines in Hartlepool are lower than both the Tees Valley as a whole and the national average for all age groups.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More than 7 out of 10 aged 75+ in Hartlepool are classed as inactive.</a:t>
            </a:r>
            <a:endParaRPr lang="en-GB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6245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4C37457-9E06-4A81-9B95-AEF55753EF49}"/>
              </a:ext>
            </a:extLst>
          </p:cNvPr>
          <p:cNvSpPr/>
          <p:nvPr/>
        </p:nvSpPr>
        <p:spPr>
          <a:xfrm>
            <a:off x="0" y="0"/>
            <a:ext cx="12192000" cy="52405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B5EDD6-2F8B-4900-A16B-4E95BB9428B3}"/>
              </a:ext>
            </a:extLst>
          </p:cNvPr>
          <p:cNvSpPr txBox="1"/>
          <p:nvPr/>
        </p:nvSpPr>
        <p:spPr>
          <a:xfrm>
            <a:off x="0" y="1026094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	NS-SeC is the National Statistics Socio-economic Classification. It is derived by combining information on occupation 	and employment status</a:t>
            </a:r>
          </a:p>
          <a:p>
            <a:pPr lvl="3"/>
            <a:r>
              <a:rPr lang="en-GB" sz="1600" dirty="0"/>
              <a:t>1. Higher managerial and professional occupations</a:t>
            </a:r>
          </a:p>
          <a:p>
            <a:pPr lvl="3"/>
            <a:r>
              <a:rPr lang="en-GB" sz="1600" dirty="0"/>
              <a:t>2. Lower managerial and professional occupations</a:t>
            </a:r>
          </a:p>
          <a:p>
            <a:pPr lvl="3"/>
            <a:endParaRPr lang="en-GB" sz="1200" dirty="0"/>
          </a:p>
          <a:p>
            <a:pPr lvl="3"/>
            <a:r>
              <a:rPr lang="en-GB" sz="1600" dirty="0"/>
              <a:t>3. Intermediate occupations</a:t>
            </a:r>
          </a:p>
          <a:p>
            <a:pPr lvl="3"/>
            <a:r>
              <a:rPr lang="en-GB" sz="1600" dirty="0"/>
              <a:t>4. Small employers and own account workers</a:t>
            </a:r>
          </a:p>
          <a:p>
            <a:pPr lvl="3"/>
            <a:r>
              <a:rPr lang="en-GB" sz="1600" dirty="0"/>
              <a:t>5. Lower supervisory and technical occupations </a:t>
            </a:r>
          </a:p>
          <a:p>
            <a:pPr lvl="3"/>
            <a:endParaRPr lang="en-GB" sz="1200" dirty="0"/>
          </a:p>
          <a:p>
            <a:pPr lvl="3"/>
            <a:r>
              <a:rPr lang="en-GB" sz="1600" dirty="0"/>
              <a:t>6. Semi-routine occupations</a:t>
            </a:r>
          </a:p>
          <a:p>
            <a:pPr lvl="3"/>
            <a:r>
              <a:rPr lang="en-GB" sz="1600" dirty="0"/>
              <a:t>7. Routine occupations</a:t>
            </a:r>
          </a:p>
          <a:p>
            <a:pPr lvl="3"/>
            <a:r>
              <a:rPr lang="en-GB" sz="1600" dirty="0"/>
              <a:t>8. Never worked and long-term unemployed</a:t>
            </a:r>
          </a:p>
          <a:p>
            <a:pPr lvl="3"/>
            <a:endParaRPr lang="en-GB" sz="1200" dirty="0"/>
          </a:p>
          <a:p>
            <a:pPr lvl="3"/>
            <a:r>
              <a:rPr lang="en-GB" sz="1600" dirty="0"/>
              <a:t>9. Full time students and occupations not stated or inadequately described</a:t>
            </a:r>
          </a:p>
          <a:p>
            <a:pPr lvl="3"/>
            <a:endParaRPr lang="en-GB" sz="1600" dirty="0"/>
          </a:p>
          <a:p>
            <a:r>
              <a:rPr lang="en-GB" sz="1600" dirty="0"/>
              <a:t>	Employment status is created by combining data on whether an individual is an employer, self-employed or an employee, size of 	organisation (where collected) and supervisory status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80F0E40-FC33-4492-A217-E0D09F174A7C}"/>
              </a:ext>
            </a:extLst>
          </p:cNvPr>
          <p:cNvSpPr txBox="1">
            <a:spLocks/>
          </p:cNvSpPr>
          <p:nvPr/>
        </p:nvSpPr>
        <p:spPr>
          <a:xfrm>
            <a:off x="0" y="31483"/>
            <a:ext cx="9144000" cy="10260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b="1" dirty="0"/>
              <a:t>	Social grade</a:t>
            </a:r>
          </a:p>
        </p:txBody>
      </p:sp>
    </p:spTree>
    <p:extLst>
      <p:ext uri="{BB962C8B-B14F-4D97-AF65-F5344CB8AC3E}">
        <p14:creationId xmlns:p14="http://schemas.microsoft.com/office/powerpoint/2010/main" val="30959916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A39A333-66B7-4965-8D9F-264328DF4FAB}"/>
              </a:ext>
            </a:extLst>
          </p:cNvPr>
          <p:cNvSpPr/>
          <p:nvPr/>
        </p:nvSpPr>
        <p:spPr>
          <a:xfrm>
            <a:off x="1080000" y="-1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by localities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A59928-FAA4-455C-B753-8BAF6B3CDAEF}"/>
              </a:ext>
            </a:extLst>
          </p:cNvPr>
          <p:cNvSpPr txBox="1"/>
          <p:nvPr/>
        </p:nvSpPr>
        <p:spPr>
          <a:xfrm>
            <a:off x="0" y="90236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NS SeC 1-2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73B3462-95EC-462D-9226-3FC8C4D7B2ED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SOCIAL GRADE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52B994B-87D1-43E2-A41A-DE1CF6ABA276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3C84B5D4-9E64-4256-9BED-6E7431AB5235}"/>
              </a:ext>
            </a:extLst>
          </p:cNvPr>
          <p:cNvGraphicFramePr>
            <a:graphicFrameLocks/>
          </p:cNvGraphicFramePr>
          <p:nvPr/>
        </p:nvGraphicFramePr>
        <p:xfrm>
          <a:off x="147110" y="1464390"/>
          <a:ext cx="11897780" cy="442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60883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4B4F4BA-394E-4BB0-9165-D5249DCF3F76}"/>
              </a:ext>
            </a:extLst>
          </p:cNvPr>
          <p:cNvSpPr txBox="1"/>
          <p:nvPr/>
        </p:nvSpPr>
        <p:spPr>
          <a:xfrm>
            <a:off x="216576" y="1010657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Inactive – NS SeC 1-2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2F46AC-BDB1-42C8-A926-C7216A19273D}"/>
              </a:ext>
            </a:extLst>
          </p:cNvPr>
          <p:cNvSpPr txBox="1"/>
          <p:nvPr/>
        </p:nvSpPr>
        <p:spPr>
          <a:xfrm>
            <a:off x="6078831" y="1026899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accent6"/>
                </a:solidFill>
              </a:rPr>
              <a:t>Active – NS SeC 1-2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1B0320-F285-4547-A077-BB2EF859C8CE}"/>
              </a:ext>
            </a:extLst>
          </p:cNvPr>
          <p:cNvSpPr/>
          <p:nvPr/>
        </p:nvSpPr>
        <p:spPr>
          <a:xfrm>
            <a:off x="1080000" y="0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compared to nearest neighbours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48AEFA6-BEE8-4D7B-830D-1847B6A91D21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SOCIAL GRADE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4FF3F6-4736-4DAE-A76F-25A0E792CC2D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F921D627-02A2-49EA-A3D2-A82554B289CD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F6B8B07-2B27-44D6-AEB4-66323CAA4F1E}"/>
              </a:ext>
            </a:extLst>
          </p:cNvPr>
          <p:cNvGraphicFramePr>
            <a:graphicFrameLocks/>
          </p:cNvGraphicFramePr>
          <p:nvPr/>
        </p:nvGraphicFramePr>
        <p:xfrm>
          <a:off x="192674" y="1390240"/>
          <a:ext cx="5767620" cy="4419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C601992E-84F5-4C6C-AE13-33FF68C2E547}"/>
              </a:ext>
            </a:extLst>
          </p:cNvPr>
          <p:cNvGraphicFramePr>
            <a:graphicFrameLocks/>
          </p:cNvGraphicFramePr>
          <p:nvPr/>
        </p:nvGraphicFramePr>
        <p:xfrm>
          <a:off x="6219005" y="1400400"/>
          <a:ext cx="5780320" cy="4419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91277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68087CD-B15D-45BE-891A-1A1F9071580A}"/>
              </a:ext>
            </a:extLst>
          </p:cNvPr>
          <p:cNvSpPr/>
          <p:nvPr/>
        </p:nvSpPr>
        <p:spPr>
          <a:xfrm>
            <a:off x="0" y="-1"/>
            <a:ext cx="12192000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Estimated population growth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F6F3AF0-BE79-4655-9220-42C85557836B}"/>
              </a:ext>
            </a:extLst>
          </p:cNvPr>
          <p:cNvGraphicFramePr>
            <a:graphicFrameLocks/>
          </p:cNvGraphicFramePr>
          <p:nvPr/>
        </p:nvGraphicFramePr>
        <p:xfrm>
          <a:off x="155306" y="921327"/>
          <a:ext cx="11887620" cy="2739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CDA4252-16E3-4B62-AAB9-64D2A8DBFF4A}"/>
              </a:ext>
            </a:extLst>
          </p:cNvPr>
          <p:cNvGraphicFramePr>
            <a:graphicFrameLocks/>
          </p:cNvGraphicFramePr>
          <p:nvPr/>
        </p:nvGraphicFramePr>
        <p:xfrm>
          <a:off x="149073" y="3595254"/>
          <a:ext cx="11880000" cy="2341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763483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0BFD5C-40E1-4DD6-807D-50A3E6B7294A}"/>
              </a:ext>
            </a:extLst>
          </p:cNvPr>
          <p:cNvSpPr/>
          <p:nvPr/>
        </p:nvSpPr>
        <p:spPr>
          <a:xfrm>
            <a:off x="1080000" y="-2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by localities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CB69EE-52D6-43E1-AE83-E2FA05895B04}"/>
              </a:ext>
            </a:extLst>
          </p:cNvPr>
          <p:cNvSpPr txBox="1"/>
          <p:nvPr/>
        </p:nvSpPr>
        <p:spPr>
          <a:xfrm>
            <a:off x="0" y="10106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NS SeC 3-5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489C75-28CB-48C6-8EE0-9BEF2BF6A2AF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SOCIAL GRADE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7D92F91-EFFB-45A7-9FAA-2E921F6D2557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49087B01-90F2-4C42-814A-156B5472369D}"/>
              </a:ext>
            </a:extLst>
          </p:cNvPr>
          <p:cNvGraphicFramePr>
            <a:graphicFrameLocks/>
          </p:cNvGraphicFramePr>
          <p:nvPr/>
        </p:nvGraphicFramePr>
        <p:xfrm>
          <a:off x="150285" y="1521050"/>
          <a:ext cx="11891430" cy="416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25895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4B4F4BA-394E-4BB0-9165-D5249DCF3F76}"/>
              </a:ext>
            </a:extLst>
          </p:cNvPr>
          <p:cNvSpPr txBox="1"/>
          <p:nvPr/>
        </p:nvSpPr>
        <p:spPr>
          <a:xfrm>
            <a:off x="0" y="1010657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Inactive – NS SeC 3-5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2F46AC-BDB1-42C8-A926-C7216A19273D}"/>
              </a:ext>
            </a:extLst>
          </p:cNvPr>
          <p:cNvSpPr txBox="1"/>
          <p:nvPr/>
        </p:nvSpPr>
        <p:spPr>
          <a:xfrm>
            <a:off x="6078831" y="1026899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accent6"/>
                </a:solidFill>
              </a:rPr>
              <a:t>Active – NS SeC 3-5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1B0320-F285-4547-A077-BB2EF859C8CE}"/>
              </a:ext>
            </a:extLst>
          </p:cNvPr>
          <p:cNvSpPr/>
          <p:nvPr/>
        </p:nvSpPr>
        <p:spPr>
          <a:xfrm>
            <a:off x="1080000" y="0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compared to peers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A2E0E80-5E7F-4FBB-AD4B-296910A981DD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SOCIAL GRADE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B582D6C-3B65-45BC-98CD-0A5DC1A28A8C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6B92716E-5E93-4A92-9B3E-6AF6D7B4286F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6CB1789A-255D-4302-BE9A-85C9FAAB1376}"/>
              </a:ext>
            </a:extLst>
          </p:cNvPr>
          <p:cNvGraphicFramePr>
            <a:graphicFrameLocks/>
          </p:cNvGraphicFramePr>
          <p:nvPr/>
        </p:nvGraphicFramePr>
        <p:xfrm>
          <a:off x="173624" y="1430490"/>
          <a:ext cx="5762540" cy="4419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4949C17F-C560-4174-A5A0-877CB9BCE75D}"/>
              </a:ext>
            </a:extLst>
          </p:cNvPr>
          <p:cNvGraphicFramePr>
            <a:graphicFrameLocks/>
          </p:cNvGraphicFramePr>
          <p:nvPr/>
        </p:nvGraphicFramePr>
        <p:xfrm>
          <a:off x="6245675" y="1430490"/>
          <a:ext cx="5772700" cy="4419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776807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A39A333-66B7-4965-8D9F-264328DF4FAB}"/>
              </a:ext>
            </a:extLst>
          </p:cNvPr>
          <p:cNvSpPr/>
          <p:nvPr/>
        </p:nvSpPr>
        <p:spPr>
          <a:xfrm>
            <a:off x="1080000" y="-1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by localities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A59928-FAA4-455C-B753-8BAF6B3CDAEF}"/>
              </a:ext>
            </a:extLst>
          </p:cNvPr>
          <p:cNvSpPr txBox="1"/>
          <p:nvPr/>
        </p:nvSpPr>
        <p:spPr>
          <a:xfrm>
            <a:off x="0" y="10106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NS SeC 6-8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C4912-E76A-4B0A-9DD2-B80AED1D9535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SOCIAL GRADE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FA14958-2AF3-4E17-A0DF-528B93409AE7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35B9EF0D-F048-4638-BB1E-8F58E1AE88FA}"/>
              </a:ext>
            </a:extLst>
          </p:cNvPr>
          <p:cNvGraphicFramePr>
            <a:graphicFrameLocks/>
          </p:cNvGraphicFramePr>
          <p:nvPr/>
        </p:nvGraphicFramePr>
        <p:xfrm>
          <a:off x="156000" y="1515188"/>
          <a:ext cx="118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631615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4B4F4BA-394E-4BB0-9165-D5249DCF3F76}"/>
              </a:ext>
            </a:extLst>
          </p:cNvPr>
          <p:cNvSpPr txBox="1"/>
          <p:nvPr/>
        </p:nvSpPr>
        <p:spPr>
          <a:xfrm>
            <a:off x="0" y="1010657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Inactive – NS SeC 6-8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2F46AC-BDB1-42C8-A926-C7216A19273D}"/>
              </a:ext>
            </a:extLst>
          </p:cNvPr>
          <p:cNvSpPr txBox="1"/>
          <p:nvPr/>
        </p:nvSpPr>
        <p:spPr>
          <a:xfrm>
            <a:off x="6078831" y="1026899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accent6"/>
                </a:solidFill>
              </a:rPr>
              <a:t>Active – NS SeC 6-8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1B0320-F285-4547-A077-BB2EF859C8CE}"/>
              </a:ext>
            </a:extLst>
          </p:cNvPr>
          <p:cNvSpPr/>
          <p:nvPr/>
        </p:nvSpPr>
        <p:spPr>
          <a:xfrm>
            <a:off x="1080000" y="0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compared to nearest neighbours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692AED5-04C0-43F2-A7DD-117C64E5B1AA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SOCIAL GRADE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64B9937-C826-4677-BBEB-6B4C9EB72D78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9A9B6417-28D0-4E33-A418-A36626946A7D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D1CC8A4A-6CC2-40B0-9E93-73DFA60E865E}"/>
              </a:ext>
            </a:extLst>
          </p:cNvPr>
          <p:cNvGraphicFramePr>
            <a:graphicFrameLocks/>
          </p:cNvGraphicFramePr>
          <p:nvPr/>
        </p:nvGraphicFramePr>
        <p:xfrm>
          <a:off x="197754" y="1371385"/>
          <a:ext cx="5767620" cy="443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F6D99558-7FCD-42F5-9BE7-6E872C446CE9}"/>
              </a:ext>
            </a:extLst>
          </p:cNvPr>
          <p:cNvGraphicFramePr>
            <a:graphicFrameLocks/>
          </p:cNvGraphicFramePr>
          <p:nvPr/>
        </p:nvGraphicFramePr>
        <p:xfrm>
          <a:off x="6224085" y="1371385"/>
          <a:ext cx="5770160" cy="443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621144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4C37457-9E06-4A81-9B95-AEF55753EF49}"/>
              </a:ext>
            </a:extLst>
          </p:cNvPr>
          <p:cNvSpPr/>
          <p:nvPr/>
        </p:nvSpPr>
        <p:spPr>
          <a:xfrm>
            <a:off x="0" y="-130628"/>
            <a:ext cx="12192000" cy="52405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68460D-6EFE-45B7-9C19-6E7A63CF5D2A}"/>
              </a:ext>
            </a:extLst>
          </p:cNvPr>
          <p:cNvSpPr txBox="1"/>
          <p:nvPr/>
        </p:nvSpPr>
        <p:spPr>
          <a:xfrm>
            <a:off x="697068" y="307473"/>
            <a:ext cx="10957903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bg1"/>
                </a:solidFill>
              </a:rPr>
              <a:t>What stands out?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Data shows that the more affluent an individual is the more likely they are to be physically active.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Hartlepool has the highest levels of physical </a:t>
            </a:r>
            <a:r>
              <a:rPr lang="en-US" sz="2800" b="1" dirty="0" err="1">
                <a:solidFill>
                  <a:schemeClr val="bg1"/>
                </a:solidFill>
              </a:rPr>
              <a:t>actitvity</a:t>
            </a:r>
            <a:r>
              <a:rPr lang="en-US" sz="2800" b="1" dirty="0">
                <a:solidFill>
                  <a:schemeClr val="bg1"/>
                </a:solidFill>
              </a:rPr>
              <a:t> in the NS </a:t>
            </a:r>
            <a:r>
              <a:rPr lang="en-US" sz="2800" b="1" dirty="0" err="1">
                <a:solidFill>
                  <a:schemeClr val="bg1"/>
                </a:solidFill>
              </a:rPr>
              <a:t>SeC</a:t>
            </a:r>
            <a:r>
              <a:rPr lang="en-US" sz="2800" b="1" dirty="0">
                <a:solidFill>
                  <a:schemeClr val="bg1"/>
                </a:solidFill>
              </a:rPr>
              <a:t> 1-2 group in the </a:t>
            </a:r>
            <a:r>
              <a:rPr lang="en-US" sz="2800" b="1" dirty="0" err="1">
                <a:solidFill>
                  <a:schemeClr val="bg1"/>
                </a:solidFill>
              </a:rPr>
              <a:t>the</a:t>
            </a:r>
            <a:r>
              <a:rPr lang="en-US" sz="2800" b="1" dirty="0">
                <a:solidFill>
                  <a:schemeClr val="bg1"/>
                </a:solidFill>
              </a:rPr>
              <a:t> Tees Valley.  It is also higher than the national average.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The levels of activity and inactivity between NS Sec 3-5 and NS Sec 6-8 is within Hartlepool decreases by 1.8% and 0.9% respectively.</a:t>
            </a:r>
          </a:p>
          <a:p>
            <a:endParaRPr lang="en-GB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77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4C37457-9E06-4A81-9B95-AEF55753EF49}"/>
              </a:ext>
            </a:extLst>
          </p:cNvPr>
          <p:cNvSpPr/>
          <p:nvPr/>
        </p:nvSpPr>
        <p:spPr>
          <a:xfrm>
            <a:off x="0" y="-130628"/>
            <a:ext cx="12192000" cy="52405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68460D-6EFE-45B7-9C19-6E7A63CF5D2A}"/>
              </a:ext>
            </a:extLst>
          </p:cNvPr>
          <p:cNvSpPr txBox="1"/>
          <p:nvPr/>
        </p:nvSpPr>
        <p:spPr>
          <a:xfrm>
            <a:off x="697068" y="307473"/>
            <a:ext cx="1095790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bg1"/>
                </a:solidFill>
              </a:rPr>
              <a:t>What stands out?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Higher percentage of population has a limiting illness in Hartlepool compared to Tees Valley and England as a whole.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Larger percentage of the population fall into the NS SEC 6-8 category: Higher rates of deprivation compared to Tees Valley and England as a whole.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Very small BAME community, compared to Tees Valley and nationally.</a:t>
            </a:r>
            <a:endParaRPr lang="en-GB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560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4C37457-9E06-4A81-9B95-AEF55753EF49}"/>
              </a:ext>
            </a:extLst>
          </p:cNvPr>
          <p:cNvSpPr/>
          <p:nvPr/>
        </p:nvSpPr>
        <p:spPr>
          <a:xfrm>
            <a:off x="0" y="0"/>
            <a:ext cx="12192000" cy="52405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C08490-1D57-4386-A21B-C48A9686A5C6}"/>
              </a:ext>
            </a:extLst>
          </p:cNvPr>
          <p:cNvSpPr txBox="1"/>
          <p:nvPr/>
        </p:nvSpPr>
        <p:spPr>
          <a:xfrm>
            <a:off x="1455277" y="2840547"/>
            <a:ext cx="89148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Related health and disease information</a:t>
            </a:r>
          </a:p>
        </p:txBody>
      </p:sp>
    </p:spTree>
    <p:extLst>
      <p:ext uri="{BB962C8B-B14F-4D97-AF65-F5344CB8AC3E}">
        <p14:creationId xmlns:p14="http://schemas.microsoft.com/office/powerpoint/2010/main" val="1835776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130862-EDBC-42B1-A16F-9ECD97AFCE84}"/>
              </a:ext>
            </a:extLst>
          </p:cNvPr>
          <p:cNvSpPr/>
          <p:nvPr/>
        </p:nvSpPr>
        <p:spPr>
          <a:xfrm>
            <a:off x="0" y="-618"/>
            <a:ext cx="12203289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Healthy life expectancy at birth by locality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7C40467-8EF9-4812-85C4-D968C5AB9CE9}"/>
              </a:ext>
            </a:extLst>
          </p:cNvPr>
          <p:cNvGraphicFramePr>
            <a:graphicFrameLocks/>
          </p:cNvGraphicFramePr>
          <p:nvPr/>
        </p:nvGraphicFramePr>
        <p:xfrm>
          <a:off x="6120000" y="1089000"/>
          <a:ext cx="6048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8E7B6F2-CA10-482D-8A17-8EB6C2628EA5}"/>
              </a:ext>
            </a:extLst>
          </p:cNvPr>
          <p:cNvGraphicFramePr>
            <a:graphicFrameLocks/>
          </p:cNvGraphicFramePr>
          <p:nvPr/>
        </p:nvGraphicFramePr>
        <p:xfrm>
          <a:off x="24000" y="1089000"/>
          <a:ext cx="6048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7FC5F22-E4E3-4F0C-A37D-146DFEA6C409}"/>
              </a:ext>
            </a:extLst>
          </p:cNvPr>
          <p:cNvCxnSpPr/>
          <p:nvPr/>
        </p:nvCxnSpPr>
        <p:spPr>
          <a:xfrm>
            <a:off x="6096000" y="919997"/>
            <a:ext cx="0" cy="4810243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B37405F-1AC0-43AA-9E7D-636F8BE1AC2C}"/>
              </a:ext>
            </a:extLst>
          </p:cNvPr>
          <p:cNvSpPr/>
          <p:nvPr/>
        </p:nvSpPr>
        <p:spPr>
          <a:xfrm>
            <a:off x="0" y="6581001"/>
            <a:ext cx="72826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Healthy life expectancy (HLE) at birth by sex, by Lower Tier Local Authorities (LA) in England, 2009 to 2013</a:t>
            </a:r>
          </a:p>
        </p:txBody>
      </p:sp>
    </p:spTree>
    <p:extLst>
      <p:ext uri="{BB962C8B-B14F-4D97-AF65-F5344CB8AC3E}">
        <p14:creationId xmlns:p14="http://schemas.microsoft.com/office/powerpoint/2010/main" val="2282890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130862-EDBC-42B1-A16F-9ECD97AFCE84}"/>
              </a:ext>
            </a:extLst>
          </p:cNvPr>
          <p:cNvSpPr/>
          <p:nvPr/>
        </p:nvSpPr>
        <p:spPr>
          <a:xfrm>
            <a:off x="0" y="-618"/>
            <a:ext cx="12203289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Cardiovascular diseases: under 75 mortality rate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7FC5F22-E4E3-4F0C-A37D-146DFEA6C409}"/>
              </a:ext>
            </a:extLst>
          </p:cNvPr>
          <p:cNvCxnSpPr/>
          <p:nvPr/>
        </p:nvCxnSpPr>
        <p:spPr>
          <a:xfrm>
            <a:off x="6096000" y="919997"/>
            <a:ext cx="0" cy="4810243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07FD88A3-4E1C-4E9B-85FC-125A9BC3A535}"/>
              </a:ext>
            </a:extLst>
          </p:cNvPr>
          <p:cNvSpPr/>
          <p:nvPr/>
        </p:nvSpPr>
        <p:spPr>
          <a:xfrm>
            <a:off x="0" y="6581001"/>
            <a:ext cx="33180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ONS – Public Health Outcomes Framework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DE5EBF9A-CA6A-441E-A5B7-B16F7B270950}"/>
              </a:ext>
            </a:extLst>
          </p:cNvPr>
          <p:cNvGraphicFramePr>
            <a:graphicFrameLocks/>
          </p:cNvGraphicFramePr>
          <p:nvPr/>
        </p:nvGraphicFramePr>
        <p:xfrm>
          <a:off x="210627" y="1035189"/>
          <a:ext cx="5731796" cy="4770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7B1F3C9C-3BFC-4F65-BFFA-1C3E9EE370CB}"/>
              </a:ext>
            </a:extLst>
          </p:cNvPr>
          <p:cNvGraphicFramePr>
            <a:graphicFrameLocks/>
          </p:cNvGraphicFramePr>
          <p:nvPr/>
        </p:nvGraphicFramePr>
        <p:xfrm>
          <a:off x="6251481" y="1062899"/>
          <a:ext cx="5729891" cy="4759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44264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130862-EDBC-42B1-A16F-9ECD97AFCE84}"/>
              </a:ext>
            </a:extLst>
          </p:cNvPr>
          <p:cNvSpPr/>
          <p:nvPr/>
        </p:nvSpPr>
        <p:spPr>
          <a:xfrm>
            <a:off x="0" y="-618"/>
            <a:ext cx="12203289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Cancer: under 75 mortality rate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7FC5F22-E4E3-4F0C-A37D-146DFEA6C409}"/>
              </a:ext>
            </a:extLst>
          </p:cNvPr>
          <p:cNvCxnSpPr/>
          <p:nvPr/>
        </p:nvCxnSpPr>
        <p:spPr>
          <a:xfrm>
            <a:off x="6096000" y="919997"/>
            <a:ext cx="0" cy="4810243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4835376A-EF15-4F51-913A-BEAC3CA0EA56}"/>
              </a:ext>
            </a:extLst>
          </p:cNvPr>
          <p:cNvSpPr/>
          <p:nvPr/>
        </p:nvSpPr>
        <p:spPr>
          <a:xfrm>
            <a:off x="0" y="6581001"/>
            <a:ext cx="33180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ONS – Public Health Outcomes Framework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1851BE39-1D73-4675-9933-12397C1915D4}"/>
              </a:ext>
            </a:extLst>
          </p:cNvPr>
          <p:cNvGraphicFramePr>
            <a:graphicFrameLocks/>
          </p:cNvGraphicFramePr>
          <p:nvPr/>
        </p:nvGraphicFramePr>
        <p:xfrm>
          <a:off x="181149" y="913962"/>
          <a:ext cx="5729890" cy="5030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BBA1EBD7-CE75-4D07-A0B7-65521364EC58}"/>
              </a:ext>
            </a:extLst>
          </p:cNvPr>
          <p:cNvGraphicFramePr>
            <a:graphicFrameLocks/>
          </p:cNvGraphicFramePr>
          <p:nvPr/>
        </p:nvGraphicFramePr>
        <p:xfrm>
          <a:off x="6277149" y="913962"/>
          <a:ext cx="5733701" cy="5030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0265522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10106</TotalTime>
  <Words>3293</Words>
  <Application>Microsoft Office PowerPoint</Application>
  <PresentationFormat>Widescreen</PresentationFormat>
  <Paragraphs>592</Paragraphs>
  <Slides>44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Arial</vt:lpstr>
      <vt:lpstr>Calibri</vt:lpstr>
      <vt:lpstr>Calibri Light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Gemma Nelson</dc:creator>
  <cp:lastModifiedBy>Woods, Catherine</cp:lastModifiedBy>
  <cp:revision>13</cp:revision>
  <dcterms:created xsi:type="dcterms:W3CDTF">2021-03-02T09:15:08Z</dcterms:created>
  <dcterms:modified xsi:type="dcterms:W3CDTF">2021-06-01T14:52:19Z</dcterms:modified>
</cp:coreProperties>
</file>