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7" r:id="rId2"/>
    <p:sldId id="340" r:id="rId3"/>
    <p:sldId id="342" r:id="rId4"/>
    <p:sldId id="311" r:id="rId5"/>
    <p:sldId id="312" r:id="rId6"/>
    <p:sldId id="313" r:id="rId7"/>
    <p:sldId id="314" r:id="rId8"/>
    <p:sldId id="310" r:id="rId9"/>
    <p:sldId id="315" r:id="rId10"/>
    <p:sldId id="330" r:id="rId11"/>
    <p:sldId id="344" r:id="rId12"/>
    <p:sldId id="316" r:id="rId13"/>
    <p:sldId id="322" r:id="rId14"/>
    <p:sldId id="318" r:id="rId15"/>
    <p:sldId id="302" r:id="rId16"/>
    <p:sldId id="343" r:id="rId17"/>
    <p:sldId id="303" r:id="rId18"/>
    <p:sldId id="320" r:id="rId19"/>
    <p:sldId id="341" r:id="rId20"/>
    <p:sldId id="317" r:id="rId21"/>
    <p:sldId id="328" r:id="rId22"/>
    <p:sldId id="327" r:id="rId23"/>
    <p:sldId id="304" r:id="rId24"/>
    <p:sldId id="295" r:id="rId25"/>
    <p:sldId id="331" r:id="rId26"/>
    <p:sldId id="332" r:id="rId27"/>
    <p:sldId id="333" r:id="rId28"/>
    <p:sldId id="334" r:id="rId29"/>
    <p:sldId id="335" r:id="rId30"/>
    <p:sldId id="336" r:id="rId31"/>
    <p:sldId id="339" r:id="rId32"/>
    <p:sldId id="29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51D"/>
    <a:srgbClr val="FF8700"/>
    <a:srgbClr val="E4A465"/>
    <a:srgbClr val="13D652"/>
    <a:srgbClr val="FFF2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0546" autoAdjust="0"/>
  </p:normalViewPr>
  <p:slideViewPr>
    <p:cSldViewPr snapToGrid="0" snapToObjects="1">
      <p:cViewPr varScale="1">
        <p:scale>
          <a:sx n="67" d="100"/>
          <a:sy n="67" d="100"/>
        </p:scale>
        <p:origin x="1336"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2453B-D483-704B-B66E-8B325AF655C6}" type="doc">
      <dgm:prSet loTypeId="urn:microsoft.com/office/officeart/2005/8/layout/radial4" loCatId="" qsTypeId="urn:microsoft.com/office/officeart/2005/8/quickstyle/simple1" qsCatId="simple" csTypeId="urn:microsoft.com/office/officeart/2005/8/colors/colorful2" csCatId="colorful" phldr="1"/>
      <dgm:spPr/>
      <dgm:t>
        <a:bodyPr/>
        <a:lstStyle/>
        <a:p>
          <a:endParaRPr lang="en-US"/>
        </a:p>
      </dgm:t>
    </dgm:pt>
    <dgm:pt modelId="{5E12B809-A738-874E-B954-09AF05477A1A}">
      <dgm:prSet phldrT="[Text]"/>
      <dgm:spPr/>
      <dgm:t>
        <a:bodyPr/>
        <a:lstStyle/>
        <a:p>
          <a:r>
            <a:rPr lang="en-US" b="1" dirty="0">
              <a:latin typeface="Arial Narrow"/>
              <a:cs typeface="Arial Narrow"/>
            </a:rPr>
            <a:t>the profile of PE and sport is raised across the school as a tool for whole-school improvement</a:t>
          </a:r>
          <a:endParaRPr lang="en-US" b="1" dirty="0"/>
        </a:p>
      </dgm:t>
    </dgm:pt>
    <dgm:pt modelId="{46F67389-689B-3046-8E6E-DA435BC31439}" type="parTrans" cxnId="{4AB787B8-8B4D-124C-8D39-F21A94C6ECA9}">
      <dgm:prSet/>
      <dgm:spPr/>
      <dgm:t>
        <a:bodyPr/>
        <a:lstStyle/>
        <a:p>
          <a:endParaRPr lang="en-US"/>
        </a:p>
      </dgm:t>
    </dgm:pt>
    <dgm:pt modelId="{078F051A-DDE4-CA4F-B164-462D706DE38F}" type="sibTrans" cxnId="{4AB787B8-8B4D-124C-8D39-F21A94C6ECA9}">
      <dgm:prSet/>
      <dgm:spPr/>
      <dgm:t>
        <a:bodyPr/>
        <a:lstStyle/>
        <a:p>
          <a:endParaRPr lang="en-US"/>
        </a:p>
      </dgm:t>
    </dgm:pt>
    <dgm:pt modelId="{71D055DE-BF77-7044-83BF-A02327995DD0}">
      <dgm:prSet phldrT="[Text]"/>
      <dgm:spPr/>
      <dgm:t>
        <a:bodyPr/>
        <a:lstStyle/>
        <a:p>
          <a:r>
            <a:rPr lang="en-US" dirty="0" err="1"/>
            <a:t>Behaviour</a:t>
          </a:r>
          <a:endParaRPr lang="en-US" dirty="0"/>
        </a:p>
      </dgm:t>
    </dgm:pt>
    <dgm:pt modelId="{8C983E4C-87F0-7040-94DD-338129E6EFC7}" type="parTrans" cxnId="{FBECAB89-F7D7-994B-9E8D-A5C0BC4CD537}">
      <dgm:prSet/>
      <dgm:spPr/>
      <dgm:t>
        <a:bodyPr/>
        <a:lstStyle/>
        <a:p>
          <a:endParaRPr lang="en-US"/>
        </a:p>
      </dgm:t>
    </dgm:pt>
    <dgm:pt modelId="{22297065-02A7-1D49-A511-67128AE79E35}" type="sibTrans" cxnId="{FBECAB89-F7D7-994B-9E8D-A5C0BC4CD537}">
      <dgm:prSet/>
      <dgm:spPr/>
      <dgm:t>
        <a:bodyPr/>
        <a:lstStyle/>
        <a:p>
          <a:endParaRPr lang="en-US"/>
        </a:p>
      </dgm:t>
    </dgm:pt>
    <dgm:pt modelId="{F8D69CFC-8B85-C542-B37A-4E6A7A2082E8}">
      <dgm:prSet phldrT="[Text]"/>
      <dgm:spPr/>
      <dgm:t>
        <a:bodyPr/>
        <a:lstStyle/>
        <a:p>
          <a:r>
            <a:rPr lang="en-US" dirty="0"/>
            <a:t>Attendance</a:t>
          </a:r>
        </a:p>
      </dgm:t>
    </dgm:pt>
    <dgm:pt modelId="{2A2C34CF-A34C-8849-900E-827342D13143}" type="parTrans" cxnId="{A0299F44-B571-214F-89E1-906C8935391B}">
      <dgm:prSet/>
      <dgm:spPr/>
      <dgm:t>
        <a:bodyPr/>
        <a:lstStyle/>
        <a:p>
          <a:endParaRPr lang="en-US"/>
        </a:p>
      </dgm:t>
    </dgm:pt>
    <dgm:pt modelId="{3B6D5BCE-7C9E-8347-A458-79CF0EC50645}" type="sibTrans" cxnId="{A0299F44-B571-214F-89E1-906C8935391B}">
      <dgm:prSet/>
      <dgm:spPr/>
      <dgm:t>
        <a:bodyPr/>
        <a:lstStyle/>
        <a:p>
          <a:endParaRPr lang="en-US"/>
        </a:p>
      </dgm:t>
    </dgm:pt>
    <dgm:pt modelId="{E7ED8721-CB34-D44E-BA93-6D416194D568}">
      <dgm:prSet phldrT="[Text]"/>
      <dgm:spPr/>
      <dgm:t>
        <a:bodyPr/>
        <a:lstStyle/>
        <a:p>
          <a:r>
            <a:rPr lang="en-US" dirty="0"/>
            <a:t>Targeted intervention</a:t>
          </a:r>
        </a:p>
      </dgm:t>
    </dgm:pt>
    <dgm:pt modelId="{A5C8B114-BBD3-F245-810E-67EF32892427}" type="parTrans" cxnId="{FF936B89-7FA5-D146-80F9-24C4C941BAFE}">
      <dgm:prSet/>
      <dgm:spPr/>
      <dgm:t>
        <a:bodyPr/>
        <a:lstStyle/>
        <a:p>
          <a:endParaRPr lang="en-US"/>
        </a:p>
      </dgm:t>
    </dgm:pt>
    <dgm:pt modelId="{9EFF65E7-FB37-6747-9430-B689A3B4C0F9}" type="sibTrans" cxnId="{FF936B89-7FA5-D146-80F9-24C4C941BAFE}">
      <dgm:prSet/>
      <dgm:spPr/>
      <dgm:t>
        <a:bodyPr/>
        <a:lstStyle/>
        <a:p>
          <a:endParaRPr lang="en-US"/>
        </a:p>
      </dgm:t>
    </dgm:pt>
    <dgm:pt modelId="{2149D771-C825-1948-9462-F3AA33BCEDCB}">
      <dgm:prSet/>
      <dgm:spPr/>
      <dgm:t>
        <a:bodyPr/>
        <a:lstStyle/>
        <a:p>
          <a:endParaRPr lang="en-US"/>
        </a:p>
      </dgm:t>
    </dgm:pt>
    <dgm:pt modelId="{6140A870-A873-2144-98D3-89A7AF0AFDF4}" type="parTrans" cxnId="{50CCAA87-A7E9-EA48-88D2-FBBEFCB78CC2}">
      <dgm:prSet/>
      <dgm:spPr/>
      <dgm:t>
        <a:bodyPr/>
        <a:lstStyle/>
        <a:p>
          <a:endParaRPr lang="en-US"/>
        </a:p>
      </dgm:t>
    </dgm:pt>
    <dgm:pt modelId="{C43B952C-B176-004A-AAC3-9656C8FDC7FD}" type="sibTrans" cxnId="{50CCAA87-A7E9-EA48-88D2-FBBEFCB78CC2}">
      <dgm:prSet/>
      <dgm:spPr/>
      <dgm:t>
        <a:bodyPr/>
        <a:lstStyle/>
        <a:p>
          <a:endParaRPr lang="en-US"/>
        </a:p>
      </dgm:t>
    </dgm:pt>
    <dgm:pt modelId="{AD96A85F-AB04-154B-826D-789CC38B9203}">
      <dgm:prSet phldrT="[Text]"/>
      <dgm:spPr/>
      <dgm:t>
        <a:bodyPr/>
        <a:lstStyle/>
        <a:p>
          <a:r>
            <a:rPr lang="en-US" dirty="0"/>
            <a:t>Active Learning</a:t>
          </a:r>
        </a:p>
      </dgm:t>
    </dgm:pt>
    <dgm:pt modelId="{653E0868-8090-014F-B991-65F701E496B8}" type="parTrans" cxnId="{A845D484-C9DA-1E49-B05D-27DA14266F68}">
      <dgm:prSet/>
      <dgm:spPr/>
      <dgm:t>
        <a:bodyPr/>
        <a:lstStyle/>
        <a:p>
          <a:endParaRPr lang="en-US"/>
        </a:p>
      </dgm:t>
    </dgm:pt>
    <dgm:pt modelId="{D2259FF3-8AB7-3047-B4B3-FDF1565588E7}" type="sibTrans" cxnId="{A845D484-C9DA-1E49-B05D-27DA14266F68}">
      <dgm:prSet/>
      <dgm:spPr/>
      <dgm:t>
        <a:bodyPr/>
        <a:lstStyle/>
        <a:p>
          <a:endParaRPr lang="en-US"/>
        </a:p>
      </dgm:t>
    </dgm:pt>
    <dgm:pt modelId="{94301F8B-C7D8-1440-B8AC-CD8D7B3586F9}">
      <dgm:prSet phldrT="[Text]"/>
      <dgm:spPr/>
      <dgm:t>
        <a:bodyPr/>
        <a:lstStyle/>
        <a:p>
          <a:r>
            <a:rPr lang="en-US" dirty="0"/>
            <a:t>Supporting your School Improvement Plan</a:t>
          </a:r>
        </a:p>
      </dgm:t>
    </dgm:pt>
    <dgm:pt modelId="{D4D831F3-A1BA-3541-9B37-EE163A666D59}" type="parTrans" cxnId="{FAB5CEEC-1B56-B14A-9B03-186B964970A9}">
      <dgm:prSet/>
      <dgm:spPr/>
      <dgm:t>
        <a:bodyPr/>
        <a:lstStyle/>
        <a:p>
          <a:endParaRPr lang="en-US"/>
        </a:p>
      </dgm:t>
    </dgm:pt>
    <dgm:pt modelId="{C25AD6FD-1374-8249-917E-BFC7DC954B25}" type="sibTrans" cxnId="{FAB5CEEC-1B56-B14A-9B03-186B964970A9}">
      <dgm:prSet/>
      <dgm:spPr/>
      <dgm:t>
        <a:bodyPr/>
        <a:lstStyle/>
        <a:p>
          <a:endParaRPr lang="en-US"/>
        </a:p>
      </dgm:t>
    </dgm:pt>
    <dgm:pt modelId="{BFB4B34F-FA73-C944-A4A3-D470CDF1323A}">
      <dgm:prSet phldrT="[Text]"/>
      <dgm:spPr/>
      <dgm:t>
        <a:bodyPr/>
        <a:lstStyle/>
        <a:p>
          <a:r>
            <a:rPr lang="en-US" dirty="0"/>
            <a:t>Teaching life skills explicitly through PE &amp; Sport</a:t>
          </a:r>
        </a:p>
      </dgm:t>
    </dgm:pt>
    <dgm:pt modelId="{8DB0D614-A363-4449-A1E4-EE5D6E0586B2}" type="parTrans" cxnId="{9A920A77-8731-3946-953C-992BD662E09E}">
      <dgm:prSet/>
      <dgm:spPr/>
      <dgm:t>
        <a:bodyPr/>
        <a:lstStyle/>
        <a:p>
          <a:endParaRPr lang="en-US"/>
        </a:p>
      </dgm:t>
    </dgm:pt>
    <dgm:pt modelId="{424864C3-7EE8-6D44-B8AC-D14D71C9D984}" type="sibTrans" cxnId="{9A920A77-8731-3946-953C-992BD662E09E}">
      <dgm:prSet/>
      <dgm:spPr/>
      <dgm:t>
        <a:bodyPr/>
        <a:lstStyle/>
        <a:p>
          <a:endParaRPr lang="en-US"/>
        </a:p>
      </dgm:t>
    </dgm:pt>
    <dgm:pt modelId="{6C36CBEE-C96D-6442-9C28-6728DDCE0D2D}" type="pres">
      <dgm:prSet presAssocID="{BE92453B-D483-704B-B66E-8B325AF655C6}" presName="cycle" presStyleCnt="0">
        <dgm:presLayoutVars>
          <dgm:chMax val="1"/>
          <dgm:dir/>
          <dgm:animLvl val="ctr"/>
          <dgm:resizeHandles val="exact"/>
        </dgm:presLayoutVars>
      </dgm:prSet>
      <dgm:spPr/>
    </dgm:pt>
    <dgm:pt modelId="{0F029CD1-3D50-824B-BFA1-68F1E2338232}" type="pres">
      <dgm:prSet presAssocID="{5E12B809-A738-874E-B954-09AF05477A1A}" presName="centerShape" presStyleLbl="node0" presStyleIdx="0" presStyleCnt="1"/>
      <dgm:spPr/>
    </dgm:pt>
    <dgm:pt modelId="{A00E5D66-DC17-F94F-B898-4124BE2822AA}" type="pres">
      <dgm:prSet presAssocID="{8C983E4C-87F0-7040-94DD-338129E6EFC7}" presName="parTrans" presStyleLbl="bgSibTrans2D1" presStyleIdx="0" presStyleCnt="6"/>
      <dgm:spPr/>
    </dgm:pt>
    <dgm:pt modelId="{3783085C-8C5B-524D-A891-6D68E1E3A8F9}" type="pres">
      <dgm:prSet presAssocID="{71D055DE-BF77-7044-83BF-A02327995DD0}" presName="node" presStyleLbl="node1" presStyleIdx="0" presStyleCnt="6">
        <dgm:presLayoutVars>
          <dgm:bulletEnabled val="1"/>
        </dgm:presLayoutVars>
      </dgm:prSet>
      <dgm:spPr/>
    </dgm:pt>
    <dgm:pt modelId="{08FF08B5-DA21-A34A-9B23-FBA681FBCA93}" type="pres">
      <dgm:prSet presAssocID="{2A2C34CF-A34C-8849-900E-827342D13143}" presName="parTrans" presStyleLbl="bgSibTrans2D1" presStyleIdx="1" presStyleCnt="6"/>
      <dgm:spPr/>
    </dgm:pt>
    <dgm:pt modelId="{8B11249C-44A6-5E4C-9C55-C52C1E70E418}" type="pres">
      <dgm:prSet presAssocID="{F8D69CFC-8B85-C542-B37A-4E6A7A2082E8}" presName="node" presStyleLbl="node1" presStyleIdx="1" presStyleCnt="6">
        <dgm:presLayoutVars>
          <dgm:bulletEnabled val="1"/>
        </dgm:presLayoutVars>
      </dgm:prSet>
      <dgm:spPr/>
    </dgm:pt>
    <dgm:pt modelId="{C0F8EC97-FD0F-2E40-8A77-EB6782E9F48D}" type="pres">
      <dgm:prSet presAssocID="{A5C8B114-BBD3-F245-810E-67EF32892427}" presName="parTrans" presStyleLbl="bgSibTrans2D1" presStyleIdx="2" presStyleCnt="6"/>
      <dgm:spPr/>
    </dgm:pt>
    <dgm:pt modelId="{8FC7FFA3-24BC-E347-BD0B-6BDC21C7CD1F}" type="pres">
      <dgm:prSet presAssocID="{E7ED8721-CB34-D44E-BA93-6D416194D568}" presName="node" presStyleLbl="node1" presStyleIdx="2" presStyleCnt="6">
        <dgm:presLayoutVars>
          <dgm:bulletEnabled val="1"/>
        </dgm:presLayoutVars>
      </dgm:prSet>
      <dgm:spPr/>
    </dgm:pt>
    <dgm:pt modelId="{0A243751-783E-6544-A185-E9F8C7CFE20C}" type="pres">
      <dgm:prSet presAssocID="{8DB0D614-A363-4449-A1E4-EE5D6E0586B2}" presName="parTrans" presStyleLbl="bgSibTrans2D1" presStyleIdx="3" presStyleCnt="6"/>
      <dgm:spPr/>
    </dgm:pt>
    <dgm:pt modelId="{3816F846-0BBE-5142-AFBD-3DDD1CEC42CF}" type="pres">
      <dgm:prSet presAssocID="{BFB4B34F-FA73-C944-A4A3-D470CDF1323A}" presName="node" presStyleLbl="node1" presStyleIdx="3" presStyleCnt="6">
        <dgm:presLayoutVars>
          <dgm:bulletEnabled val="1"/>
        </dgm:presLayoutVars>
      </dgm:prSet>
      <dgm:spPr/>
    </dgm:pt>
    <dgm:pt modelId="{F368DD6B-11A8-9E41-A78D-AAC844699CBC}" type="pres">
      <dgm:prSet presAssocID="{653E0868-8090-014F-B991-65F701E496B8}" presName="parTrans" presStyleLbl="bgSibTrans2D1" presStyleIdx="4" presStyleCnt="6"/>
      <dgm:spPr/>
    </dgm:pt>
    <dgm:pt modelId="{728FFE5F-82C9-DB4D-AC15-0DEA69E0BFE3}" type="pres">
      <dgm:prSet presAssocID="{AD96A85F-AB04-154B-826D-789CC38B9203}" presName="node" presStyleLbl="node1" presStyleIdx="4" presStyleCnt="6">
        <dgm:presLayoutVars>
          <dgm:bulletEnabled val="1"/>
        </dgm:presLayoutVars>
      </dgm:prSet>
      <dgm:spPr/>
    </dgm:pt>
    <dgm:pt modelId="{B2ABA12A-D6FF-5D4C-9A59-EFFEDAE4D50C}" type="pres">
      <dgm:prSet presAssocID="{D4D831F3-A1BA-3541-9B37-EE163A666D59}" presName="parTrans" presStyleLbl="bgSibTrans2D1" presStyleIdx="5" presStyleCnt="6"/>
      <dgm:spPr/>
    </dgm:pt>
    <dgm:pt modelId="{CF87649B-14DE-E241-AE80-562E7610D680}" type="pres">
      <dgm:prSet presAssocID="{94301F8B-C7D8-1440-B8AC-CD8D7B3586F9}" presName="node" presStyleLbl="node1" presStyleIdx="5" presStyleCnt="6">
        <dgm:presLayoutVars>
          <dgm:bulletEnabled val="1"/>
        </dgm:presLayoutVars>
      </dgm:prSet>
      <dgm:spPr/>
    </dgm:pt>
  </dgm:ptLst>
  <dgm:cxnLst>
    <dgm:cxn modelId="{8281D931-B7BE-C341-AF2E-F0C73DA439AE}" type="presOf" srcId="{BFB4B34F-FA73-C944-A4A3-D470CDF1323A}" destId="{3816F846-0BBE-5142-AFBD-3DDD1CEC42CF}" srcOrd="0" destOrd="0" presId="urn:microsoft.com/office/officeart/2005/8/layout/radial4"/>
    <dgm:cxn modelId="{290D4F37-7066-944E-ABC2-462F43A08D60}" type="presOf" srcId="{5E12B809-A738-874E-B954-09AF05477A1A}" destId="{0F029CD1-3D50-824B-BFA1-68F1E2338232}" srcOrd="0" destOrd="0" presId="urn:microsoft.com/office/officeart/2005/8/layout/radial4"/>
    <dgm:cxn modelId="{6A3EB961-2BFF-8240-A206-CA94F4B863A4}" type="presOf" srcId="{8C983E4C-87F0-7040-94DD-338129E6EFC7}" destId="{A00E5D66-DC17-F94F-B898-4124BE2822AA}" srcOrd="0" destOrd="0" presId="urn:microsoft.com/office/officeart/2005/8/layout/radial4"/>
    <dgm:cxn modelId="{A0299F44-B571-214F-89E1-906C8935391B}" srcId="{5E12B809-A738-874E-B954-09AF05477A1A}" destId="{F8D69CFC-8B85-C542-B37A-4E6A7A2082E8}" srcOrd="1" destOrd="0" parTransId="{2A2C34CF-A34C-8849-900E-827342D13143}" sibTransId="{3B6D5BCE-7C9E-8347-A458-79CF0EC50645}"/>
    <dgm:cxn modelId="{94523B49-6523-A544-A42A-841A7E738762}" type="presOf" srcId="{BE92453B-D483-704B-B66E-8B325AF655C6}" destId="{6C36CBEE-C96D-6442-9C28-6728DDCE0D2D}" srcOrd="0" destOrd="0" presId="urn:microsoft.com/office/officeart/2005/8/layout/radial4"/>
    <dgm:cxn modelId="{C821A849-C95B-AA49-90E2-796C7FF05B94}" type="presOf" srcId="{8DB0D614-A363-4449-A1E4-EE5D6E0586B2}" destId="{0A243751-783E-6544-A185-E9F8C7CFE20C}" srcOrd="0" destOrd="0" presId="urn:microsoft.com/office/officeart/2005/8/layout/radial4"/>
    <dgm:cxn modelId="{059BB576-355B-C942-8462-A26BACBC1DE7}" type="presOf" srcId="{E7ED8721-CB34-D44E-BA93-6D416194D568}" destId="{8FC7FFA3-24BC-E347-BD0B-6BDC21C7CD1F}" srcOrd="0" destOrd="0" presId="urn:microsoft.com/office/officeart/2005/8/layout/radial4"/>
    <dgm:cxn modelId="{9A920A77-8731-3946-953C-992BD662E09E}" srcId="{5E12B809-A738-874E-B954-09AF05477A1A}" destId="{BFB4B34F-FA73-C944-A4A3-D470CDF1323A}" srcOrd="3" destOrd="0" parTransId="{8DB0D614-A363-4449-A1E4-EE5D6E0586B2}" sibTransId="{424864C3-7EE8-6D44-B8AC-D14D71C9D984}"/>
    <dgm:cxn modelId="{E1B34177-80BE-D646-A042-DF0AAB70D142}" type="presOf" srcId="{A5C8B114-BBD3-F245-810E-67EF32892427}" destId="{C0F8EC97-FD0F-2E40-8A77-EB6782E9F48D}" srcOrd="0" destOrd="0" presId="urn:microsoft.com/office/officeart/2005/8/layout/radial4"/>
    <dgm:cxn modelId="{A845D484-C9DA-1E49-B05D-27DA14266F68}" srcId="{5E12B809-A738-874E-B954-09AF05477A1A}" destId="{AD96A85F-AB04-154B-826D-789CC38B9203}" srcOrd="4" destOrd="0" parTransId="{653E0868-8090-014F-B991-65F701E496B8}" sibTransId="{D2259FF3-8AB7-3047-B4B3-FDF1565588E7}"/>
    <dgm:cxn modelId="{50CCAA87-A7E9-EA48-88D2-FBBEFCB78CC2}" srcId="{BE92453B-D483-704B-B66E-8B325AF655C6}" destId="{2149D771-C825-1948-9462-F3AA33BCEDCB}" srcOrd="1" destOrd="0" parTransId="{6140A870-A873-2144-98D3-89A7AF0AFDF4}" sibTransId="{C43B952C-B176-004A-AAC3-9656C8FDC7FD}"/>
    <dgm:cxn modelId="{FF936B89-7FA5-D146-80F9-24C4C941BAFE}" srcId="{5E12B809-A738-874E-B954-09AF05477A1A}" destId="{E7ED8721-CB34-D44E-BA93-6D416194D568}" srcOrd="2" destOrd="0" parTransId="{A5C8B114-BBD3-F245-810E-67EF32892427}" sibTransId="{9EFF65E7-FB37-6747-9430-B689A3B4C0F9}"/>
    <dgm:cxn modelId="{FBECAB89-F7D7-994B-9E8D-A5C0BC4CD537}" srcId="{5E12B809-A738-874E-B954-09AF05477A1A}" destId="{71D055DE-BF77-7044-83BF-A02327995DD0}" srcOrd="0" destOrd="0" parTransId="{8C983E4C-87F0-7040-94DD-338129E6EFC7}" sibTransId="{22297065-02A7-1D49-A511-67128AE79E35}"/>
    <dgm:cxn modelId="{D428BF91-82EA-2349-895A-9CE7A8E2B861}" type="presOf" srcId="{94301F8B-C7D8-1440-B8AC-CD8D7B3586F9}" destId="{CF87649B-14DE-E241-AE80-562E7610D680}" srcOrd="0" destOrd="0" presId="urn:microsoft.com/office/officeart/2005/8/layout/radial4"/>
    <dgm:cxn modelId="{B3607696-830E-024F-938D-83DAEC69C40A}" type="presOf" srcId="{AD96A85F-AB04-154B-826D-789CC38B9203}" destId="{728FFE5F-82C9-DB4D-AC15-0DEA69E0BFE3}" srcOrd="0" destOrd="0" presId="urn:microsoft.com/office/officeart/2005/8/layout/radial4"/>
    <dgm:cxn modelId="{9131F7AC-A52E-7D48-A311-0BF2796A725C}" type="presOf" srcId="{71D055DE-BF77-7044-83BF-A02327995DD0}" destId="{3783085C-8C5B-524D-A891-6D68E1E3A8F9}" srcOrd="0" destOrd="0" presId="urn:microsoft.com/office/officeart/2005/8/layout/radial4"/>
    <dgm:cxn modelId="{4AB787B8-8B4D-124C-8D39-F21A94C6ECA9}" srcId="{BE92453B-D483-704B-B66E-8B325AF655C6}" destId="{5E12B809-A738-874E-B954-09AF05477A1A}" srcOrd="0" destOrd="0" parTransId="{46F67389-689B-3046-8E6E-DA435BC31439}" sibTransId="{078F051A-DDE4-CA4F-B164-462D706DE38F}"/>
    <dgm:cxn modelId="{6A43BDCD-BBFF-1144-B4E0-8B78710F7ADF}" type="presOf" srcId="{2A2C34CF-A34C-8849-900E-827342D13143}" destId="{08FF08B5-DA21-A34A-9B23-FBA681FBCA93}" srcOrd="0" destOrd="0" presId="urn:microsoft.com/office/officeart/2005/8/layout/radial4"/>
    <dgm:cxn modelId="{3F7A78D0-8460-6749-9070-652E434B6B6B}" type="presOf" srcId="{D4D831F3-A1BA-3541-9B37-EE163A666D59}" destId="{B2ABA12A-D6FF-5D4C-9A59-EFFEDAE4D50C}" srcOrd="0" destOrd="0" presId="urn:microsoft.com/office/officeart/2005/8/layout/radial4"/>
    <dgm:cxn modelId="{FAB5CEEC-1B56-B14A-9B03-186B964970A9}" srcId="{5E12B809-A738-874E-B954-09AF05477A1A}" destId="{94301F8B-C7D8-1440-B8AC-CD8D7B3586F9}" srcOrd="5" destOrd="0" parTransId="{D4D831F3-A1BA-3541-9B37-EE163A666D59}" sibTransId="{C25AD6FD-1374-8249-917E-BFC7DC954B25}"/>
    <dgm:cxn modelId="{C6A712F8-0B32-D24D-A360-BC2BBAE7223D}" type="presOf" srcId="{F8D69CFC-8B85-C542-B37A-4E6A7A2082E8}" destId="{8B11249C-44A6-5E4C-9C55-C52C1E70E418}" srcOrd="0" destOrd="0" presId="urn:microsoft.com/office/officeart/2005/8/layout/radial4"/>
    <dgm:cxn modelId="{8C5A65F8-4BDE-DA4D-9A6B-377452F215CF}" type="presOf" srcId="{653E0868-8090-014F-B991-65F701E496B8}" destId="{F368DD6B-11A8-9E41-A78D-AAC844699CBC}" srcOrd="0" destOrd="0" presId="urn:microsoft.com/office/officeart/2005/8/layout/radial4"/>
    <dgm:cxn modelId="{9AF4D57C-FEC6-AF4B-8138-D6747F9E3D94}" type="presParOf" srcId="{6C36CBEE-C96D-6442-9C28-6728DDCE0D2D}" destId="{0F029CD1-3D50-824B-BFA1-68F1E2338232}" srcOrd="0" destOrd="0" presId="urn:microsoft.com/office/officeart/2005/8/layout/radial4"/>
    <dgm:cxn modelId="{B9045E1C-CFED-B14D-89CD-A7C3EA180D70}" type="presParOf" srcId="{6C36CBEE-C96D-6442-9C28-6728DDCE0D2D}" destId="{A00E5D66-DC17-F94F-B898-4124BE2822AA}" srcOrd="1" destOrd="0" presId="urn:microsoft.com/office/officeart/2005/8/layout/radial4"/>
    <dgm:cxn modelId="{96753555-5C8C-CA4D-ACD7-B17BCECE60AF}" type="presParOf" srcId="{6C36CBEE-C96D-6442-9C28-6728DDCE0D2D}" destId="{3783085C-8C5B-524D-A891-6D68E1E3A8F9}" srcOrd="2" destOrd="0" presId="urn:microsoft.com/office/officeart/2005/8/layout/radial4"/>
    <dgm:cxn modelId="{F3A6CE0F-CF39-D041-87E9-59FF0400B969}" type="presParOf" srcId="{6C36CBEE-C96D-6442-9C28-6728DDCE0D2D}" destId="{08FF08B5-DA21-A34A-9B23-FBA681FBCA93}" srcOrd="3" destOrd="0" presId="urn:microsoft.com/office/officeart/2005/8/layout/radial4"/>
    <dgm:cxn modelId="{00DEF496-CBA2-A443-AB15-E56C7A281181}" type="presParOf" srcId="{6C36CBEE-C96D-6442-9C28-6728DDCE0D2D}" destId="{8B11249C-44A6-5E4C-9C55-C52C1E70E418}" srcOrd="4" destOrd="0" presId="urn:microsoft.com/office/officeart/2005/8/layout/radial4"/>
    <dgm:cxn modelId="{C3651FE8-3477-C64E-BE63-7608275CF84A}" type="presParOf" srcId="{6C36CBEE-C96D-6442-9C28-6728DDCE0D2D}" destId="{C0F8EC97-FD0F-2E40-8A77-EB6782E9F48D}" srcOrd="5" destOrd="0" presId="urn:microsoft.com/office/officeart/2005/8/layout/radial4"/>
    <dgm:cxn modelId="{1EE6D786-E310-804D-BE2E-724F44D99BD0}" type="presParOf" srcId="{6C36CBEE-C96D-6442-9C28-6728DDCE0D2D}" destId="{8FC7FFA3-24BC-E347-BD0B-6BDC21C7CD1F}" srcOrd="6" destOrd="0" presId="urn:microsoft.com/office/officeart/2005/8/layout/radial4"/>
    <dgm:cxn modelId="{FE70E181-3104-AF49-B235-DB13032368B4}" type="presParOf" srcId="{6C36CBEE-C96D-6442-9C28-6728DDCE0D2D}" destId="{0A243751-783E-6544-A185-E9F8C7CFE20C}" srcOrd="7" destOrd="0" presId="urn:microsoft.com/office/officeart/2005/8/layout/radial4"/>
    <dgm:cxn modelId="{6910ACC1-5DA9-EE40-860F-1C0048ADAF89}" type="presParOf" srcId="{6C36CBEE-C96D-6442-9C28-6728DDCE0D2D}" destId="{3816F846-0BBE-5142-AFBD-3DDD1CEC42CF}" srcOrd="8" destOrd="0" presId="urn:microsoft.com/office/officeart/2005/8/layout/radial4"/>
    <dgm:cxn modelId="{4EE92F44-6BBD-7748-8018-B89A3EF0182F}" type="presParOf" srcId="{6C36CBEE-C96D-6442-9C28-6728DDCE0D2D}" destId="{F368DD6B-11A8-9E41-A78D-AAC844699CBC}" srcOrd="9" destOrd="0" presId="urn:microsoft.com/office/officeart/2005/8/layout/radial4"/>
    <dgm:cxn modelId="{CC7D629A-668F-CA41-A775-12F5258132ED}" type="presParOf" srcId="{6C36CBEE-C96D-6442-9C28-6728DDCE0D2D}" destId="{728FFE5F-82C9-DB4D-AC15-0DEA69E0BFE3}" srcOrd="10" destOrd="0" presId="urn:microsoft.com/office/officeart/2005/8/layout/radial4"/>
    <dgm:cxn modelId="{1487B5CA-8D77-8A48-8757-2C6D9B13B592}" type="presParOf" srcId="{6C36CBEE-C96D-6442-9C28-6728DDCE0D2D}" destId="{B2ABA12A-D6FF-5D4C-9A59-EFFEDAE4D50C}" srcOrd="11" destOrd="0" presId="urn:microsoft.com/office/officeart/2005/8/layout/radial4"/>
    <dgm:cxn modelId="{4B509F91-8AC2-F944-B8C0-BF3161221748}" type="presParOf" srcId="{6C36CBEE-C96D-6442-9C28-6728DDCE0D2D}" destId="{CF87649B-14DE-E241-AE80-562E7610D680}"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2453B-D483-704B-B66E-8B325AF655C6}" type="doc">
      <dgm:prSet loTypeId="urn:microsoft.com/office/officeart/2005/8/layout/radial4" loCatId="" qsTypeId="urn:microsoft.com/office/officeart/2005/8/quickstyle/simple1" qsCatId="simple" csTypeId="urn:microsoft.com/office/officeart/2005/8/colors/colorful2" csCatId="colorful" phldr="1"/>
      <dgm:spPr/>
      <dgm:t>
        <a:bodyPr/>
        <a:lstStyle/>
        <a:p>
          <a:endParaRPr lang="en-US"/>
        </a:p>
      </dgm:t>
    </dgm:pt>
    <dgm:pt modelId="{5E12B809-A738-874E-B954-09AF05477A1A}">
      <dgm:prSet phldrT="[Text]"/>
      <dgm:spPr/>
      <dgm:t>
        <a:bodyPr/>
        <a:lstStyle/>
        <a:p>
          <a:r>
            <a:rPr lang="en-US" dirty="0">
              <a:latin typeface="Arial Narrow"/>
              <a:cs typeface="Arial Narrow"/>
            </a:rPr>
            <a:t>Increased participation in competitive sport</a:t>
          </a:r>
          <a:endParaRPr lang="en-US" b="1" dirty="0"/>
        </a:p>
      </dgm:t>
    </dgm:pt>
    <dgm:pt modelId="{46F67389-689B-3046-8E6E-DA435BC31439}" type="parTrans" cxnId="{4AB787B8-8B4D-124C-8D39-F21A94C6ECA9}">
      <dgm:prSet/>
      <dgm:spPr/>
      <dgm:t>
        <a:bodyPr/>
        <a:lstStyle/>
        <a:p>
          <a:endParaRPr lang="en-US"/>
        </a:p>
      </dgm:t>
    </dgm:pt>
    <dgm:pt modelId="{078F051A-DDE4-CA4F-B164-462D706DE38F}" type="sibTrans" cxnId="{4AB787B8-8B4D-124C-8D39-F21A94C6ECA9}">
      <dgm:prSet/>
      <dgm:spPr/>
      <dgm:t>
        <a:bodyPr/>
        <a:lstStyle/>
        <a:p>
          <a:endParaRPr lang="en-US"/>
        </a:p>
      </dgm:t>
    </dgm:pt>
    <dgm:pt modelId="{71D055DE-BF77-7044-83BF-A02327995DD0}">
      <dgm:prSet phldrT="[Text]"/>
      <dgm:spPr/>
      <dgm:t>
        <a:bodyPr/>
        <a:lstStyle/>
        <a:p>
          <a:r>
            <a:rPr lang="en-US" dirty="0"/>
            <a:t>Mission &amp; Vision</a:t>
          </a:r>
        </a:p>
      </dgm:t>
    </dgm:pt>
    <dgm:pt modelId="{8C983E4C-87F0-7040-94DD-338129E6EFC7}" type="parTrans" cxnId="{FBECAB89-F7D7-994B-9E8D-A5C0BC4CD537}">
      <dgm:prSet/>
      <dgm:spPr/>
      <dgm:t>
        <a:bodyPr/>
        <a:lstStyle/>
        <a:p>
          <a:endParaRPr lang="en-US"/>
        </a:p>
      </dgm:t>
    </dgm:pt>
    <dgm:pt modelId="{22297065-02A7-1D49-A511-67128AE79E35}" type="sibTrans" cxnId="{FBECAB89-F7D7-994B-9E8D-A5C0BC4CD537}">
      <dgm:prSet/>
      <dgm:spPr/>
      <dgm:t>
        <a:bodyPr/>
        <a:lstStyle/>
        <a:p>
          <a:endParaRPr lang="en-US"/>
        </a:p>
      </dgm:t>
    </dgm:pt>
    <dgm:pt modelId="{F8D69CFC-8B85-C542-B37A-4E6A7A2082E8}">
      <dgm:prSet phldrT="[Text]"/>
      <dgm:spPr/>
      <dgm:t>
        <a:bodyPr/>
        <a:lstStyle/>
        <a:p>
          <a:r>
            <a:rPr lang="en-US" dirty="0"/>
            <a:t>Competition Formats</a:t>
          </a:r>
        </a:p>
      </dgm:t>
    </dgm:pt>
    <dgm:pt modelId="{2A2C34CF-A34C-8849-900E-827342D13143}" type="parTrans" cxnId="{A0299F44-B571-214F-89E1-906C8935391B}">
      <dgm:prSet/>
      <dgm:spPr/>
      <dgm:t>
        <a:bodyPr/>
        <a:lstStyle/>
        <a:p>
          <a:endParaRPr lang="en-US"/>
        </a:p>
      </dgm:t>
    </dgm:pt>
    <dgm:pt modelId="{3B6D5BCE-7C9E-8347-A458-79CF0EC50645}" type="sibTrans" cxnId="{A0299F44-B571-214F-89E1-906C8935391B}">
      <dgm:prSet/>
      <dgm:spPr/>
      <dgm:t>
        <a:bodyPr/>
        <a:lstStyle/>
        <a:p>
          <a:endParaRPr lang="en-US"/>
        </a:p>
      </dgm:t>
    </dgm:pt>
    <dgm:pt modelId="{E7ED8721-CB34-D44E-BA93-6D416194D568}">
      <dgm:prSet phldrT="[Text]"/>
      <dgm:spPr/>
      <dgm:t>
        <a:bodyPr/>
        <a:lstStyle/>
        <a:p>
          <a:r>
            <a:rPr lang="en-US" dirty="0"/>
            <a:t>Motivation</a:t>
          </a:r>
        </a:p>
      </dgm:t>
    </dgm:pt>
    <dgm:pt modelId="{A5C8B114-BBD3-F245-810E-67EF32892427}" type="parTrans" cxnId="{FF936B89-7FA5-D146-80F9-24C4C941BAFE}">
      <dgm:prSet/>
      <dgm:spPr/>
      <dgm:t>
        <a:bodyPr/>
        <a:lstStyle/>
        <a:p>
          <a:endParaRPr lang="en-US"/>
        </a:p>
      </dgm:t>
    </dgm:pt>
    <dgm:pt modelId="{9EFF65E7-FB37-6747-9430-B689A3B4C0F9}" type="sibTrans" cxnId="{FF936B89-7FA5-D146-80F9-24C4C941BAFE}">
      <dgm:prSet/>
      <dgm:spPr/>
      <dgm:t>
        <a:bodyPr/>
        <a:lstStyle/>
        <a:p>
          <a:endParaRPr lang="en-US"/>
        </a:p>
      </dgm:t>
    </dgm:pt>
    <dgm:pt modelId="{2149D771-C825-1948-9462-F3AA33BCEDCB}">
      <dgm:prSet/>
      <dgm:spPr/>
      <dgm:t>
        <a:bodyPr/>
        <a:lstStyle/>
        <a:p>
          <a:endParaRPr lang="en-US"/>
        </a:p>
      </dgm:t>
    </dgm:pt>
    <dgm:pt modelId="{6140A870-A873-2144-98D3-89A7AF0AFDF4}" type="parTrans" cxnId="{50CCAA87-A7E9-EA48-88D2-FBBEFCB78CC2}">
      <dgm:prSet/>
      <dgm:spPr/>
      <dgm:t>
        <a:bodyPr/>
        <a:lstStyle/>
        <a:p>
          <a:endParaRPr lang="en-US"/>
        </a:p>
      </dgm:t>
    </dgm:pt>
    <dgm:pt modelId="{C43B952C-B176-004A-AAC3-9656C8FDC7FD}" type="sibTrans" cxnId="{50CCAA87-A7E9-EA48-88D2-FBBEFCB78CC2}">
      <dgm:prSet/>
      <dgm:spPr/>
      <dgm:t>
        <a:bodyPr/>
        <a:lstStyle/>
        <a:p>
          <a:endParaRPr lang="en-US"/>
        </a:p>
      </dgm:t>
    </dgm:pt>
    <dgm:pt modelId="{AD96A85F-AB04-154B-826D-789CC38B9203}">
      <dgm:prSet phldrT="[Text]"/>
      <dgm:spPr/>
      <dgm:t>
        <a:bodyPr/>
        <a:lstStyle/>
        <a:p>
          <a:r>
            <a:rPr lang="en-US" dirty="0"/>
            <a:t>Competence</a:t>
          </a:r>
        </a:p>
      </dgm:t>
    </dgm:pt>
    <dgm:pt modelId="{653E0868-8090-014F-B991-65F701E496B8}" type="parTrans" cxnId="{A845D484-C9DA-1E49-B05D-27DA14266F68}">
      <dgm:prSet/>
      <dgm:spPr/>
      <dgm:t>
        <a:bodyPr/>
        <a:lstStyle/>
        <a:p>
          <a:endParaRPr lang="en-US"/>
        </a:p>
      </dgm:t>
    </dgm:pt>
    <dgm:pt modelId="{D2259FF3-8AB7-3047-B4B3-FDF1565588E7}" type="sibTrans" cxnId="{A845D484-C9DA-1E49-B05D-27DA14266F68}">
      <dgm:prSet/>
      <dgm:spPr/>
      <dgm:t>
        <a:bodyPr/>
        <a:lstStyle/>
        <a:p>
          <a:endParaRPr lang="en-US"/>
        </a:p>
      </dgm:t>
    </dgm:pt>
    <dgm:pt modelId="{94301F8B-C7D8-1440-B8AC-CD8D7B3586F9}">
      <dgm:prSet phldrT="[Text]"/>
      <dgm:spPr/>
      <dgm:t>
        <a:bodyPr/>
        <a:lstStyle/>
        <a:p>
          <a:r>
            <a:rPr lang="en-US" dirty="0"/>
            <a:t>Confidence</a:t>
          </a:r>
        </a:p>
      </dgm:t>
    </dgm:pt>
    <dgm:pt modelId="{D4D831F3-A1BA-3541-9B37-EE163A666D59}" type="parTrans" cxnId="{FAB5CEEC-1B56-B14A-9B03-186B964970A9}">
      <dgm:prSet/>
      <dgm:spPr/>
      <dgm:t>
        <a:bodyPr/>
        <a:lstStyle/>
        <a:p>
          <a:endParaRPr lang="en-US"/>
        </a:p>
      </dgm:t>
    </dgm:pt>
    <dgm:pt modelId="{C25AD6FD-1374-8249-917E-BFC7DC954B25}" type="sibTrans" cxnId="{FAB5CEEC-1B56-B14A-9B03-186B964970A9}">
      <dgm:prSet/>
      <dgm:spPr/>
      <dgm:t>
        <a:bodyPr/>
        <a:lstStyle/>
        <a:p>
          <a:endParaRPr lang="en-US"/>
        </a:p>
      </dgm:t>
    </dgm:pt>
    <dgm:pt modelId="{6C36CBEE-C96D-6442-9C28-6728DDCE0D2D}" type="pres">
      <dgm:prSet presAssocID="{BE92453B-D483-704B-B66E-8B325AF655C6}" presName="cycle" presStyleCnt="0">
        <dgm:presLayoutVars>
          <dgm:chMax val="1"/>
          <dgm:dir/>
          <dgm:animLvl val="ctr"/>
          <dgm:resizeHandles val="exact"/>
        </dgm:presLayoutVars>
      </dgm:prSet>
      <dgm:spPr/>
    </dgm:pt>
    <dgm:pt modelId="{0F029CD1-3D50-824B-BFA1-68F1E2338232}" type="pres">
      <dgm:prSet presAssocID="{5E12B809-A738-874E-B954-09AF05477A1A}" presName="centerShape" presStyleLbl="node0" presStyleIdx="0" presStyleCnt="1"/>
      <dgm:spPr/>
    </dgm:pt>
    <dgm:pt modelId="{A00E5D66-DC17-F94F-B898-4124BE2822AA}" type="pres">
      <dgm:prSet presAssocID="{8C983E4C-87F0-7040-94DD-338129E6EFC7}" presName="parTrans" presStyleLbl="bgSibTrans2D1" presStyleIdx="0" presStyleCnt="5"/>
      <dgm:spPr/>
    </dgm:pt>
    <dgm:pt modelId="{3783085C-8C5B-524D-A891-6D68E1E3A8F9}" type="pres">
      <dgm:prSet presAssocID="{71D055DE-BF77-7044-83BF-A02327995DD0}" presName="node" presStyleLbl="node1" presStyleIdx="0" presStyleCnt="5">
        <dgm:presLayoutVars>
          <dgm:bulletEnabled val="1"/>
        </dgm:presLayoutVars>
      </dgm:prSet>
      <dgm:spPr/>
    </dgm:pt>
    <dgm:pt modelId="{08FF08B5-DA21-A34A-9B23-FBA681FBCA93}" type="pres">
      <dgm:prSet presAssocID="{2A2C34CF-A34C-8849-900E-827342D13143}" presName="parTrans" presStyleLbl="bgSibTrans2D1" presStyleIdx="1" presStyleCnt="5"/>
      <dgm:spPr/>
    </dgm:pt>
    <dgm:pt modelId="{8B11249C-44A6-5E4C-9C55-C52C1E70E418}" type="pres">
      <dgm:prSet presAssocID="{F8D69CFC-8B85-C542-B37A-4E6A7A2082E8}" presName="node" presStyleLbl="node1" presStyleIdx="1" presStyleCnt="5">
        <dgm:presLayoutVars>
          <dgm:bulletEnabled val="1"/>
        </dgm:presLayoutVars>
      </dgm:prSet>
      <dgm:spPr/>
    </dgm:pt>
    <dgm:pt modelId="{C0F8EC97-FD0F-2E40-8A77-EB6782E9F48D}" type="pres">
      <dgm:prSet presAssocID="{A5C8B114-BBD3-F245-810E-67EF32892427}" presName="parTrans" presStyleLbl="bgSibTrans2D1" presStyleIdx="2" presStyleCnt="5"/>
      <dgm:spPr/>
    </dgm:pt>
    <dgm:pt modelId="{8FC7FFA3-24BC-E347-BD0B-6BDC21C7CD1F}" type="pres">
      <dgm:prSet presAssocID="{E7ED8721-CB34-D44E-BA93-6D416194D568}" presName="node" presStyleLbl="node1" presStyleIdx="2" presStyleCnt="5">
        <dgm:presLayoutVars>
          <dgm:bulletEnabled val="1"/>
        </dgm:presLayoutVars>
      </dgm:prSet>
      <dgm:spPr/>
    </dgm:pt>
    <dgm:pt modelId="{F368DD6B-11A8-9E41-A78D-AAC844699CBC}" type="pres">
      <dgm:prSet presAssocID="{653E0868-8090-014F-B991-65F701E496B8}" presName="parTrans" presStyleLbl="bgSibTrans2D1" presStyleIdx="3" presStyleCnt="5"/>
      <dgm:spPr/>
    </dgm:pt>
    <dgm:pt modelId="{728FFE5F-82C9-DB4D-AC15-0DEA69E0BFE3}" type="pres">
      <dgm:prSet presAssocID="{AD96A85F-AB04-154B-826D-789CC38B9203}" presName="node" presStyleLbl="node1" presStyleIdx="3" presStyleCnt="5" custRadScaleRad="100010" custRadScaleInc="2251">
        <dgm:presLayoutVars>
          <dgm:bulletEnabled val="1"/>
        </dgm:presLayoutVars>
      </dgm:prSet>
      <dgm:spPr/>
    </dgm:pt>
    <dgm:pt modelId="{B2ABA12A-D6FF-5D4C-9A59-EFFEDAE4D50C}" type="pres">
      <dgm:prSet presAssocID="{D4D831F3-A1BA-3541-9B37-EE163A666D59}" presName="parTrans" presStyleLbl="bgSibTrans2D1" presStyleIdx="4" presStyleCnt="5"/>
      <dgm:spPr/>
    </dgm:pt>
    <dgm:pt modelId="{CF87649B-14DE-E241-AE80-562E7610D680}" type="pres">
      <dgm:prSet presAssocID="{94301F8B-C7D8-1440-B8AC-CD8D7B3586F9}" presName="node" presStyleLbl="node1" presStyleIdx="4" presStyleCnt="5">
        <dgm:presLayoutVars>
          <dgm:bulletEnabled val="1"/>
        </dgm:presLayoutVars>
      </dgm:prSet>
      <dgm:spPr/>
    </dgm:pt>
  </dgm:ptLst>
  <dgm:cxnLst>
    <dgm:cxn modelId="{7BC94E3B-F9C3-4648-98A9-7D0CD64F52C5}" type="presOf" srcId="{8C983E4C-87F0-7040-94DD-338129E6EFC7}" destId="{A00E5D66-DC17-F94F-B898-4124BE2822AA}" srcOrd="0" destOrd="0" presId="urn:microsoft.com/office/officeart/2005/8/layout/radial4"/>
    <dgm:cxn modelId="{E4FA3740-872E-5C48-9A0E-225712BC8D91}" type="presOf" srcId="{AD96A85F-AB04-154B-826D-789CC38B9203}" destId="{728FFE5F-82C9-DB4D-AC15-0DEA69E0BFE3}" srcOrd="0" destOrd="0" presId="urn:microsoft.com/office/officeart/2005/8/layout/radial4"/>
    <dgm:cxn modelId="{5BE1C95D-7455-8846-8351-7C0E62FC6BF9}" type="presOf" srcId="{71D055DE-BF77-7044-83BF-A02327995DD0}" destId="{3783085C-8C5B-524D-A891-6D68E1E3A8F9}" srcOrd="0" destOrd="0" presId="urn:microsoft.com/office/officeart/2005/8/layout/radial4"/>
    <dgm:cxn modelId="{A0299F44-B571-214F-89E1-906C8935391B}" srcId="{5E12B809-A738-874E-B954-09AF05477A1A}" destId="{F8D69CFC-8B85-C542-B37A-4E6A7A2082E8}" srcOrd="1" destOrd="0" parTransId="{2A2C34CF-A34C-8849-900E-827342D13143}" sibTransId="{3B6D5BCE-7C9E-8347-A458-79CF0EC50645}"/>
    <dgm:cxn modelId="{82AC2968-6E37-834C-947F-66C68102AD54}" type="presOf" srcId="{A5C8B114-BBD3-F245-810E-67EF32892427}" destId="{C0F8EC97-FD0F-2E40-8A77-EB6782E9F48D}" srcOrd="0" destOrd="0" presId="urn:microsoft.com/office/officeart/2005/8/layout/radial4"/>
    <dgm:cxn modelId="{FBC6C871-4311-384F-AE79-A6962ABCD2BB}" type="presOf" srcId="{F8D69CFC-8B85-C542-B37A-4E6A7A2082E8}" destId="{8B11249C-44A6-5E4C-9C55-C52C1E70E418}" srcOrd="0" destOrd="0" presId="urn:microsoft.com/office/officeart/2005/8/layout/radial4"/>
    <dgm:cxn modelId="{6C51737D-FA31-D04E-9C61-1CD79518CEF4}" type="presOf" srcId="{5E12B809-A738-874E-B954-09AF05477A1A}" destId="{0F029CD1-3D50-824B-BFA1-68F1E2338232}" srcOrd="0" destOrd="0" presId="urn:microsoft.com/office/officeart/2005/8/layout/radial4"/>
    <dgm:cxn modelId="{A845D484-C9DA-1E49-B05D-27DA14266F68}" srcId="{5E12B809-A738-874E-B954-09AF05477A1A}" destId="{AD96A85F-AB04-154B-826D-789CC38B9203}" srcOrd="3" destOrd="0" parTransId="{653E0868-8090-014F-B991-65F701E496B8}" sibTransId="{D2259FF3-8AB7-3047-B4B3-FDF1565588E7}"/>
    <dgm:cxn modelId="{50CCAA87-A7E9-EA48-88D2-FBBEFCB78CC2}" srcId="{BE92453B-D483-704B-B66E-8B325AF655C6}" destId="{2149D771-C825-1948-9462-F3AA33BCEDCB}" srcOrd="1" destOrd="0" parTransId="{6140A870-A873-2144-98D3-89A7AF0AFDF4}" sibTransId="{C43B952C-B176-004A-AAC3-9656C8FDC7FD}"/>
    <dgm:cxn modelId="{FF936B89-7FA5-D146-80F9-24C4C941BAFE}" srcId="{5E12B809-A738-874E-B954-09AF05477A1A}" destId="{E7ED8721-CB34-D44E-BA93-6D416194D568}" srcOrd="2" destOrd="0" parTransId="{A5C8B114-BBD3-F245-810E-67EF32892427}" sibTransId="{9EFF65E7-FB37-6747-9430-B689A3B4C0F9}"/>
    <dgm:cxn modelId="{FBECAB89-F7D7-994B-9E8D-A5C0BC4CD537}" srcId="{5E12B809-A738-874E-B954-09AF05477A1A}" destId="{71D055DE-BF77-7044-83BF-A02327995DD0}" srcOrd="0" destOrd="0" parTransId="{8C983E4C-87F0-7040-94DD-338129E6EFC7}" sibTransId="{22297065-02A7-1D49-A511-67128AE79E35}"/>
    <dgm:cxn modelId="{778AAC9A-6C56-9647-935C-CDCDE86810DF}" type="presOf" srcId="{653E0868-8090-014F-B991-65F701E496B8}" destId="{F368DD6B-11A8-9E41-A78D-AAC844699CBC}" srcOrd="0" destOrd="0" presId="urn:microsoft.com/office/officeart/2005/8/layout/radial4"/>
    <dgm:cxn modelId="{19DFAC9D-88AA-DF45-BE81-C3C57F706492}" type="presOf" srcId="{D4D831F3-A1BA-3541-9B37-EE163A666D59}" destId="{B2ABA12A-D6FF-5D4C-9A59-EFFEDAE4D50C}" srcOrd="0" destOrd="0" presId="urn:microsoft.com/office/officeart/2005/8/layout/radial4"/>
    <dgm:cxn modelId="{4AB787B8-8B4D-124C-8D39-F21A94C6ECA9}" srcId="{BE92453B-D483-704B-B66E-8B325AF655C6}" destId="{5E12B809-A738-874E-B954-09AF05477A1A}" srcOrd="0" destOrd="0" parTransId="{46F67389-689B-3046-8E6E-DA435BC31439}" sibTransId="{078F051A-DDE4-CA4F-B164-462D706DE38F}"/>
    <dgm:cxn modelId="{13B2F1C0-19EB-5949-B72B-5057B12CC731}" type="presOf" srcId="{E7ED8721-CB34-D44E-BA93-6D416194D568}" destId="{8FC7FFA3-24BC-E347-BD0B-6BDC21C7CD1F}" srcOrd="0" destOrd="0" presId="urn:microsoft.com/office/officeart/2005/8/layout/radial4"/>
    <dgm:cxn modelId="{F2C1C0C6-1256-9B45-9F60-D48CCAC66ADC}" type="presOf" srcId="{2A2C34CF-A34C-8849-900E-827342D13143}" destId="{08FF08B5-DA21-A34A-9B23-FBA681FBCA93}" srcOrd="0" destOrd="0" presId="urn:microsoft.com/office/officeart/2005/8/layout/radial4"/>
    <dgm:cxn modelId="{02F3E9D3-5D3C-E141-966A-D6602C39137B}" type="presOf" srcId="{94301F8B-C7D8-1440-B8AC-CD8D7B3586F9}" destId="{CF87649B-14DE-E241-AE80-562E7610D680}" srcOrd="0" destOrd="0" presId="urn:microsoft.com/office/officeart/2005/8/layout/radial4"/>
    <dgm:cxn modelId="{FAB5CEEC-1B56-B14A-9B03-186B964970A9}" srcId="{5E12B809-A738-874E-B954-09AF05477A1A}" destId="{94301F8B-C7D8-1440-B8AC-CD8D7B3586F9}" srcOrd="4" destOrd="0" parTransId="{D4D831F3-A1BA-3541-9B37-EE163A666D59}" sibTransId="{C25AD6FD-1374-8249-917E-BFC7DC954B25}"/>
    <dgm:cxn modelId="{8E7A68FD-D11F-3D4B-9C68-E36AE6BCB11B}" type="presOf" srcId="{BE92453B-D483-704B-B66E-8B325AF655C6}" destId="{6C36CBEE-C96D-6442-9C28-6728DDCE0D2D}" srcOrd="0" destOrd="0" presId="urn:microsoft.com/office/officeart/2005/8/layout/radial4"/>
    <dgm:cxn modelId="{21DC8799-E16E-8B46-B9F6-04F2AB63DA6E}" type="presParOf" srcId="{6C36CBEE-C96D-6442-9C28-6728DDCE0D2D}" destId="{0F029CD1-3D50-824B-BFA1-68F1E2338232}" srcOrd="0" destOrd="0" presId="urn:microsoft.com/office/officeart/2005/8/layout/radial4"/>
    <dgm:cxn modelId="{0279D845-2EE6-3944-8C25-5CE6AFE39CB3}" type="presParOf" srcId="{6C36CBEE-C96D-6442-9C28-6728DDCE0D2D}" destId="{A00E5D66-DC17-F94F-B898-4124BE2822AA}" srcOrd="1" destOrd="0" presId="urn:microsoft.com/office/officeart/2005/8/layout/radial4"/>
    <dgm:cxn modelId="{E6362C8C-CA8F-2E45-9F78-564FE3C72614}" type="presParOf" srcId="{6C36CBEE-C96D-6442-9C28-6728DDCE0D2D}" destId="{3783085C-8C5B-524D-A891-6D68E1E3A8F9}" srcOrd="2" destOrd="0" presId="urn:microsoft.com/office/officeart/2005/8/layout/radial4"/>
    <dgm:cxn modelId="{D0787D61-C68D-1149-A463-7D62C3D471AC}" type="presParOf" srcId="{6C36CBEE-C96D-6442-9C28-6728DDCE0D2D}" destId="{08FF08B5-DA21-A34A-9B23-FBA681FBCA93}" srcOrd="3" destOrd="0" presId="urn:microsoft.com/office/officeart/2005/8/layout/radial4"/>
    <dgm:cxn modelId="{300EC401-FBD2-7B4B-B927-46C524062A6D}" type="presParOf" srcId="{6C36CBEE-C96D-6442-9C28-6728DDCE0D2D}" destId="{8B11249C-44A6-5E4C-9C55-C52C1E70E418}" srcOrd="4" destOrd="0" presId="urn:microsoft.com/office/officeart/2005/8/layout/radial4"/>
    <dgm:cxn modelId="{E975EE19-5EA6-064A-B94A-646463C899FC}" type="presParOf" srcId="{6C36CBEE-C96D-6442-9C28-6728DDCE0D2D}" destId="{C0F8EC97-FD0F-2E40-8A77-EB6782E9F48D}" srcOrd="5" destOrd="0" presId="urn:microsoft.com/office/officeart/2005/8/layout/radial4"/>
    <dgm:cxn modelId="{B70002C0-0E3C-AB4D-A0D5-BA096F0772FA}" type="presParOf" srcId="{6C36CBEE-C96D-6442-9C28-6728DDCE0D2D}" destId="{8FC7FFA3-24BC-E347-BD0B-6BDC21C7CD1F}" srcOrd="6" destOrd="0" presId="urn:microsoft.com/office/officeart/2005/8/layout/radial4"/>
    <dgm:cxn modelId="{0395F282-AFE0-1840-80CE-30226CB9ACE6}" type="presParOf" srcId="{6C36CBEE-C96D-6442-9C28-6728DDCE0D2D}" destId="{F368DD6B-11A8-9E41-A78D-AAC844699CBC}" srcOrd="7" destOrd="0" presId="urn:microsoft.com/office/officeart/2005/8/layout/radial4"/>
    <dgm:cxn modelId="{8D485FE3-3A85-C443-966F-E211CFA60B7F}" type="presParOf" srcId="{6C36CBEE-C96D-6442-9C28-6728DDCE0D2D}" destId="{728FFE5F-82C9-DB4D-AC15-0DEA69E0BFE3}" srcOrd="8" destOrd="0" presId="urn:microsoft.com/office/officeart/2005/8/layout/radial4"/>
    <dgm:cxn modelId="{F2DC5546-C3EB-C847-ABFB-D3E91CDABF6B}" type="presParOf" srcId="{6C36CBEE-C96D-6442-9C28-6728DDCE0D2D}" destId="{B2ABA12A-D6FF-5D4C-9A59-EFFEDAE4D50C}" srcOrd="9" destOrd="0" presId="urn:microsoft.com/office/officeart/2005/8/layout/radial4"/>
    <dgm:cxn modelId="{371E6113-CD31-804B-A85D-42DB632BBFF5}" type="presParOf" srcId="{6C36CBEE-C96D-6442-9C28-6728DDCE0D2D}" destId="{CF87649B-14DE-E241-AE80-562E7610D68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29CD1-3D50-824B-BFA1-68F1E2338232}">
      <dsp:nvSpPr>
        <dsp:cNvPr id="0" name=""/>
        <dsp:cNvSpPr/>
      </dsp:nvSpPr>
      <dsp:spPr>
        <a:xfrm>
          <a:off x="3277536" y="2912530"/>
          <a:ext cx="2385726" cy="2385726"/>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Narrow"/>
              <a:cs typeface="Arial Narrow"/>
            </a:rPr>
            <a:t>the profile of PE and sport is raised across the school as a tool for whole-school improvement</a:t>
          </a:r>
          <a:endParaRPr lang="en-US" sz="1900" b="1" kern="1200" dirty="0"/>
        </a:p>
      </dsp:txBody>
      <dsp:txXfrm>
        <a:off x="3626917" y="3261911"/>
        <a:ext cx="1686964" cy="1686964"/>
      </dsp:txXfrm>
    </dsp:sp>
    <dsp:sp modelId="{A00E5D66-DC17-F94F-B898-4124BE2822AA}">
      <dsp:nvSpPr>
        <dsp:cNvPr id="0" name=""/>
        <dsp:cNvSpPr/>
      </dsp:nvSpPr>
      <dsp:spPr>
        <a:xfrm rot="10800000">
          <a:off x="856990" y="3765427"/>
          <a:ext cx="2287416" cy="67993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83085C-8C5B-524D-A891-6D68E1E3A8F9}">
      <dsp:nvSpPr>
        <dsp:cNvPr id="0" name=""/>
        <dsp:cNvSpPr/>
      </dsp:nvSpPr>
      <dsp:spPr>
        <a:xfrm>
          <a:off x="21986" y="3437389"/>
          <a:ext cx="1670008" cy="1336006"/>
        </a:xfrm>
        <a:prstGeom prst="roundRect">
          <a:avLst>
            <a:gd name="adj" fmla="val 10000"/>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Behaviour</a:t>
          </a:r>
          <a:endParaRPr lang="en-US" sz="1700" kern="1200" dirty="0"/>
        </a:p>
      </dsp:txBody>
      <dsp:txXfrm>
        <a:off x="61116" y="3476519"/>
        <a:ext cx="1591748" cy="1257746"/>
      </dsp:txXfrm>
    </dsp:sp>
    <dsp:sp modelId="{08FF08B5-DA21-A34A-9B23-FBA681FBCA93}">
      <dsp:nvSpPr>
        <dsp:cNvPr id="0" name=""/>
        <dsp:cNvSpPr/>
      </dsp:nvSpPr>
      <dsp:spPr>
        <a:xfrm rot="12960000">
          <a:off x="1328661" y="2313773"/>
          <a:ext cx="2287416" cy="679932"/>
        </a:xfrm>
        <a:prstGeom prst="leftArrow">
          <a:avLst>
            <a:gd name="adj1" fmla="val 60000"/>
            <a:gd name="adj2" fmla="val 50000"/>
          </a:avLst>
        </a:prstGeom>
        <a:solidFill>
          <a:schemeClr val="accent2">
            <a:hueOff val="-3655148"/>
            <a:satOff val="-9514"/>
            <a:lumOff val="30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1249C-44A6-5E4C-9C55-C52C1E70E418}">
      <dsp:nvSpPr>
        <dsp:cNvPr id="0" name=""/>
        <dsp:cNvSpPr/>
      </dsp:nvSpPr>
      <dsp:spPr>
        <a:xfrm>
          <a:off x="712085" y="1313481"/>
          <a:ext cx="1670008" cy="1336006"/>
        </a:xfrm>
        <a:prstGeom prst="roundRect">
          <a:avLst>
            <a:gd name="adj" fmla="val 10000"/>
          </a:avLst>
        </a:prstGeom>
        <a:solidFill>
          <a:schemeClr val="accent2">
            <a:hueOff val="-3655148"/>
            <a:satOff val="-9514"/>
            <a:lumOff val="309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Attendance</a:t>
          </a:r>
        </a:p>
      </dsp:txBody>
      <dsp:txXfrm>
        <a:off x="751215" y="1352611"/>
        <a:ext cx="1591748" cy="1257746"/>
      </dsp:txXfrm>
    </dsp:sp>
    <dsp:sp modelId="{C0F8EC97-FD0F-2E40-8A77-EB6782E9F48D}">
      <dsp:nvSpPr>
        <dsp:cNvPr id="0" name=""/>
        <dsp:cNvSpPr/>
      </dsp:nvSpPr>
      <dsp:spPr>
        <a:xfrm rot="15120000">
          <a:off x="2563512" y="1416601"/>
          <a:ext cx="2287416" cy="679932"/>
        </a:xfrm>
        <a:prstGeom prst="leftArrow">
          <a:avLst>
            <a:gd name="adj1" fmla="val 60000"/>
            <a:gd name="adj2" fmla="val 50000"/>
          </a:avLst>
        </a:prstGeom>
        <a:solidFill>
          <a:schemeClr val="accent2">
            <a:hueOff val="-7310297"/>
            <a:satOff val="-19027"/>
            <a:lumOff val="61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7FFA3-24BC-E347-BD0B-6BDC21C7CD1F}">
      <dsp:nvSpPr>
        <dsp:cNvPr id="0" name=""/>
        <dsp:cNvSpPr/>
      </dsp:nvSpPr>
      <dsp:spPr>
        <a:xfrm>
          <a:off x="2518790" y="833"/>
          <a:ext cx="1670008" cy="1336006"/>
        </a:xfrm>
        <a:prstGeom prst="roundRect">
          <a:avLst>
            <a:gd name="adj" fmla="val 10000"/>
          </a:avLst>
        </a:prstGeom>
        <a:solidFill>
          <a:schemeClr val="accent2">
            <a:hueOff val="-7310297"/>
            <a:satOff val="-19027"/>
            <a:lumOff val="6195"/>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Targeted intervention</a:t>
          </a:r>
        </a:p>
      </dsp:txBody>
      <dsp:txXfrm>
        <a:off x="2557920" y="39963"/>
        <a:ext cx="1591748" cy="1257746"/>
      </dsp:txXfrm>
    </dsp:sp>
    <dsp:sp modelId="{0A243751-783E-6544-A185-E9F8C7CFE20C}">
      <dsp:nvSpPr>
        <dsp:cNvPr id="0" name=""/>
        <dsp:cNvSpPr/>
      </dsp:nvSpPr>
      <dsp:spPr>
        <a:xfrm rot="17280000">
          <a:off x="4089871" y="1416601"/>
          <a:ext cx="2287416" cy="679932"/>
        </a:xfrm>
        <a:prstGeom prst="leftArrow">
          <a:avLst>
            <a:gd name="adj1" fmla="val 60000"/>
            <a:gd name="adj2" fmla="val 50000"/>
          </a:avLst>
        </a:prstGeom>
        <a:solidFill>
          <a:schemeClr val="accent2">
            <a:hueOff val="-10965446"/>
            <a:satOff val="-28541"/>
            <a:lumOff val="92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16F846-0BBE-5142-AFBD-3DDD1CEC42CF}">
      <dsp:nvSpPr>
        <dsp:cNvPr id="0" name=""/>
        <dsp:cNvSpPr/>
      </dsp:nvSpPr>
      <dsp:spPr>
        <a:xfrm>
          <a:off x="4752000" y="833"/>
          <a:ext cx="1670008" cy="1336006"/>
        </a:xfrm>
        <a:prstGeom prst="roundRect">
          <a:avLst>
            <a:gd name="adj" fmla="val 10000"/>
          </a:avLst>
        </a:prstGeom>
        <a:solidFill>
          <a:schemeClr val="accent2">
            <a:hueOff val="-10965446"/>
            <a:satOff val="-28541"/>
            <a:lumOff val="9292"/>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Teaching life skills explicitly through PE &amp; Sport</a:t>
          </a:r>
        </a:p>
      </dsp:txBody>
      <dsp:txXfrm>
        <a:off x="4791130" y="39963"/>
        <a:ext cx="1591748" cy="1257746"/>
      </dsp:txXfrm>
    </dsp:sp>
    <dsp:sp modelId="{F368DD6B-11A8-9E41-A78D-AAC844699CBC}">
      <dsp:nvSpPr>
        <dsp:cNvPr id="0" name=""/>
        <dsp:cNvSpPr/>
      </dsp:nvSpPr>
      <dsp:spPr>
        <a:xfrm rot="19440000">
          <a:off x="5324722" y="2313773"/>
          <a:ext cx="2287416" cy="679932"/>
        </a:xfrm>
        <a:prstGeom prst="leftArrow">
          <a:avLst>
            <a:gd name="adj1" fmla="val 60000"/>
            <a:gd name="adj2" fmla="val 50000"/>
          </a:avLst>
        </a:prstGeom>
        <a:solidFill>
          <a:schemeClr val="accent2">
            <a:hueOff val="-14620594"/>
            <a:satOff val="-38054"/>
            <a:lumOff val="123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FFE5F-82C9-DB4D-AC15-0DEA69E0BFE3}">
      <dsp:nvSpPr>
        <dsp:cNvPr id="0" name=""/>
        <dsp:cNvSpPr/>
      </dsp:nvSpPr>
      <dsp:spPr>
        <a:xfrm>
          <a:off x="6558705" y="1313481"/>
          <a:ext cx="1670008" cy="1336006"/>
        </a:xfrm>
        <a:prstGeom prst="roundRect">
          <a:avLst>
            <a:gd name="adj" fmla="val 10000"/>
          </a:avLst>
        </a:prstGeom>
        <a:solidFill>
          <a:schemeClr val="accent2">
            <a:hueOff val="-14620594"/>
            <a:satOff val="-38054"/>
            <a:lumOff val="1239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Active Learning</a:t>
          </a:r>
        </a:p>
      </dsp:txBody>
      <dsp:txXfrm>
        <a:off x="6597835" y="1352611"/>
        <a:ext cx="1591748" cy="1257746"/>
      </dsp:txXfrm>
    </dsp:sp>
    <dsp:sp modelId="{B2ABA12A-D6FF-5D4C-9A59-EFFEDAE4D50C}">
      <dsp:nvSpPr>
        <dsp:cNvPr id="0" name=""/>
        <dsp:cNvSpPr/>
      </dsp:nvSpPr>
      <dsp:spPr>
        <a:xfrm>
          <a:off x="5796393" y="3765427"/>
          <a:ext cx="2287416" cy="679932"/>
        </a:xfrm>
        <a:prstGeom prst="leftArrow">
          <a:avLst>
            <a:gd name="adj1" fmla="val 60000"/>
            <a:gd name="adj2" fmla="val 50000"/>
          </a:avLst>
        </a:prstGeom>
        <a:solidFill>
          <a:schemeClr val="accent2">
            <a:hueOff val="-18275742"/>
            <a:satOff val="-47568"/>
            <a:lumOff val="15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87649B-14DE-E241-AE80-562E7610D680}">
      <dsp:nvSpPr>
        <dsp:cNvPr id="0" name=""/>
        <dsp:cNvSpPr/>
      </dsp:nvSpPr>
      <dsp:spPr>
        <a:xfrm>
          <a:off x="7248805" y="3437389"/>
          <a:ext cx="1670008" cy="1336006"/>
        </a:xfrm>
        <a:prstGeom prst="roundRect">
          <a:avLst>
            <a:gd name="adj" fmla="val 10000"/>
          </a:avLst>
        </a:prstGeom>
        <a:solidFill>
          <a:schemeClr val="accent2">
            <a:hueOff val="-18275742"/>
            <a:satOff val="-47568"/>
            <a:lumOff val="1548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Supporting your School Improvement Plan</a:t>
          </a:r>
        </a:p>
      </dsp:txBody>
      <dsp:txXfrm>
        <a:off x="7287935" y="3476519"/>
        <a:ext cx="1591748" cy="1257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29CD1-3D50-824B-BFA1-68F1E2338232}">
      <dsp:nvSpPr>
        <dsp:cNvPr id="0" name=""/>
        <dsp:cNvSpPr/>
      </dsp:nvSpPr>
      <dsp:spPr>
        <a:xfrm>
          <a:off x="3328169" y="3047423"/>
          <a:ext cx="2259061" cy="2259061"/>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a:cs typeface="Arial Narrow"/>
            </a:rPr>
            <a:t>Increased participation in competitive sport</a:t>
          </a:r>
          <a:endParaRPr lang="en-US" sz="2400" b="1" kern="1200" dirty="0"/>
        </a:p>
      </dsp:txBody>
      <dsp:txXfrm>
        <a:off x="3659001" y="3378255"/>
        <a:ext cx="1597397" cy="1597397"/>
      </dsp:txXfrm>
    </dsp:sp>
    <dsp:sp modelId="{A00E5D66-DC17-F94F-B898-4124BE2822AA}">
      <dsp:nvSpPr>
        <dsp:cNvPr id="0" name=""/>
        <dsp:cNvSpPr/>
      </dsp:nvSpPr>
      <dsp:spPr>
        <a:xfrm rot="10800000">
          <a:off x="1141304" y="3855038"/>
          <a:ext cx="2066587" cy="64383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83085C-8C5B-524D-A891-6D68E1E3A8F9}">
      <dsp:nvSpPr>
        <dsp:cNvPr id="0" name=""/>
        <dsp:cNvSpPr/>
      </dsp:nvSpPr>
      <dsp:spPr>
        <a:xfrm>
          <a:off x="68249" y="3318510"/>
          <a:ext cx="2146108" cy="1716886"/>
        </a:xfrm>
        <a:prstGeom prst="roundRect">
          <a:avLst>
            <a:gd name="adj" fmla="val 10000"/>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Mission &amp; Vision</a:t>
          </a:r>
        </a:p>
      </dsp:txBody>
      <dsp:txXfrm>
        <a:off x="118535" y="3368796"/>
        <a:ext cx="2045536" cy="1616314"/>
      </dsp:txXfrm>
    </dsp:sp>
    <dsp:sp modelId="{08FF08B5-DA21-A34A-9B23-FBA681FBCA93}">
      <dsp:nvSpPr>
        <dsp:cNvPr id="0" name=""/>
        <dsp:cNvSpPr/>
      </dsp:nvSpPr>
      <dsp:spPr>
        <a:xfrm rot="13500000">
          <a:off x="1810009" y="2240641"/>
          <a:ext cx="2066587" cy="643832"/>
        </a:xfrm>
        <a:prstGeom prst="leftArrow">
          <a:avLst>
            <a:gd name="adj1" fmla="val 60000"/>
            <a:gd name="adj2" fmla="val 50000"/>
          </a:avLst>
        </a:prstGeom>
        <a:solidFill>
          <a:schemeClr val="accent2">
            <a:hueOff val="-4568936"/>
            <a:satOff val="-11892"/>
            <a:lumOff val="38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1249C-44A6-5E4C-9C55-C52C1E70E418}">
      <dsp:nvSpPr>
        <dsp:cNvPr id="0" name=""/>
        <dsp:cNvSpPr/>
      </dsp:nvSpPr>
      <dsp:spPr>
        <a:xfrm>
          <a:off x="1039599" y="973464"/>
          <a:ext cx="2146108" cy="1716886"/>
        </a:xfrm>
        <a:prstGeom prst="roundRect">
          <a:avLst>
            <a:gd name="adj" fmla="val 10000"/>
          </a:avLst>
        </a:prstGeom>
        <a:solidFill>
          <a:schemeClr val="accent2">
            <a:hueOff val="-4568936"/>
            <a:satOff val="-11892"/>
            <a:lumOff val="3872"/>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Competition Formats</a:t>
          </a:r>
        </a:p>
      </dsp:txBody>
      <dsp:txXfrm>
        <a:off x="1089885" y="1023750"/>
        <a:ext cx="2045536" cy="1616314"/>
      </dsp:txXfrm>
    </dsp:sp>
    <dsp:sp modelId="{C0F8EC97-FD0F-2E40-8A77-EB6782E9F48D}">
      <dsp:nvSpPr>
        <dsp:cNvPr id="0" name=""/>
        <dsp:cNvSpPr/>
      </dsp:nvSpPr>
      <dsp:spPr>
        <a:xfrm rot="16200000">
          <a:off x="3424406" y="1571935"/>
          <a:ext cx="2066587" cy="643832"/>
        </a:xfrm>
        <a:prstGeom prst="leftArrow">
          <a:avLst>
            <a:gd name="adj1" fmla="val 60000"/>
            <a:gd name="adj2" fmla="val 50000"/>
          </a:avLst>
        </a:prstGeom>
        <a:solidFill>
          <a:schemeClr val="accent2">
            <a:hueOff val="-9137871"/>
            <a:satOff val="-23784"/>
            <a:lumOff val="77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7FFA3-24BC-E347-BD0B-6BDC21C7CD1F}">
      <dsp:nvSpPr>
        <dsp:cNvPr id="0" name=""/>
        <dsp:cNvSpPr/>
      </dsp:nvSpPr>
      <dsp:spPr>
        <a:xfrm>
          <a:off x="3384645" y="2115"/>
          <a:ext cx="2146108" cy="1716886"/>
        </a:xfrm>
        <a:prstGeom prst="roundRect">
          <a:avLst>
            <a:gd name="adj" fmla="val 10000"/>
          </a:avLst>
        </a:prstGeom>
        <a:solidFill>
          <a:schemeClr val="accent2">
            <a:hueOff val="-9137871"/>
            <a:satOff val="-23784"/>
            <a:lumOff val="7744"/>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Motivation</a:t>
          </a:r>
        </a:p>
      </dsp:txBody>
      <dsp:txXfrm>
        <a:off x="3434931" y="52401"/>
        <a:ext cx="2045536" cy="1616314"/>
      </dsp:txXfrm>
    </dsp:sp>
    <dsp:sp modelId="{F368DD6B-11A8-9E41-A78D-AAC844699CBC}">
      <dsp:nvSpPr>
        <dsp:cNvPr id="0" name=""/>
        <dsp:cNvSpPr/>
      </dsp:nvSpPr>
      <dsp:spPr>
        <a:xfrm rot="18948622">
          <a:off x="5061442" y="2263512"/>
          <a:ext cx="2066901" cy="643832"/>
        </a:xfrm>
        <a:prstGeom prst="leftArrow">
          <a:avLst>
            <a:gd name="adj1" fmla="val 60000"/>
            <a:gd name="adj2" fmla="val 50000"/>
          </a:avLst>
        </a:prstGeom>
        <a:solidFill>
          <a:schemeClr val="accent2">
            <a:hueOff val="-13706807"/>
            <a:satOff val="-35676"/>
            <a:lumOff val="11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FFE5F-82C9-DB4D-AC15-0DEA69E0BFE3}">
      <dsp:nvSpPr>
        <dsp:cNvPr id="0" name=""/>
        <dsp:cNvSpPr/>
      </dsp:nvSpPr>
      <dsp:spPr>
        <a:xfrm>
          <a:off x="5762861" y="1006634"/>
          <a:ext cx="2146108" cy="1716886"/>
        </a:xfrm>
        <a:prstGeom prst="roundRect">
          <a:avLst>
            <a:gd name="adj" fmla="val 10000"/>
          </a:avLst>
        </a:prstGeom>
        <a:solidFill>
          <a:schemeClr val="accent2">
            <a:hueOff val="-13706807"/>
            <a:satOff val="-35676"/>
            <a:lumOff val="11615"/>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Competence</a:t>
          </a:r>
        </a:p>
      </dsp:txBody>
      <dsp:txXfrm>
        <a:off x="5813147" y="1056920"/>
        <a:ext cx="2045536" cy="1616314"/>
      </dsp:txXfrm>
    </dsp:sp>
    <dsp:sp modelId="{B2ABA12A-D6FF-5D4C-9A59-EFFEDAE4D50C}">
      <dsp:nvSpPr>
        <dsp:cNvPr id="0" name=""/>
        <dsp:cNvSpPr/>
      </dsp:nvSpPr>
      <dsp:spPr>
        <a:xfrm>
          <a:off x="5707508" y="3855038"/>
          <a:ext cx="2066587" cy="643832"/>
        </a:xfrm>
        <a:prstGeom prst="leftArrow">
          <a:avLst>
            <a:gd name="adj1" fmla="val 60000"/>
            <a:gd name="adj2" fmla="val 50000"/>
          </a:avLst>
        </a:prstGeom>
        <a:solidFill>
          <a:schemeClr val="accent2">
            <a:hueOff val="-18275742"/>
            <a:satOff val="-47568"/>
            <a:lumOff val="15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87649B-14DE-E241-AE80-562E7610D680}">
      <dsp:nvSpPr>
        <dsp:cNvPr id="0" name=""/>
        <dsp:cNvSpPr/>
      </dsp:nvSpPr>
      <dsp:spPr>
        <a:xfrm>
          <a:off x="6701041" y="3318510"/>
          <a:ext cx="2146108" cy="1716886"/>
        </a:xfrm>
        <a:prstGeom prst="roundRect">
          <a:avLst>
            <a:gd name="adj" fmla="val 10000"/>
          </a:avLst>
        </a:prstGeom>
        <a:solidFill>
          <a:schemeClr val="accent2">
            <a:hueOff val="-18275742"/>
            <a:satOff val="-47568"/>
            <a:lumOff val="1548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Confidence</a:t>
          </a:r>
        </a:p>
      </dsp:txBody>
      <dsp:txXfrm>
        <a:off x="6751327" y="3368796"/>
        <a:ext cx="2045536" cy="161631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A65D6-19F1-FF48-8C17-50E3B1FC9D75}"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6EFB4-CAA8-A946-BBDF-2B9AE3F1009A}" type="slidenum">
              <a:rPr lang="en-US" smtClean="0"/>
              <a:t>‹#›</a:t>
            </a:fld>
            <a:endParaRPr lang="en-US"/>
          </a:p>
        </p:txBody>
      </p:sp>
    </p:spTree>
    <p:extLst>
      <p:ext uri="{BB962C8B-B14F-4D97-AF65-F5344CB8AC3E}">
        <p14:creationId xmlns:p14="http://schemas.microsoft.com/office/powerpoint/2010/main" val="1114960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dirty="0">
              <a:ea typeface="ＭＳ Ｐゴシック" pitchFamily="34"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0C6DB495-BFF1-462B-956E-51837253381B}"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6EFB4-CAA8-A946-BBDF-2B9AE3F1009A}" type="slidenum">
              <a:rPr lang="en-US" smtClean="0"/>
              <a:t>7</a:t>
            </a:fld>
            <a:endParaRPr lang="en-US"/>
          </a:p>
        </p:txBody>
      </p:sp>
    </p:spTree>
    <p:extLst>
      <p:ext uri="{BB962C8B-B14F-4D97-AF65-F5344CB8AC3E}">
        <p14:creationId xmlns:p14="http://schemas.microsoft.com/office/powerpoint/2010/main" val="16637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6EFB4-CAA8-A946-BBDF-2B9AE3F1009A}" type="slidenum">
              <a:rPr lang="en-US" smtClean="0"/>
              <a:t>15</a:t>
            </a:fld>
            <a:endParaRPr lang="en-US"/>
          </a:p>
        </p:txBody>
      </p:sp>
    </p:spTree>
    <p:extLst>
      <p:ext uri="{BB962C8B-B14F-4D97-AF65-F5344CB8AC3E}">
        <p14:creationId xmlns:p14="http://schemas.microsoft.com/office/powerpoint/2010/main" val="256100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6EFB4-CAA8-A946-BBDF-2B9AE3F1009A}" type="slidenum">
              <a:rPr lang="en-US" smtClean="0"/>
              <a:t>16</a:t>
            </a:fld>
            <a:endParaRPr lang="en-US"/>
          </a:p>
        </p:txBody>
      </p:sp>
    </p:spTree>
    <p:extLst>
      <p:ext uri="{BB962C8B-B14F-4D97-AF65-F5344CB8AC3E}">
        <p14:creationId xmlns:p14="http://schemas.microsoft.com/office/powerpoint/2010/main" val="343611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6EFB4-CAA8-A946-BBDF-2B9AE3F1009A}" type="slidenum">
              <a:rPr lang="en-US" smtClean="0"/>
              <a:t>32</a:t>
            </a:fld>
            <a:endParaRPr lang="en-US"/>
          </a:p>
        </p:txBody>
      </p:sp>
    </p:spTree>
    <p:extLst>
      <p:ext uri="{BB962C8B-B14F-4D97-AF65-F5344CB8AC3E}">
        <p14:creationId xmlns:p14="http://schemas.microsoft.com/office/powerpoint/2010/main" val="288663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a:prstGeom prst="rect">
            <a:avLst/>
          </a:prstGeo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
        <p:nvSpPr>
          <p:cNvPr id="8" name="Picture Placeholder 2"/>
          <p:cNvSpPr>
            <a:spLocks noGrp="1"/>
          </p:cNvSpPr>
          <p:nvPr>
            <p:ph type="pic" idx="1"/>
          </p:nvPr>
        </p:nvSpPr>
        <p:spPr>
          <a:xfrm>
            <a:off x="5090617" y="359392"/>
            <a:ext cx="3657600" cy="531807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GB"/>
              <a:t>Click to edit Master title style</a:t>
            </a:r>
            <a:endParaRPr/>
          </a:p>
        </p:txBody>
      </p:sp>
      <p:sp>
        <p:nvSpPr>
          <p:cNvPr id="3" name="Vertical Text Placeholder 2"/>
          <p:cNvSpPr>
            <a:spLocks noGrp="1"/>
          </p:cNvSpPr>
          <p:nvPr>
            <p:ph type="body" orient="vert" idx="1"/>
          </p:nvPr>
        </p:nvSpPr>
        <p:spPr>
          <a:xfrm>
            <a:off x="549275" y="1600201"/>
            <a:ext cx="8042276" cy="4343400"/>
          </a:xfrm>
          <a:prstGeom prst="rect">
            <a:avLst/>
          </a:prstGeo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a:prstGeom prst="rect">
            <a:avLst/>
          </a:prstGeo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a:prstGeom prst="rect">
            <a:avLst/>
          </a:prstGeo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74339718-27D1-4C54-B2B0-4006BC2E6865}"/>
              </a:ext>
            </a:extLst>
          </p:cNvPr>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1C3C3F8-C1EB-4231-A107-C044428764CC}"/>
              </a:ext>
            </a:extLst>
          </p:cNvPr>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72E166DD-03BB-364E-A58D-FCC7507A79A9}" type="slidenum">
              <a:rPr lang="en-GB"/>
              <a:pPr/>
              <a:t>‹#›</a:t>
            </a:fld>
            <a:endParaRPr lang="en-GB"/>
          </a:p>
        </p:txBody>
      </p:sp>
    </p:spTree>
    <p:extLst>
      <p:ext uri="{BB962C8B-B14F-4D97-AF65-F5344CB8AC3E}">
        <p14:creationId xmlns:p14="http://schemas.microsoft.com/office/powerpoint/2010/main" val="417041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GB"/>
              <a:t>Click to edit Master title style</a:t>
            </a:r>
            <a:endParaRPr/>
          </a:p>
        </p:txBody>
      </p:sp>
      <p:sp>
        <p:nvSpPr>
          <p:cNvPr id="3" name="Content Placeholder 2"/>
          <p:cNvSpPr>
            <a:spLocks noGrp="1"/>
          </p:cNvSpPr>
          <p:nvPr>
            <p:ph idx="1"/>
          </p:nvPr>
        </p:nvSpPr>
        <p:spPr>
          <a:xfrm>
            <a:off x="549275" y="1600201"/>
            <a:ext cx="8042276" cy="4343400"/>
          </a:xfrm>
          <a:prstGeom prst="rect">
            <a:avLst/>
          </a:prstGeo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a:prstGeom prst="rect">
            <a:avLst/>
          </a:prstGeo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a:prstGeom prst="rect">
            <a:avLst/>
          </a:prstGeo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B01F9CA3-105E-4857-9057-6DB6197DA786}" type="datetimeFigureOut">
              <a:rPr lang="en-US" smtClean="0"/>
              <a:t>10/27/2020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prstGeom prst="rect">
            <a:avLst/>
          </a:prstGeo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a:prstGeom prst="rect">
            <a:avLst/>
          </a:prstGeo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a:prstGeom prst="rect">
            <a:avLst/>
          </a:prstGeo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a:prstGeom prst="rect">
            <a:avLst/>
          </a:prstGeo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GB"/>
              <a:t>Click to edit Master title style</a:t>
            </a:r>
            <a:endParaRPr/>
          </a:p>
        </p:txBody>
      </p:sp>
      <p:sp>
        <p:nvSpPr>
          <p:cNvPr id="3" name="Date Placeholder 2"/>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a:prstGeom prst="rect">
            <a:avLst/>
          </a:prstGeo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a:prstGeom prst="rect">
            <a:avLst/>
          </a:prstGeo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fld id="{4242E3CF-45B0-9B48-9559-31EB8D027282}" type="datetimeFigureOut">
              <a:rPr lang="en-US" smtClean="0"/>
              <a:t>10/27/2020</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C1312494-8A43-A944-B3EF-F40B55C468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arallelogram 12"/>
          <p:cNvSpPr/>
          <p:nvPr userDrawn="1"/>
        </p:nvSpPr>
        <p:spPr>
          <a:xfrm>
            <a:off x="-230900" y="6075141"/>
            <a:ext cx="6753825" cy="822526"/>
          </a:xfrm>
          <a:prstGeom prst="parallelogram">
            <a:avLst/>
          </a:pr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userDrawn="1"/>
        </p:nvSpPr>
        <p:spPr>
          <a:xfrm>
            <a:off x="6292025" y="6075141"/>
            <a:ext cx="3102718" cy="822526"/>
          </a:xfrm>
          <a:prstGeom prst="parallelogram">
            <a:avLst/>
          </a:prstGeom>
          <a:solidFill>
            <a:srgbClr val="E475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69719" y="0"/>
            <a:ext cx="1080434" cy="1080434"/>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024" y="0"/>
            <a:ext cx="1080434" cy="108043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esvalleysport.co.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3423" y="4031225"/>
            <a:ext cx="4070589" cy="1917291"/>
          </a:xfrm>
        </p:spPr>
        <p:txBody>
          <a:bodyPr/>
          <a:lstStyle/>
          <a:p>
            <a:pPr algn="l">
              <a:spcBef>
                <a:spcPts val="0"/>
              </a:spcBef>
            </a:pPr>
            <a:r>
              <a:rPr lang="en-US" sz="1800" b="1" dirty="0">
                <a:solidFill>
                  <a:schemeClr val="tx1"/>
                </a:solidFill>
                <a:latin typeface="Calibri" panose="020F0502020204030204" pitchFamily="34" charset="0"/>
                <a:ea typeface="ＭＳ Ｐゴシック" pitchFamily="34" charset="-128"/>
                <a:cs typeface="Calibri" panose="020F0502020204030204" pitchFamily="34" charset="0"/>
              </a:rPr>
              <a:t>Tracy Raynor</a:t>
            </a:r>
          </a:p>
          <a:p>
            <a:pPr algn="l">
              <a:spcBef>
                <a:spcPts val="0"/>
              </a:spcBef>
            </a:pPr>
            <a:r>
              <a:rPr lang="en-US" sz="1800" b="1" dirty="0">
                <a:solidFill>
                  <a:schemeClr val="tx1"/>
                </a:solidFill>
                <a:latin typeface="Calibri" panose="020F0502020204030204" pitchFamily="34" charset="0"/>
                <a:cs typeface="Calibri" panose="020F0502020204030204" pitchFamily="34" charset="0"/>
              </a:rPr>
              <a:t>School Sport Project Officer</a:t>
            </a:r>
          </a:p>
          <a:p>
            <a:pPr algn="l">
              <a:spcBef>
                <a:spcPts val="0"/>
              </a:spcBef>
            </a:pPr>
            <a:r>
              <a:rPr lang="en-US" sz="1800" b="1" dirty="0">
                <a:solidFill>
                  <a:schemeClr val="tx1"/>
                </a:solidFill>
                <a:latin typeface="Calibri" panose="020F0502020204030204" pitchFamily="34" charset="0"/>
                <a:cs typeface="Calibri" panose="020F0502020204030204" pitchFamily="34" charset="0"/>
              </a:rPr>
              <a:t>Tees Valley Sport</a:t>
            </a:r>
          </a:p>
          <a:p>
            <a:pPr algn="l">
              <a:spcBef>
                <a:spcPts val="0"/>
              </a:spcBef>
            </a:pPr>
            <a:r>
              <a:rPr lang="en-US" sz="1800" b="1" dirty="0">
                <a:solidFill>
                  <a:srgbClr val="FFC000"/>
                </a:solidFill>
                <a:latin typeface="Calibri" panose="020F0502020204030204" pitchFamily="34" charset="0"/>
                <a:cs typeface="Calibri" panose="020F0502020204030204" pitchFamily="34" charset="0"/>
              </a:rPr>
              <a:t>t.raynor@tees.ac.uk</a:t>
            </a:r>
          </a:p>
          <a:p>
            <a:pPr algn="l">
              <a:spcBef>
                <a:spcPts val="0"/>
              </a:spcBef>
            </a:pPr>
            <a:r>
              <a:rPr lang="en-US" sz="1800" b="1" dirty="0">
                <a:solidFill>
                  <a:srgbClr val="FFC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www.teesvalleysport.co.uk</a:t>
            </a:r>
            <a:endParaRPr lang="en-US" sz="1800" b="1" dirty="0">
              <a:solidFill>
                <a:srgbClr val="FFC000"/>
              </a:solidFill>
              <a:latin typeface="Calibri" panose="020F0502020204030204" pitchFamily="34" charset="0"/>
              <a:cs typeface="Calibri" panose="020F0502020204030204" pitchFamily="34" charset="0"/>
            </a:endParaRPr>
          </a:p>
          <a:p>
            <a:pPr algn="l">
              <a:spcBef>
                <a:spcPts val="0"/>
              </a:spcBef>
            </a:pPr>
            <a:r>
              <a:rPr lang="en-US" sz="1800" b="1" dirty="0">
                <a:solidFill>
                  <a:srgbClr val="FF8700"/>
                </a:solidFill>
                <a:latin typeface="Calibri" panose="020F0502020204030204" pitchFamily="34" charset="0"/>
                <a:cs typeface="Calibri" panose="020F0502020204030204" pitchFamily="34" charset="0"/>
              </a:rPr>
              <a:t>                              </a:t>
            </a:r>
          </a:p>
          <a:p>
            <a:pPr algn="l">
              <a:spcBef>
                <a:spcPts val="0"/>
              </a:spcBef>
            </a:pPr>
            <a:r>
              <a:rPr lang="en-US" sz="1800" b="1" dirty="0">
                <a:solidFill>
                  <a:srgbClr val="FF8700"/>
                </a:solidFill>
                <a:latin typeface="Calibri" panose="020F0502020204030204" pitchFamily="34" charset="0"/>
                <a:cs typeface="Calibri" panose="020F0502020204030204" pitchFamily="34" charset="0"/>
              </a:rPr>
              <a:t>                        </a:t>
            </a:r>
            <a:r>
              <a:rPr lang="en-US" sz="1800" b="1" dirty="0">
                <a:solidFill>
                  <a:srgbClr val="FFC000"/>
                </a:solidFill>
                <a:latin typeface="Calibri" panose="020F0502020204030204" pitchFamily="34" charset="0"/>
                <a:cs typeface="Calibri" panose="020F0502020204030204" pitchFamily="34" charset="0"/>
              </a:rPr>
              <a:t>@teesvalleysport</a:t>
            </a:r>
          </a:p>
          <a:p>
            <a:pPr algn="l">
              <a:spcBef>
                <a:spcPts val="0"/>
              </a:spcBef>
            </a:pPr>
            <a:endParaRPr lang="en-US" sz="1200" b="1" dirty="0">
              <a:solidFill>
                <a:schemeClr val="tx1"/>
              </a:solidFill>
            </a:endParaRPr>
          </a:p>
        </p:txBody>
      </p:sp>
      <p:sp>
        <p:nvSpPr>
          <p:cNvPr id="5" name="TextBox 4"/>
          <p:cNvSpPr txBox="1"/>
          <p:nvPr/>
        </p:nvSpPr>
        <p:spPr>
          <a:xfrm>
            <a:off x="452250" y="478687"/>
            <a:ext cx="8674100" cy="3323987"/>
          </a:xfrm>
          <a:prstGeom prst="rect">
            <a:avLst/>
          </a:prstGeom>
          <a:noFill/>
        </p:spPr>
        <p:txBody>
          <a:bodyPr wrap="square" rtlCol="0">
            <a:spAutoFit/>
          </a:bodyPr>
          <a:lstStyle/>
          <a:p>
            <a:pPr algn="ctr"/>
            <a:r>
              <a:rPr lang="en-GB" sz="5400" b="1" dirty="0">
                <a:latin typeface="Calibri" panose="020F0502020204030204" pitchFamily="34" charset="0"/>
                <a:cs typeface="Calibri" panose="020F0502020204030204" pitchFamily="34" charset="0"/>
              </a:rPr>
              <a:t>Primary PE </a:t>
            </a:r>
          </a:p>
          <a:p>
            <a:pPr algn="ctr"/>
            <a:r>
              <a:rPr lang="en-GB" sz="5400" b="1" dirty="0">
                <a:latin typeface="Calibri" panose="020F0502020204030204" pitchFamily="34" charset="0"/>
                <a:cs typeface="Calibri" panose="020F0502020204030204" pitchFamily="34" charset="0"/>
              </a:rPr>
              <a:t>&amp; </a:t>
            </a:r>
          </a:p>
          <a:p>
            <a:pPr algn="ctr"/>
            <a:r>
              <a:rPr lang="en-GB" sz="5400" b="1" dirty="0">
                <a:latin typeface="Calibri" panose="020F0502020204030204" pitchFamily="34" charset="0"/>
                <a:cs typeface="Calibri" panose="020F0502020204030204" pitchFamily="34" charset="0"/>
              </a:rPr>
              <a:t>Sport Premium</a:t>
            </a:r>
          </a:p>
          <a:p>
            <a:pPr algn="ctr"/>
            <a:endParaRPr lang="en-GB" sz="2400" b="1" dirty="0">
              <a:latin typeface="Calibri" panose="020F0502020204030204" pitchFamily="34" charset="0"/>
              <a:cs typeface="Calibri" panose="020F0502020204030204" pitchFamily="34" charset="0"/>
            </a:endParaRPr>
          </a:p>
          <a:p>
            <a:pPr algn="ctr"/>
            <a:r>
              <a:rPr lang="en-GB" sz="2400" b="1" dirty="0">
                <a:latin typeface="Calibri" panose="020F0502020204030204" pitchFamily="34" charset="0"/>
                <a:cs typeface="Calibri" panose="020F0502020204030204" pitchFamily="34" charset="0"/>
              </a:rPr>
              <a:t>Thursday 22</a:t>
            </a:r>
            <a:r>
              <a:rPr lang="en-GB" sz="2400" b="1" baseline="30000" dirty="0">
                <a:latin typeface="Calibri" panose="020F0502020204030204" pitchFamily="34" charset="0"/>
                <a:cs typeface="Calibri" panose="020F0502020204030204" pitchFamily="34" charset="0"/>
              </a:rPr>
              <a:t>nd</a:t>
            </a:r>
            <a:r>
              <a:rPr lang="en-GB" sz="2400" b="1" dirty="0">
                <a:latin typeface="Calibri" panose="020F0502020204030204" pitchFamily="34" charset="0"/>
                <a:cs typeface="Calibri" panose="020F0502020204030204" pitchFamily="34" charset="0"/>
              </a:rPr>
              <a:t> October 2020</a:t>
            </a:r>
          </a:p>
        </p:txBody>
      </p:sp>
      <p:pic>
        <p:nvPicPr>
          <p:cNvPr id="1028" name="Picture 4" descr="Image result for facebook twitter instagram logo">
            <a:extLst>
              <a:ext uri="{FF2B5EF4-FFF2-40B4-BE49-F238E27FC236}">
                <a16:creationId xmlns:a16="http://schemas.microsoft.com/office/drawing/2014/main" id="{D3535648-1518-4465-969C-B5BEED4F2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50" y="5613184"/>
            <a:ext cx="1250540" cy="43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6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33C0-6AD2-4422-891B-0B430FB8AD11}"/>
              </a:ext>
            </a:extLst>
          </p:cNvPr>
          <p:cNvSpPr>
            <a:spLocks noGrp="1"/>
          </p:cNvSpPr>
          <p:nvPr>
            <p:ph type="ctrTitle"/>
          </p:nvPr>
        </p:nvSpPr>
        <p:spPr>
          <a:xfrm>
            <a:off x="685800" y="1395412"/>
            <a:ext cx="7772400" cy="1470025"/>
          </a:xfrm>
        </p:spPr>
        <p:txBody>
          <a:bodyPr/>
          <a:lstStyle/>
          <a:p>
            <a:r>
              <a:rPr lang="en-GB" dirty="0">
                <a:solidFill>
                  <a:srgbClr val="FFC000"/>
                </a:solidFill>
              </a:rPr>
              <a:t>Reflection</a:t>
            </a:r>
          </a:p>
        </p:txBody>
      </p:sp>
      <p:sp>
        <p:nvSpPr>
          <p:cNvPr id="3" name="Subtitle 2">
            <a:extLst>
              <a:ext uri="{FF2B5EF4-FFF2-40B4-BE49-F238E27FC236}">
                <a16:creationId xmlns:a16="http://schemas.microsoft.com/office/drawing/2014/main" id="{04CE3763-AA2E-478B-8185-3B1D485B199E}"/>
              </a:ext>
            </a:extLst>
          </p:cNvPr>
          <p:cNvSpPr>
            <a:spLocks noGrp="1"/>
          </p:cNvSpPr>
          <p:nvPr>
            <p:ph type="subTitle" idx="1"/>
          </p:nvPr>
        </p:nvSpPr>
        <p:spPr>
          <a:xfrm>
            <a:off x="1371600" y="2894934"/>
            <a:ext cx="6400800" cy="1912374"/>
          </a:xfrm>
        </p:spPr>
        <p:txBody>
          <a:bodyPr/>
          <a:lstStyle/>
          <a:p>
            <a:r>
              <a:rPr lang="en-GB" sz="2800" dirty="0"/>
              <a:t>What key achievements are you proud of from the previous academic year?</a:t>
            </a:r>
          </a:p>
        </p:txBody>
      </p:sp>
    </p:spTree>
    <p:extLst>
      <p:ext uri="{BB962C8B-B14F-4D97-AF65-F5344CB8AC3E}">
        <p14:creationId xmlns:p14="http://schemas.microsoft.com/office/powerpoint/2010/main" val="33336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9A95C-02EE-4A52-B30C-E349A1B2222D}"/>
              </a:ext>
            </a:extLst>
          </p:cNvPr>
          <p:cNvSpPr>
            <a:spLocks noChangeArrowheads="1"/>
          </p:cNvSpPr>
          <p:nvPr/>
        </p:nvSpPr>
        <p:spPr bwMode="auto">
          <a:xfrm>
            <a:off x="704008" y="1469640"/>
            <a:ext cx="859979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Updated government guidance states: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“Where schools are carrying forward under-spends,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their published online report should set out the amount being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carried forward and give brief reasons for this underspend.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Any under-spends carried forward will need to be spent in full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555555"/>
                </a:solidFill>
                <a:effectLst/>
                <a:latin typeface="Calibri" panose="020F0502020204030204" pitchFamily="34" charset="0"/>
                <a:cs typeface="Calibri" panose="020F0502020204030204" pitchFamily="34" charset="0"/>
              </a:rPr>
              <a:t>March 31, 2021 </a:t>
            </a:r>
            <a:r>
              <a:rPr kumimoji="0" lang="en-US" altLang="en-US" sz="2000" i="0" strike="noStrike" cap="none" normalizeH="0" baseline="0" dirty="0">
                <a:ln>
                  <a:noFill/>
                </a:ln>
                <a:solidFill>
                  <a:srgbClr val="555555"/>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and schools should factor this into spending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Calibri" panose="020F0502020204030204" pitchFamily="34" charset="0"/>
                <a:cs typeface="Calibri" panose="020F0502020204030204" pitchFamily="34" charset="0"/>
              </a:rPr>
              <a:t> for their 2020 to 2021 PE and Sport Premium allocation.” (DfE, 2020)</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780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3AEA-36BE-4B09-8FF9-CB6ED651A49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3BE6611-536E-464B-92F9-5D024656190E}"/>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7EBBCCB1-F602-493E-987A-660DC821D4AE}"/>
              </a:ext>
            </a:extLst>
          </p:cNvPr>
          <p:cNvPicPr>
            <a:picLocks noChangeAspect="1"/>
          </p:cNvPicPr>
          <p:nvPr/>
        </p:nvPicPr>
        <p:blipFill rotWithShape="1">
          <a:blip r:embed="rId2"/>
          <a:srcRect l="24086" t="20609" r="25161" b="15926"/>
          <a:stretch/>
        </p:blipFill>
        <p:spPr>
          <a:xfrm>
            <a:off x="270387" y="1023167"/>
            <a:ext cx="8603225" cy="5290671"/>
          </a:xfrm>
          <a:prstGeom prst="rect">
            <a:avLst/>
          </a:prstGeom>
        </p:spPr>
      </p:pic>
      <p:sp>
        <p:nvSpPr>
          <p:cNvPr id="5" name="Oval 4">
            <a:extLst>
              <a:ext uri="{FF2B5EF4-FFF2-40B4-BE49-F238E27FC236}">
                <a16:creationId xmlns:a16="http://schemas.microsoft.com/office/drawing/2014/main" id="{0DBF2C02-B506-4036-B1BA-4CEF889750ED}"/>
              </a:ext>
            </a:extLst>
          </p:cNvPr>
          <p:cNvSpPr/>
          <p:nvPr/>
        </p:nvSpPr>
        <p:spPr>
          <a:xfrm>
            <a:off x="5373329" y="1774464"/>
            <a:ext cx="707923" cy="265471"/>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88897EA-43A7-4661-B428-0B9D7D94FC23}"/>
              </a:ext>
            </a:extLst>
          </p:cNvPr>
          <p:cNvSpPr/>
          <p:nvPr/>
        </p:nvSpPr>
        <p:spPr>
          <a:xfrm>
            <a:off x="7167716" y="2096318"/>
            <a:ext cx="707923" cy="265471"/>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8290615-BA6F-498E-B598-12FA391AC504}"/>
              </a:ext>
            </a:extLst>
          </p:cNvPr>
          <p:cNvSpPr/>
          <p:nvPr/>
        </p:nvSpPr>
        <p:spPr>
          <a:xfrm>
            <a:off x="3608439" y="1760280"/>
            <a:ext cx="707923" cy="265471"/>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555251C-2E86-4A39-BB5C-BBE65CBB8687}"/>
              </a:ext>
            </a:extLst>
          </p:cNvPr>
          <p:cNvSpPr/>
          <p:nvPr/>
        </p:nvSpPr>
        <p:spPr>
          <a:xfrm>
            <a:off x="1371600" y="1760280"/>
            <a:ext cx="707923" cy="265471"/>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893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AADD-176A-4E98-AA5A-D1AB8E47579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FC0583B-40D5-4A62-BF82-7DF7B51487C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E4E094EE-8CE2-4D70-905C-2FD4C9BC15E1}"/>
              </a:ext>
            </a:extLst>
          </p:cNvPr>
          <p:cNvPicPr>
            <a:picLocks noChangeAspect="1"/>
          </p:cNvPicPr>
          <p:nvPr/>
        </p:nvPicPr>
        <p:blipFill rotWithShape="1">
          <a:blip r:embed="rId2"/>
          <a:srcRect l="13441" t="16213" r="15000" b="15352"/>
          <a:stretch/>
        </p:blipFill>
        <p:spPr>
          <a:xfrm>
            <a:off x="0" y="1029930"/>
            <a:ext cx="9234737" cy="4967748"/>
          </a:xfrm>
          <a:prstGeom prst="rect">
            <a:avLst/>
          </a:prstGeom>
        </p:spPr>
      </p:pic>
    </p:spTree>
    <p:extLst>
      <p:ext uri="{BB962C8B-B14F-4D97-AF65-F5344CB8AC3E}">
        <p14:creationId xmlns:p14="http://schemas.microsoft.com/office/powerpoint/2010/main" val="287353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01F29E-2B0B-44E9-B4AE-DC67A7673832}"/>
              </a:ext>
            </a:extLst>
          </p:cNvPr>
          <p:cNvPicPr>
            <a:picLocks noChangeAspect="1"/>
          </p:cNvPicPr>
          <p:nvPr/>
        </p:nvPicPr>
        <p:blipFill rotWithShape="1">
          <a:blip r:embed="rId2"/>
          <a:srcRect l="7956" t="14683" r="11936" b="7897"/>
          <a:stretch/>
        </p:blipFill>
        <p:spPr>
          <a:xfrm>
            <a:off x="-25857" y="894735"/>
            <a:ext cx="9169857" cy="5220930"/>
          </a:xfrm>
          <a:prstGeom prst="rect">
            <a:avLst/>
          </a:prstGeom>
        </p:spPr>
      </p:pic>
    </p:spTree>
    <p:extLst>
      <p:ext uri="{BB962C8B-B14F-4D97-AF65-F5344CB8AC3E}">
        <p14:creationId xmlns:p14="http://schemas.microsoft.com/office/powerpoint/2010/main" val="357116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1181218"/>
            <a:ext cx="8331200" cy="108029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20000"/>
              </a:lnSpc>
            </a:pPr>
            <a:r>
              <a:rPr lang="en-US" dirty="0">
                <a:latin typeface="Calibri" panose="020F0502020204030204" pitchFamily="34" charset="0"/>
                <a:cs typeface="Calibri" panose="020F0502020204030204" pitchFamily="34" charset="0"/>
              </a:rPr>
              <a:t>The engagement of all pupils in regular physical activity – the Chief Medical Officer guidelines recommend that all children and young people aged 5 to 18 engage in at least 60 minutes of physical activity a day, of which 30 minutes should be in school</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1244928" y="270431"/>
            <a:ext cx="6423831"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Key Indicator 1</a:t>
            </a:r>
            <a:endParaRPr lang="en-GB" sz="2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1383" y="2612608"/>
            <a:ext cx="1598083" cy="1468325"/>
          </a:xfrm>
          <a:prstGeom prst="rect">
            <a:avLst/>
          </a:prstGeom>
        </p:spPr>
      </p:pic>
      <p:pic>
        <p:nvPicPr>
          <p:cNvPr id="3" name="Picture 2"/>
          <p:cNvPicPr>
            <a:picLocks noChangeAspect="1"/>
          </p:cNvPicPr>
          <p:nvPr/>
        </p:nvPicPr>
        <p:blipFill>
          <a:blip r:embed="rId4"/>
          <a:stretch>
            <a:fillRect/>
          </a:stretch>
        </p:blipFill>
        <p:spPr>
          <a:xfrm>
            <a:off x="5642978" y="4370428"/>
            <a:ext cx="3354971" cy="1640905"/>
          </a:xfrm>
          <a:prstGeom prst="rect">
            <a:avLst/>
          </a:prstGeom>
        </p:spPr>
      </p:pic>
      <p:pic>
        <p:nvPicPr>
          <p:cNvPr id="1026" name="Picture 2" descr="Image result for teach active logo">
            <a:extLst>
              <a:ext uri="{FF2B5EF4-FFF2-40B4-BE49-F238E27FC236}">
                <a16:creationId xmlns:a16="http://schemas.microsoft.com/office/drawing/2014/main" id="{9B2717F8-69ED-4736-B303-815556E97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37" y="2327882"/>
            <a:ext cx="30099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11F6852-FEB1-4F62-8FF2-10345A894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679" y="4538417"/>
            <a:ext cx="349567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3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E740D5E-50C1-4C52-AE4C-05A2B5DBA8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79"/>
          <a:stretch/>
        </p:blipFill>
        <p:spPr bwMode="auto">
          <a:xfrm>
            <a:off x="1907458" y="172424"/>
            <a:ext cx="5329084" cy="5260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FEB5F9-D825-44F5-B0F9-D0BF5C112809}"/>
              </a:ext>
            </a:extLst>
          </p:cNvPr>
          <p:cNvSpPr txBox="1"/>
          <p:nvPr/>
        </p:nvSpPr>
        <p:spPr>
          <a:xfrm>
            <a:off x="176981" y="5147292"/>
            <a:ext cx="8967019" cy="923330"/>
          </a:xfrm>
          <a:prstGeom prst="rect">
            <a:avLst/>
          </a:prstGeom>
          <a:noFill/>
        </p:spPr>
        <p:txBody>
          <a:bodyPr wrap="square" rtlCol="0">
            <a:spAutoFit/>
          </a:bodyPr>
          <a:lstStyle/>
          <a:p>
            <a:pPr algn="r"/>
            <a:r>
              <a:rPr lang="en-GB" dirty="0"/>
              <a:t>			‘What works in schools and colleges to increase physical activity’</a:t>
            </a:r>
          </a:p>
          <a:p>
            <a:endParaRPr lang="en-GB" dirty="0"/>
          </a:p>
          <a:p>
            <a:pPr algn="r"/>
            <a:r>
              <a:rPr lang="en-GB" dirty="0"/>
              <a:t>Public Health</a:t>
            </a:r>
          </a:p>
        </p:txBody>
      </p:sp>
    </p:spTree>
    <p:extLst>
      <p:ext uri="{BB962C8B-B14F-4D97-AF65-F5344CB8AC3E}">
        <p14:creationId xmlns:p14="http://schemas.microsoft.com/office/powerpoint/2010/main" val="358588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928" y="201841"/>
            <a:ext cx="6423831" cy="523220"/>
          </a:xfrm>
          <a:prstGeom prst="rect">
            <a:avLst/>
          </a:prstGeom>
          <a:noFill/>
        </p:spPr>
        <p:txBody>
          <a:bodyPr wrap="square" rtlCol="0">
            <a:spAutoFit/>
          </a:bodyPr>
          <a:lstStyle/>
          <a:p>
            <a:pPr algn="ctr"/>
            <a:r>
              <a:rPr lang="en-US" sz="2800" b="1" dirty="0">
                <a:latin typeface="Arial Narrow"/>
                <a:cs typeface="Arial Narrow"/>
              </a:rPr>
              <a:t>Key Indicator 2</a:t>
            </a:r>
            <a:endParaRPr lang="en-GB" sz="2800" dirty="0">
              <a:latin typeface="Arial Narrow"/>
              <a:cs typeface="Arial Narrow"/>
            </a:endParaRPr>
          </a:p>
        </p:txBody>
      </p:sp>
      <p:graphicFrame>
        <p:nvGraphicFramePr>
          <p:cNvPr id="2" name="Diagram 1"/>
          <p:cNvGraphicFramePr/>
          <p:nvPr>
            <p:extLst>
              <p:ext uri="{D42A27DB-BD31-4B8C-83A1-F6EECF244321}">
                <p14:modId xmlns:p14="http://schemas.microsoft.com/office/powerpoint/2010/main" val="2582472269"/>
              </p:ext>
            </p:extLst>
          </p:nvPr>
        </p:nvGraphicFramePr>
        <p:xfrm>
          <a:off x="76200" y="1156862"/>
          <a:ext cx="8940800" cy="529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13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8EED-1784-46A4-B38F-09C5293DD465}"/>
              </a:ext>
            </a:extLst>
          </p:cNvPr>
          <p:cNvSpPr>
            <a:spLocks noGrp="1"/>
          </p:cNvSpPr>
          <p:nvPr>
            <p:ph type="ctrTitle"/>
          </p:nvPr>
        </p:nvSpPr>
        <p:spPr>
          <a:xfrm>
            <a:off x="685800" y="262296"/>
            <a:ext cx="7772400" cy="1470025"/>
          </a:xfrm>
        </p:spPr>
        <p:txBody>
          <a:bodyPr/>
          <a:lstStyle/>
          <a:p>
            <a:r>
              <a:rPr lang="en-GB" sz="2400" dirty="0"/>
              <a:t>PE can have a leading role in the physical, social, emotional and cognitive wellbeing of pupils</a:t>
            </a:r>
          </a:p>
        </p:txBody>
      </p:sp>
      <p:pic>
        <p:nvPicPr>
          <p:cNvPr id="6" name="Picture 5">
            <a:extLst>
              <a:ext uri="{FF2B5EF4-FFF2-40B4-BE49-F238E27FC236}">
                <a16:creationId xmlns:a16="http://schemas.microsoft.com/office/drawing/2014/main" id="{47346F76-1E9B-4A06-93BA-F314F717400A}"/>
              </a:ext>
            </a:extLst>
          </p:cNvPr>
          <p:cNvPicPr>
            <a:picLocks noChangeAspect="1"/>
          </p:cNvPicPr>
          <p:nvPr/>
        </p:nvPicPr>
        <p:blipFill rotWithShape="1">
          <a:blip r:embed="rId2"/>
          <a:srcRect l="15565" t="27204" r="61209" b="33417"/>
          <a:stretch/>
        </p:blipFill>
        <p:spPr>
          <a:xfrm>
            <a:off x="1932038" y="1415161"/>
            <a:ext cx="5279924" cy="5035484"/>
          </a:xfrm>
          <a:prstGeom prst="rect">
            <a:avLst/>
          </a:prstGeom>
        </p:spPr>
      </p:pic>
    </p:spTree>
    <p:extLst>
      <p:ext uri="{BB962C8B-B14F-4D97-AF65-F5344CB8AC3E}">
        <p14:creationId xmlns:p14="http://schemas.microsoft.com/office/powerpoint/2010/main" val="305700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3B41-C57D-418F-BACE-664116D9E1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4F85EB-7AFC-40EC-A80C-07007D2C5718}"/>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5753F32C-3AF4-4817-A534-4941D88C1721}"/>
              </a:ext>
            </a:extLst>
          </p:cNvPr>
          <p:cNvPicPr>
            <a:picLocks noChangeAspect="1"/>
          </p:cNvPicPr>
          <p:nvPr/>
        </p:nvPicPr>
        <p:blipFill rotWithShape="1">
          <a:blip r:embed="rId2"/>
          <a:srcRect l="18710" t="20656" r="22043" b="4982"/>
          <a:stretch/>
        </p:blipFill>
        <p:spPr>
          <a:xfrm>
            <a:off x="452282" y="1052567"/>
            <a:ext cx="8219769" cy="5615648"/>
          </a:xfrm>
          <a:prstGeom prst="rect">
            <a:avLst/>
          </a:prstGeom>
        </p:spPr>
      </p:pic>
    </p:spTree>
    <p:extLst>
      <p:ext uri="{BB962C8B-B14F-4D97-AF65-F5344CB8AC3E}">
        <p14:creationId xmlns:p14="http://schemas.microsoft.com/office/powerpoint/2010/main" val="270515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DC93-4EF2-478A-AF65-78AA1F53F9A2}"/>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a16="http://schemas.microsoft.com/office/drawing/2014/main" id="{ED3C9932-DFD9-417F-A90C-641E6944F281}"/>
              </a:ext>
            </a:extLst>
          </p:cNvPr>
          <p:cNvSpPr>
            <a:spLocks noGrp="1"/>
          </p:cNvSpPr>
          <p:nvPr>
            <p:ph idx="1"/>
          </p:nvPr>
        </p:nvSpPr>
        <p:spPr/>
        <p:txBody>
          <a:bodyPr/>
          <a:lstStyle/>
          <a:p>
            <a:r>
              <a:rPr lang="en-GB" dirty="0">
                <a:solidFill>
                  <a:schemeClr val="tx1"/>
                </a:solidFill>
              </a:rPr>
              <a:t>Conditions of the sport premium grant</a:t>
            </a:r>
          </a:p>
          <a:p>
            <a:r>
              <a:rPr lang="en-GB" dirty="0">
                <a:solidFill>
                  <a:schemeClr val="tx1"/>
                </a:solidFill>
              </a:rPr>
              <a:t>How to plan and report on your use of funding</a:t>
            </a:r>
          </a:p>
          <a:p>
            <a:r>
              <a:rPr lang="en-GB" b="1" dirty="0">
                <a:solidFill>
                  <a:schemeClr val="tx1"/>
                </a:solidFill>
              </a:rPr>
              <a:t>Sustainable</a:t>
            </a:r>
            <a:r>
              <a:rPr lang="en-GB" dirty="0">
                <a:solidFill>
                  <a:schemeClr val="tx1"/>
                </a:solidFill>
              </a:rPr>
              <a:t> measures for spending your funding</a:t>
            </a:r>
          </a:p>
          <a:p>
            <a:pPr marL="0" indent="0">
              <a:buNone/>
            </a:pPr>
            <a:endParaRPr lang="en-GB" dirty="0"/>
          </a:p>
        </p:txBody>
      </p:sp>
    </p:spTree>
    <p:extLst>
      <p:ext uri="{BB962C8B-B14F-4D97-AF65-F5344CB8AC3E}">
        <p14:creationId xmlns:p14="http://schemas.microsoft.com/office/powerpoint/2010/main" val="291417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B2818A-0D96-448C-B53A-C0D45AB6483A}"/>
              </a:ext>
            </a:extLst>
          </p:cNvPr>
          <p:cNvSpPr txBox="1"/>
          <p:nvPr/>
        </p:nvSpPr>
        <p:spPr>
          <a:xfrm>
            <a:off x="1200764" y="2644170"/>
            <a:ext cx="6998110" cy="1569660"/>
          </a:xfrm>
          <a:prstGeom prst="rect">
            <a:avLst/>
          </a:prstGeom>
          <a:noFill/>
        </p:spPr>
        <p:txBody>
          <a:bodyPr wrap="square">
            <a:spAutoFit/>
          </a:bodyPr>
          <a:lstStyle/>
          <a:p>
            <a:pPr algn="ctr"/>
            <a:r>
              <a:rPr lang="en-GB" sz="3200" dirty="0">
                <a:solidFill>
                  <a:schemeClr val="bg1">
                    <a:lumMod val="50000"/>
                  </a:schemeClr>
                </a:solidFill>
                <a:latin typeface="Calibri" panose="020F0502020204030204" pitchFamily="34" charset="0"/>
                <a:cs typeface="Calibri" panose="020F0502020204030204" pitchFamily="34" charset="0"/>
              </a:rPr>
              <a:t>If the funding ceased how would it affect the provision for children and young people?</a:t>
            </a:r>
          </a:p>
        </p:txBody>
      </p:sp>
      <p:sp>
        <p:nvSpPr>
          <p:cNvPr id="8" name="Title 1">
            <a:extLst>
              <a:ext uri="{FF2B5EF4-FFF2-40B4-BE49-F238E27FC236}">
                <a16:creationId xmlns:a16="http://schemas.microsoft.com/office/drawing/2014/main" id="{68AC41C3-F6B5-4DDA-9A37-EFA8E085721C}"/>
              </a:ext>
            </a:extLst>
          </p:cNvPr>
          <p:cNvSpPr txBox="1">
            <a:spLocks/>
          </p:cNvSpPr>
          <p:nvPr/>
        </p:nvSpPr>
        <p:spPr>
          <a:xfrm>
            <a:off x="549275" y="116829"/>
            <a:ext cx="8042276" cy="133695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br>
              <a:rPr lang="en-GB" dirty="0"/>
            </a:br>
            <a:r>
              <a:rPr lang="en-GB" dirty="0">
                <a:solidFill>
                  <a:srgbClr val="FFC000"/>
                </a:solidFill>
              </a:rPr>
              <a:t>Reflection</a:t>
            </a:r>
          </a:p>
        </p:txBody>
      </p:sp>
    </p:spTree>
    <p:extLst>
      <p:ext uri="{BB962C8B-B14F-4D97-AF65-F5344CB8AC3E}">
        <p14:creationId xmlns:p14="http://schemas.microsoft.com/office/powerpoint/2010/main" val="59773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3933" y="1215589"/>
            <a:ext cx="4089400" cy="1175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20000"/>
              </a:lnSpc>
            </a:pPr>
            <a:r>
              <a:rPr lang="en-US" sz="2000" dirty="0">
                <a:latin typeface="Calibri" panose="020F0502020204030204" pitchFamily="34" charset="0"/>
                <a:cs typeface="Calibri" panose="020F0502020204030204" pitchFamily="34" charset="0"/>
              </a:rPr>
              <a:t>Increased confidence, knowledge and skills of all staff in teaching PE and sport</a:t>
            </a:r>
            <a:endParaRPr lang="en-GB" sz="2000" dirty="0">
              <a:latin typeface="Calibri" panose="020F0502020204030204" pitchFamily="34" charset="0"/>
              <a:cs typeface="Calibri" panose="020F0502020204030204" pitchFamily="34" charset="0"/>
            </a:endParaRPr>
          </a:p>
        </p:txBody>
      </p:sp>
      <p:sp>
        <p:nvSpPr>
          <p:cNvPr id="5" name="TextBox 4"/>
          <p:cNvSpPr txBox="1"/>
          <p:nvPr/>
        </p:nvSpPr>
        <p:spPr>
          <a:xfrm>
            <a:off x="3200571" y="464092"/>
            <a:ext cx="2895583"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Key Indicator 3</a:t>
            </a:r>
            <a:endParaRPr lang="en-GB" sz="2800" dirty="0">
              <a:latin typeface="Calibri" panose="020F0502020204030204" pitchFamily="34" charset="0"/>
              <a:cs typeface="Calibri" panose="020F0502020204030204" pitchFamily="34" charset="0"/>
            </a:endParaRPr>
          </a:p>
        </p:txBody>
      </p:sp>
      <p:sp>
        <p:nvSpPr>
          <p:cNvPr id="6" name="TextBox 5"/>
          <p:cNvSpPr txBox="1"/>
          <p:nvPr/>
        </p:nvSpPr>
        <p:spPr>
          <a:xfrm>
            <a:off x="5796099" y="5058432"/>
            <a:ext cx="3014134" cy="954107"/>
          </a:xfrm>
          <a:prstGeom prst="rect">
            <a:avLst/>
          </a:prstGeom>
          <a:noFill/>
        </p:spPr>
        <p:txBody>
          <a:bodyPr wrap="square" rtlCol="0">
            <a:spAutoFit/>
          </a:bodyPr>
          <a:lstStyle/>
          <a:p>
            <a:pPr algn="ctr"/>
            <a:r>
              <a:rPr lang="en-US" sz="2800" b="1" dirty="0"/>
              <a:t>Are you sustainable?</a:t>
            </a:r>
          </a:p>
        </p:txBody>
      </p:sp>
      <p:sp>
        <p:nvSpPr>
          <p:cNvPr id="7" name="TextBox 6"/>
          <p:cNvSpPr txBox="1"/>
          <p:nvPr/>
        </p:nvSpPr>
        <p:spPr>
          <a:xfrm>
            <a:off x="584815" y="2607001"/>
            <a:ext cx="8127096" cy="2554545"/>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Upskill your staff!</a:t>
            </a:r>
          </a:p>
          <a:p>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CPD – in house or externally</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Team Teaching </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Observations </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Schemes of Work</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Swimming</a:t>
            </a:r>
          </a:p>
        </p:txBody>
      </p:sp>
    </p:spTree>
    <p:extLst>
      <p:ext uri="{BB962C8B-B14F-4D97-AF65-F5344CB8AC3E}">
        <p14:creationId xmlns:p14="http://schemas.microsoft.com/office/powerpoint/2010/main" val="2240664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7732" y="1215589"/>
            <a:ext cx="4089400" cy="1175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20000"/>
              </a:lnSpc>
            </a:pPr>
            <a:r>
              <a:rPr lang="en-US" sz="2000" dirty="0">
                <a:latin typeface="Calibri" panose="020F0502020204030204" pitchFamily="34" charset="0"/>
                <a:cs typeface="Calibri" panose="020F0502020204030204" pitchFamily="34" charset="0"/>
              </a:rPr>
              <a:t>Increased confidence, knowledge and skills of all staff in teaching PE and sport</a:t>
            </a:r>
            <a:endParaRPr lang="en-GB" sz="2000" dirty="0">
              <a:latin typeface="Calibri" panose="020F0502020204030204" pitchFamily="34" charset="0"/>
              <a:cs typeface="Calibri" panose="020F0502020204030204" pitchFamily="34" charset="0"/>
            </a:endParaRPr>
          </a:p>
        </p:txBody>
      </p:sp>
      <p:sp>
        <p:nvSpPr>
          <p:cNvPr id="5" name="TextBox 4"/>
          <p:cNvSpPr txBox="1"/>
          <p:nvPr/>
        </p:nvSpPr>
        <p:spPr>
          <a:xfrm>
            <a:off x="0" y="1315188"/>
            <a:ext cx="2607732"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Key Indicator 3</a:t>
            </a:r>
            <a:endParaRPr lang="en-GB" sz="2800" dirty="0">
              <a:latin typeface="Calibri" panose="020F0502020204030204" pitchFamily="34" charset="0"/>
              <a:cs typeface="Calibri" panose="020F0502020204030204" pitchFamily="34" charset="0"/>
            </a:endParaRPr>
          </a:p>
        </p:txBody>
      </p:sp>
      <p:sp>
        <p:nvSpPr>
          <p:cNvPr id="6" name="Rectangle 5"/>
          <p:cNvSpPr/>
          <p:nvPr/>
        </p:nvSpPr>
        <p:spPr>
          <a:xfrm>
            <a:off x="4419600" y="4888543"/>
            <a:ext cx="4165600" cy="1175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20000"/>
              </a:lnSpc>
            </a:pPr>
            <a:r>
              <a:rPr lang="en-US" sz="2000" dirty="0">
                <a:latin typeface="Calibri" panose="020F0502020204030204" pitchFamily="34" charset="0"/>
                <a:cs typeface="Calibri" panose="020F0502020204030204" pitchFamily="34" charset="0"/>
              </a:rPr>
              <a:t>Broader experience of a range of sports and activities offered to all pupils</a:t>
            </a:r>
          </a:p>
        </p:txBody>
      </p:sp>
      <p:sp>
        <p:nvSpPr>
          <p:cNvPr id="7" name="TextBox 6"/>
          <p:cNvSpPr txBox="1"/>
          <p:nvPr/>
        </p:nvSpPr>
        <p:spPr>
          <a:xfrm>
            <a:off x="4419600" y="4275473"/>
            <a:ext cx="3809672" cy="523220"/>
          </a:xfrm>
          <a:prstGeom prst="rect">
            <a:avLst/>
          </a:prstGeom>
          <a:noFill/>
        </p:spPr>
        <p:txBody>
          <a:bodyPr wrap="square" rtlCol="0">
            <a:spAutoFit/>
          </a:bodyPr>
          <a:lstStyle/>
          <a:p>
            <a:pPr algn="ctr"/>
            <a:r>
              <a:rPr lang="en-US" sz="2800" b="1" dirty="0">
                <a:latin typeface="Arial Narrow"/>
                <a:cs typeface="Arial Narrow"/>
              </a:rPr>
              <a:t>Key Indicator 4</a:t>
            </a:r>
            <a:endParaRPr lang="en-GB" sz="2800" dirty="0">
              <a:latin typeface="Arial Narrow"/>
              <a:cs typeface="Arial Narrow"/>
            </a:endParaRPr>
          </a:p>
        </p:txBody>
      </p:sp>
      <p:sp>
        <p:nvSpPr>
          <p:cNvPr id="11" name="Striped Right Arrow 10"/>
          <p:cNvSpPr/>
          <p:nvPr/>
        </p:nvSpPr>
        <p:spPr>
          <a:xfrm rot="20018694">
            <a:off x="1159077" y="3211560"/>
            <a:ext cx="7542141" cy="1243195"/>
          </a:xfrm>
          <a:prstGeom prst="stripedRightArrow">
            <a:avLst/>
          </a:prstGeom>
          <a:gradFill flip="none" rotWithShape="1">
            <a:gsLst>
              <a:gs pos="0">
                <a:srgbClr val="E4A465"/>
              </a:gs>
              <a:gs pos="85000">
                <a:srgbClr val="FF8700"/>
              </a:gs>
            </a:gsLst>
            <a:lin ang="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Box 1"/>
          <p:cNvSpPr txBox="1"/>
          <p:nvPr/>
        </p:nvSpPr>
        <p:spPr>
          <a:xfrm>
            <a:off x="0" y="2418061"/>
            <a:ext cx="3014134" cy="1815882"/>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Are you sustainable?</a:t>
            </a:r>
          </a:p>
          <a:p>
            <a:pPr algn="ctr"/>
            <a:endParaRPr lang="en-US" sz="2800" b="1" dirty="0">
              <a:latin typeface="Calibri" panose="020F0502020204030204" pitchFamily="34" charset="0"/>
              <a:cs typeface="Calibri" panose="020F0502020204030204" pitchFamily="34" charset="0"/>
            </a:endParaRPr>
          </a:p>
          <a:p>
            <a:pPr algn="ctr"/>
            <a:r>
              <a:rPr lang="en-US" sz="2800" b="1" u="sng" dirty="0">
                <a:latin typeface="Calibri" panose="020F0502020204030204" pitchFamily="34" charset="0"/>
                <a:cs typeface="Calibri" panose="020F0502020204030204" pitchFamily="34" charset="0"/>
              </a:rPr>
              <a:t>Workforce</a:t>
            </a:r>
          </a:p>
        </p:txBody>
      </p:sp>
    </p:spTree>
    <p:extLst>
      <p:ext uri="{BB962C8B-B14F-4D97-AF65-F5344CB8AC3E}">
        <p14:creationId xmlns:p14="http://schemas.microsoft.com/office/powerpoint/2010/main" val="3471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2929" y="1312273"/>
            <a:ext cx="4415615" cy="806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120000"/>
              </a:lnSpc>
            </a:pPr>
            <a:r>
              <a:rPr lang="en-US" sz="2000" dirty="0">
                <a:latin typeface="Calibri" panose="020F0502020204030204" pitchFamily="34" charset="0"/>
                <a:cs typeface="Calibri" panose="020F0502020204030204" pitchFamily="34" charset="0"/>
              </a:rPr>
              <a:t>Broader experience of a range of sports and activities offered to all pupils</a:t>
            </a:r>
          </a:p>
        </p:txBody>
      </p:sp>
      <p:sp>
        <p:nvSpPr>
          <p:cNvPr id="7" name="TextBox 6"/>
          <p:cNvSpPr txBox="1"/>
          <p:nvPr/>
        </p:nvSpPr>
        <p:spPr>
          <a:xfrm>
            <a:off x="2514764" y="532087"/>
            <a:ext cx="3809672"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Key Indicator 4</a:t>
            </a:r>
            <a:endParaRPr lang="en-GB" sz="2800" dirty="0">
              <a:latin typeface="Calibri" panose="020F0502020204030204" pitchFamily="34" charset="0"/>
              <a:cs typeface="Calibri" panose="020F0502020204030204" pitchFamily="34" charset="0"/>
            </a:endParaRPr>
          </a:p>
        </p:txBody>
      </p:sp>
      <p:sp>
        <p:nvSpPr>
          <p:cNvPr id="3" name="TextBox 2"/>
          <p:cNvSpPr txBox="1"/>
          <p:nvPr/>
        </p:nvSpPr>
        <p:spPr>
          <a:xfrm>
            <a:off x="820829" y="2939235"/>
            <a:ext cx="7502341"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New activities - exit routes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Themed days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Active focus weeks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Which groups of children? </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Targeted approach</a:t>
            </a:r>
          </a:p>
        </p:txBody>
      </p:sp>
    </p:spTree>
    <p:extLst>
      <p:ext uri="{BB962C8B-B14F-4D97-AF65-F5344CB8AC3E}">
        <p14:creationId xmlns:p14="http://schemas.microsoft.com/office/powerpoint/2010/main" val="371613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928" y="270431"/>
            <a:ext cx="6423831"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Key Indicator 5</a:t>
            </a:r>
            <a:endParaRPr lang="en-GB" sz="2800" dirty="0">
              <a:latin typeface="Calibri" panose="020F0502020204030204" pitchFamily="34" charset="0"/>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4195511661"/>
              </p:ext>
            </p:extLst>
          </p:nvPr>
        </p:nvGraphicFramePr>
        <p:xfrm>
          <a:off x="0" y="1016000"/>
          <a:ext cx="89154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31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C3E1-11A6-448E-8E1E-B340354E2F98}"/>
              </a:ext>
            </a:extLst>
          </p:cNvPr>
          <p:cNvSpPr>
            <a:spLocks noGrp="1"/>
          </p:cNvSpPr>
          <p:nvPr>
            <p:ph type="title"/>
          </p:nvPr>
        </p:nvSpPr>
        <p:spPr/>
        <p:txBody>
          <a:bodyPr/>
          <a:lstStyle/>
          <a:p>
            <a:r>
              <a:rPr lang="en-GB" dirty="0"/>
              <a:t>Looking Ahead…</a:t>
            </a:r>
          </a:p>
        </p:txBody>
      </p:sp>
      <p:sp>
        <p:nvSpPr>
          <p:cNvPr id="3" name="Content Placeholder 2">
            <a:extLst>
              <a:ext uri="{FF2B5EF4-FFF2-40B4-BE49-F238E27FC236}">
                <a16:creationId xmlns:a16="http://schemas.microsoft.com/office/drawing/2014/main" id="{6FB9F693-2B8B-43DD-ADAD-889A8008E3BF}"/>
              </a:ext>
            </a:extLst>
          </p:cNvPr>
          <p:cNvSpPr>
            <a:spLocks noGrp="1"/>
          </p:cNvSpPr>
          <p:nvPr>
            <p:ph idx="1"/>
          </p:nvPr>
        </p:nvSpPr>
        <p:spPr>
          <a:xfrm>
            <a:off x="549275" y="1610033"/>
            <a:ext cx="8042276" cy="4343400"/>
          </a:xfrm>
        </p:spPr>
        <p:txBody>
          <a:bodyPr/>
          <a:lstStyle/>
          <a:p>
            <a:pPr marL="0" lvl="0" indent="0" algn="ctr" fontAlgn="base">
              <a:lnSpc>
                <a:spcPct val="107000"/>
              </a:lnSpc>
              <a:spcAft>
                <a:spcPts val="800"/>
              </a:spcAft>
              <a:buNone/>
              <a:tabLst>
                <a:tab pos="457200" algn="l"/>
              </a:tabLst>
            </a:pPr>
            <a:r>
              <a:rPr lang="en-GB" b="1" u="sng"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Sustainability</a:t>
            </a:r>
            <a:endParaRPr lang="en-GB" b="1" u="sng"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TOP TIPS : </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Look for CPD opportunities linked to Physical Education delivery, whole school physically active learning strategies or outdoor learning initiatives. </a:t>
            </a:r>
          </a:p>
          <a:p>
            <a:pPr>
              <a:lnSpc>
                <a:spcPct val="107000"/>
              </a:lnSpc>
              <a:spcAft>
                <a:spcPts val="800"/>
              </a:spcAft>
            </a:pPr>
            <a:r>
              <a:rPr lang="en-GB"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nvest in CPD that aims to address staff motivations and relationships with physical activity rather than simply upskilling staff in traditional sports.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8635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E4CE3-948D-44D9-96D4-4B5228C84C68}"/>
              </a:ext>
            </a:extLst>
          </p:cNvPr>
          <p:cNvSpPr>
            <a:spLocks noGrp="1"/>
          </p:cNvSpPr>
          <p:nvPr>
            <p:ph idx="1"/>
          </p:nvPr>
        </p:nvSpPr>
        <p:spPr>
          <a:xfrm>
            <a:off x="549275" y="628035"/>
            <a:ext cx="8042276" cy="4343400"/>
          </a:xfrm>
        </p:spPr>
        <p:txBody>
          <a:bodyPr/>
          <a:lstStyle/>
          <a:p>
            <a:pPr marL="0" lvl="0" indent="0" algn="ctr" fontAlgn="base">
              <a:lnSpc>
                <a:spcPct val="107000"/>
              </a:lnSpc>
              <a:spcAft>
                <a:spcPts val="800"/>
              </a:spcAft>
              <a:buNone/>
            </a:pPr>
            <a:r>
              <a:rPr lang="en-GB" b="1" u="sng"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Whole School Improvement</a:t>
            </a:r>
            <a:endParaRPr lang="en-GB" b="1" u="sng" dirty="0">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None/>
            </a:pPr>
            <a:endPar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fontAlgn="base">
              <a:lnSpc>
                <a:spcPct val="107000"/>
              </a:lnSpc>
              <a:spcAft>
                <a:spcPts val="800"/>
              </a:spcAft>
              <a:buNone/>
            </a:pPr>
            <a:r>
              <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TOP TIPS </a:t>
            </a:r>
            <a:r>
              <a:rPr lang="en-GB"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a:t>
            </a: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Look at your whole school improvement plan</a:t>
            </a:r>
            <a:r>
              <a:rPr lang="en-GB"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 i</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dentify any areas where sporting activities or physical activity can positively impact on targeted pupils or outcomes such as reading, writing, behaviour or attendance. </a:t>
            </a: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Embed successful physically active learning approaches such as Active Maths, Active Phonics or Cross Curricular Orienteering.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491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367E5-4531-4968-80C2-47FC4732B824}"/>
              </a:ext>
            </a:extLst>
          </p:cNvPr>
          <p:cNvSpPr>
            <a:spLocks noGrp="1"/>
          </p:cNvSpPr>
          <p:nvPr>
            <p:ph idx="1"/>
          </p:nvPr>
        </p:nvSpPr>
        <p:spPr>
          <a:xfrm>
            <a:off x="411623" y="216309"/>
            <a:ext cx="8042276" cy="4989872"/>
          </a:xfrm>
        </p:spPr>
        <p:txBody>
          <a:bodyPr/>
          <a:lstStyle/>
          <a:p>
            <a:pPr marL="0" lvl="0" indent="0" algn="ctr" fontAlgn="base">
              <a:lnSpc>
                <a:spcPct val="107000"/>
              </a:lnSpc>
              <a:spcAft>
                <a:spcPts val="800"/>
              </a:spcAft>
              <a:buNone/>
            </a:pPr>
            <a:r>
              <a:rPr lang="en-GB" b="1" u="sng"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Outdoor Learning</a:t>
            </a:r>
            <a:r>
              <a:rPr lang="en-GB"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u="sng"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107950" indent="0">
              <a:lnSpc>
                <a:spcPct val="107000"/>
              </a:lnSpc>
              <a:spcAft>
                <a:spcPts val="800"/>
              </a:spcAft>
              <a:buNone/>
            </a:pPr>
            <a:endPar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endParaRPr>
          </a:p>
          <a:p>
            <a:pPr marL="107950" indent="0">
              <a:lnSpc>
                <a:spcPct val="107000"/>
              </a:lnSpc>
              <a:spcAft>
                <a:spcPts val="800"/>
              </a:spcAft>
              <a:buNone/>
            </a:pPr>
            <a:r>
              <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TOP TIPS: </a:t>
            </a:r>
          </a:p>
          <a:p>
            <a:pPr marL="393700" indent="-285750">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 your physical environment and try to create or improve a playground so  that it is stimulating and encourages children to move frequently.</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capital spend is not permitted, schools could introduce ‘all weather’ equipment that children can interact with in different ways to help build their physical literacy. </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 in CPD that builds confidence in your staff to deliver cross curricular outdoor lessons or Forest School activities.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3594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D2DB6-5B69-432E-8319-EDFE9961402F}"/>
              </a:ext>
            </a:extLst>
          </p:cNvPr>
          <p:cNvSpPr>
            <a:spLocks noGrp="1"/>
          </p:cNvSpPr>
          <p:nvPr>
            <p:ph idx="1"/>
          </p:nvPr>
        </p:nvSpPr>
        <p:spPr>
          <a:xfrm>
            <a:off x="550862" y="471949"/>
            <a:ext cx="8042276" cy="5638801"/>
          </a:xfrm>
        </p:spPr>
        <p:txBody>
          <a:bodyPr/>
          <a:lstStyle/>
          <a:p>
            <a:pPr marL="0" lvl="0" indent="0" algn="ctr" fontAlgn="base">
              <a:lnSpc>
                <a:spcPct val="107000"/>
              </a:lnSpc>
              <a:spcAft>
                <a:spcPts val="800"/>
              </a:spcAft>
              <a:buNone/>
            </a:pPr>
            <a:r>
              <a:rPr lang="en-GB"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Active Travel</a:t>
            </a:r>
            <a:endPar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ctr" fontAlgn="base">
              <a:lnSpc>
                <a:spcPct val="107000"/>
              </a:lnSpc>
              <a:spcAft>
                <a:spcPts val="800"/>
              </a:spcAft>
              <a:buNone/>
            </a:pPr>
            <a:endParaRPr lang="en-GB"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TOP TIPS: </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your PE &amp; Sport premium to invest in cycle training for pupils across the school and think about ways to involve the community to facilitate better access to active travel. </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active travel an easy option for families by ensuring the school grounds are accessible by bikes and scooters. </a:t>
            </a: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Look to research and invest in schemes that reward children for travelling to school in an active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4722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A63945-CC26-4467-9360-C381B99C34D7}"/>
              </a:ext>
            </a:extLst>
          </p:cNvPr>
          <p:cNvSpPr txBox="1"/>
          <p:nvPr/>
        </p:nvSpPr>
        <p:spPr>
          <a:xfrm>
            <a:off x="469489" y="517072"/>
            <a:ext cx="7632291" cy="4884414"/>
          </a:xfrm>
          <a:prstGeom prst="rect">
            <a:avLst/>
          </a:prstGeom>
          <a:noFill/>
        </p:spPr>
        <p:txBody>
          <a:bodyPr wrap="square">
            <a:spAutoFit/>
          </a:bodyPr>
          <a:lstStyle/>
          <a:p>
            <a:pPr lvl="0" algn="ctr" fontAlgn="base">
              <a:lnSpc>
                <a:spcPct val="107000"/>
              </a:lnSpc>
              <a:spcAft>
                <a:spcPts val="800"/>
              </a:spcAft>
            </a:pPr>
            <a:r>
              <a:rPr lang="en-GB"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Ensuring high quality PE provision</a:t>
            </a:r>
            <a:endParaRPr lang="en-GB"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TOP TIPS: </a:t>
            </a:r>
          </a:p>
          <a:p>
            <a:pPr>
              <a:lnSpc>
                <a:spcPct val="107000"/>
              </a:lnSpc>
              <a:spcAft>
                <a:spcPts val="800"/>
              </a:spcAft>
            </a:pPr>
            <a:endParaRPr lang="en-GB" b="1" dirty="0">
              <a:solidFill>
                <a:srgbClr val="FFC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Use the grant to invest in staff capacity to audit PE provision and staff competency through observation and interviews. </a:t>
            </a:r>
          </a:p>
          <a:p>
            <a:pPr marL="285750" indent="-285750">
              <a:lnSpc>
                <a:spcPct val="107000"/>
              </a:lnSpc>
              <a:spcAft>
                <a:spcPts val="800"/>
              </a:spcAf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Look for CPD opportunities for staff to be upskilled in PE delivery either through the Level 5/6 qualifications or a quality assured PE provider. </a:t>
            </a:r>
          </a:p>
          <a:p>
            <a:pPr marL="285750" indent="-285750">
              <a:lnSpc>
                <a:spcPct val="107000"/>
              </a:lnSpc>
              <a:spcAft>
                <a:spcPts val="800"/>
              </a:spcAf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As outdoor PE is now the ‘new normal’, this would also be a perfect opportunity for your staff to be upskilled in Outdoor Adventurous Activities (OAA).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94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B75457-199D-4E2C-8348-5F84F5BEC69B}"/>
              </a:ext>
            </a:extLst>
          </p:cNvPr>
          <p:cNvSpPr txBox="1"/>
          <p:nvPr/>
        </p:nvSpPr>
        <p:spPr>
          <a:xfrm>
            <a:off x="437536" y="1348800"/>
            <a:ext cx="8268928" cy="5509200"/>
          </a:xfrm>
          <a:prstGeom prst="rect">
            <a:avLst/>
          </a:prstGeom>
          <a:noFill/>
        </p:spPr>
        <p:txBody>
          <a:bodyPr wrap="square" rtlCol="0">
            <a:spAutoFit/>
          </a:bodyPr>
          <a:lstStyle/>
          <a:p>
            <a:r>
              <a:rPr lang="en-GB" sz="2000" b="1" dirty="0">
                <a:solidFill>
                  <a:srgbClr val="FFC000"/>
                </a:solidFill>
              </a:rPr>
              <a:t>47% </a:t>
            </a:r>
            <a:r>
              <a:rPr lang="en-GB" sz="2000" dirty="0"/>
              <a:t>of children were active for the recommended 60 minutes per day pre </a:t>
            </a:r>
            <a:r>
              <a:rPr lang="en-GB" sz="2000" dirty="0" err="1"/>
              <a:t>Covid</a:t>
            </a:r>
            <a:r>
              <a:rPr lang="en-GB" sz="2000" dirty="0"/>
              <a:t>, this dropped to </a:t>
            </a:r>
            <a:r>
              <a:rPr lang="en-GB" sz="2000" b="1" dirty="0">
                <a:solidFill>
                  <a:srgbClr val="FFC000"/>
                </a:solidFill>
              </a:rPr>
              <a:t>19% </a:t>
            </a:r>
            <a:r>
              <a:rPr lang="en-GB" sz="2000" dirty="0"/>
              <a:t>during lockdown.</a:t>
            </a:r>
          </a:p>
          <a:p>
            <a:endParaRPr lang="en-GB" sz="2000" dirty="0"/>
          </a:p>
          <a:p>
            <a:r>
              <a:rPr lang="en-GB" sz="2000" b="1" dirty="0">
                <a:solidFill>
                  <a:srgbClr val="FFC000"/>
                </a:solidFill>
              </a:rPr>
              <a:t>9% </a:t>
            </a:r>
            <a:r>
              <a:rPr lang="en-GB" sz="2000" dirty="0"/>
              <a:t>of parents reported children doing no physical activity at all.						</a:t>
            </a:r>
          </a:p>
          <a:p>
            <a:pPr algn="r"/>
            <a:r>
              <a:rPr lang="en-GB" sz="2000" dirty="0"/>
              <a:t>Sport England July 2020</a:t>
            </a:r>
          </a:p>
          <a:p>
            <a:pPr algn="r"/>
            <a:endParaRPr lang="en-GB" sz="2000" dirty="0"/>
          </a:p>
          <a:p>
            <a:pPr algn="r"/>
            <a:endParaRPr lang="en-GB" sz="2000" dirty="0"/>
          </a:p>
          <a:p>
            <a:pPr algn="r"/>
            <a:endParaRPr lang="en-GB" sz="2000" dirty="0"/>
          </a:p>
          <a:p>
            <a:r>
              <a:rPr lang="en-GB" sz="2000" b="1" dirty="0">
                <a:solidFill>
                  <a:srgbClr val="FFC000"/>
                </a:solidFill>
              </a:rPr>
              <a:t>73% </a:t>
            </a:r>
            <a:r>
              <a:rPr lang="en-GB" sz="2000" dirty="0"/>
              <a:t>returning to school with low physical fitness</a:t>
            </a:r>
          </a:p>
          <a:p>
            <a:endParaRPr lang="en-GB" sz="2000" dirty="0"/>
          </a:p>
          <a:p>
            <a:r>
              <a:rPr lang="en-GB" sz="2000" b="1" dirty="0">
                <a:solidFill>
                  <a:srgbClr val="FFC000"/>
                </a:solidFill>
              </a:rPr>
              <a:t>49% </a:t>
            </a:r>
            <a:r>
              <a:rPr lang="en-GB" sz="2000" dirty="0"/>
              <a:t>mental wellbeing issues including anxiety</a:t>
            </a:r>
          </a:p>
          <a:p>
            <a:endParaRPr lang="en-GB" sz="2000" dirty="0"/>
          </a:p>
          <a:p>
            <a:r>
              <a:rPr lang="en-GB" sz="2000" dirty="0"/>
              <a:t>												YST September 2020</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8964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B9647-55C9-4391-A4CD-D5C2F977039E}"/>
              </a:ext>
            </a:extLst>
          </p:cNvPr>
          <p:cNvSpPr txBox="1"/>
          <p:nvPr/>
        </p:nvSpPr>
        <p:spPr>
          <a:xfrm>
            <a:off x="412955" y="463644"/>
            <a:ext cx="8239432" cy="4622997"/>
          </a:xfrm>
          <a:prstGeom prst="rect">
            <a:avLst/>
          </a:prstGeom>
          <a:noFill/>
        </p:spPr>
        <p:txBody>
          <a:bodyPr wrap="square">
            <a:spAutoFit/>
          </a:bodyPr>
          <a:lstStyle/>
          <a:p>
            <a:pPr lvl="0" algn="ctr" fontAlgn="base">
              <a:lnSpc>
                <a:spcPct val="107000"/>
              </a:lnSpc>
              <a:spcAft>
                <a:spcPts val="800"/>
              </a:spcAft>
            </a:pPr>
            <a:r>
              <a:rPr lang="en-GB" sz="2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Innovation</a:t>
            </a:r>
            <a:endParaRPr lang="en-GB" sz="24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TOP TIPS: </a:t>
            </a:r>
            <a:endParaRPr lang="en-GB"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endParaRPr lang="en-GB" sz="1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your grant to expose children to activities that historically have not been part of your PE curriculum, however would still develop their fundamental movement skills. </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activities may also be more ‘COVID safe’ and naturally promote social distancing such as Yoga, Tai Chi.</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Build on the PE at Home momentum by creating an online platform or page on the school website that provide PESSPA ideas for parents and children to enjoy together outside of school. </a:t>
            </a:r>
          </a:p>
        </p:txBody>
      </p:sp>
    </p:spTree>
    <p:extLst>
      <p:ext uri="{BB962C8B-B14F-4D97-AF65-F5344CB8AC3E}">
        <p14:creationId xmlns:p14="http://schemas.microsoft.com/office/powerpoint/2010/main" val="128087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B2818A-0D96-448C-B53A-C0D45AB6483A}"/>
              </a:ext>
            </a:extLst>
          </p:cNvPr>
          <p:cNvSpPr txBox="1"/>
          <p:nvPr/>
        </p:nvSpPr>
        <p:spPr>
          <a:xfrm>
            <a:off x="1200764" y="2644170"/>
            <a:ext cx="6998110" cy="1077218"/>
          </a:xfrm>
          <a:prstGeom prst="rect">
            <a:avLst/>
          </a:prstGeom>
          <a:noFill/>
        </p:spPr>
        <p:txBody>
          <a:bodyPr wrap="square">
            <a:spAutoFit/>
          </a:bodyPr>
          <a:lstStyle/>
          <a:p>
            <a:pPr algn="ctr"/>
            <a:r>
              <a:rPr lang="en-GB" sz="3200" dirty="0">
                <a:solidFill>
                  <a:schemeClr val="bg1">
                    <a:lumMod val="50000"/>
                  </a:schemeClr>
                </a:solidFill>
                <a:latin typeface="Calibri" panose="020F0502020204030204" pitchFamily="34" charset="0"/>
                <a:cs typeface="Calibri" panose="020F0502020204030204" pitchFamily="34" charset="0"/>
              </a:rPr>
              <a:t>What are going to be your </a:t>
            </a:r>
            <a:r>
              <a:rPr lang="en-GB" sz="3200" dirty="0">
                <a:solidFill>
                  <a:srgbClr val="FFC000"/>
                </a:solidFill>
                <a:latin typeface="Calibri" panose="020F0502020204030204" pitchFamily="34" charset="0"/>
                <a:cs typeface="Calibri" panose="020F0502020204030204" pitchFamily="34" charset="0"/>
              </a:rPr>
              <a:t>sustainable</a:t>
            </a:r>
            <a:r>
              <a:rPr lang="en-GB" sz="3200" dirty="0">
                <a:solidFill>
                  <a:schemeClr val="bg1">
                    <a:lumMod val="50000"/>
                  </a:schemeClr>
                </a:solidFill>
                <a:latin typeface="Calibri" panose="020F0502020204030204" pitchFamily="34" charset="0"/>
                <a:cs typeface="Calibri" panose="020F0502020204030204" pitchFamily="34" charset="0"/>
              </a:rPr>
              <a:t> priorities for this academic year?</a:t>
            </a:r>
          </a:p>
        </p:txBody>
      </p:sp>
      <p:sp>
        <p:nvSpPr>
          <p:cNvPr id="8" name="Title 1">
            <a:extLst>
              <a:ext uri="{FF2B5EF4-FFF2-40B4-BE49-F238E27FC236}">
                <a16:creationId xmlns:a16="http://schemas.microsoft.com/office/drawing/2014/main" id="{68AC41C3-F6B5-4DDA-9A37-EFA8E085721C}"/>
              </a:ext>
            </a:extLst>
          </p:cNvPr>
          <p:cNvSpPr txBox="1">
            <a:spLocks/>
          </p:cNvSpPr>
          <p:nvPr/>
        </p:nvSpPr>
        <p:spPr>
          <a:xfrm>
            <a:off x="549275" y="116829"/>
            <a:ext cx="8042276" cy="133695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br>
              <a:rPr lang="en-GB" dirty="0"/>
            </a:br>
            <a:r>
              <a:rPr lang="en-GB" dirty="0">
                <a:solidFill>
                  <a:srgbClr val="FFC000"/>
                </a:solidFill>
              </a:rPr>
              <a:t>Reflection</a:t>
            </a:r>
          </a:p>
        </p:txBody>
      </p:sp>
    </p:spTree>
    <p:extLst>
      <p:ext uri="{BB962C8B-B14F-4D97-AF65-F5344CB8AC3E}">
        <p14:creationId xmlns:p14="http://schemas.microsoft.com/office/powerpoint/2010/main" val="314990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981" y="1483902"/>
            <a:ext cx="7772400" cy="1470025"/>
          </a:xfrm>
        </p:spPr>
        <p:txBody>
          <a:bodyPr/>
          <a:lstStyle/>
          <a:p>
            <a:r>
              <a:rPr lang="en-US" sz="7200" b="1" dirty="0">
                <a:solidFill>
                  <a:srgbClr val="000000"/>
                </a:solidFill>
                <a:latin typeface="Calibri" panose="020F0502020204030204" pitchFamily="34" charset="0"/>
                <a:cs typeface="Calibri" panose="020F0502020204030204" pitchFamily="34" charset="0"/>
              </a:rPr>
              <a:t>Thank You</a:t>
            </a:r>
          </a:p>
        </p:txBody>
      </p:sp>
      <p:sp>
        <p:nvSpPr>
          <p:cNvPr id="3" name="Subtitle 2"/>
          <p:cNvSpPr>
            <a:spLocks noGrp="1"/>
          </p:cNvSpPr>
          <p:nvPr>
            <p:ph type="subTitle" idx="1"/>
          </p:nvPr>
        </p:nvSpPr>
        <p:spPr>
          <a:xfrm>
            <a:off x="1616314" y="3429000"/>
            <a:ext cx="5655733" cy="1752600"/>
          </a:xfrm>
        </p:spPr>
        <p:txBody>
          <a:bodyPr/>
          <a:lstStyle/>
          <a:p>
            <a:r>
              <a:rPr lang="en-US" sz="4000" b="1" dirty="0">
                <a:solidFill>
                  <a:srgbClr val="000000"/>
                </a:solidFill>
                <a:latin typeface="Calibri" panose="020F0502020204030204" pitchFamily="34" charset="0"/>
                <a:cs typeface="Calibri" panose="020F0502020204030204" pitchFamily="34" charset="0"/>
              </a:rPr>
              <a:t>Any Questions ?</a:t>
            </a:r>
          </a:p>
        </p:txBody>
      </p:sp>
    </p:spTree>
    <p:extLst>
      <p:ext uri="{BB962C8B-B14F-4D97-AF65-F5344CB8AC3E}">
        <p14:creationId xmlns:p14="http://schemas.microsoft.com/office/powerpoint/2010/main" val="13820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580" y="1833151"/>
            <a:ext cx="8565108" cy="3394134"/>
          </a:xfrm>
          <a:prstGeom prst="rect">
            <a:avLst/>
          </a:prstGeom>
        </p:spPr>
        <p:txBody>
          <a:bodyPr wrap="square">
            <a:spAutoFit/>
          </a:bodyPr>
          <a:lstStyle/>
          <a:p>
            <a:pPr>
              <a:lnSpc>
                <a:spcPct val="120000"/>
              </a:lnSpc>
            </a:pPr>
            <a:r>
              <a:rPr lang="en-US" dirty="0">
                <a:latin typeface="Calibri" panose="020F0502020204030204" pitchFamily="34" charset="0"/>
                <a:cs typeface="Calibri" panose="020F0502020204030204" pitchFamily="34" charset="0"/>
              </a:rPr>
              <a:t>Schools can use the premium to secure improvements in the following indicators:</a:t>
            </a:r>
          </a:p>
          <a:p>
            <a:pPr>
              <a:lnSpc>
                <a:spcPct val="120000"/>
              </a:lnSpc>
            </a:pPr>
            <a:endParaRPr lang="en-GB" dirty="0">
              <a:latin typeface="Calibri" panose="020F0502020204030204" pitchFamily="34" charset="0"/>
              <a:cs typeface="Calibri" panose="020F0502020204030204" pitchFamily="34" charset="0"/>
            </a:endParaRPr>
          </a:p>
          <a:p>
            <a:pPr marL="457200" lvl="0" indent="-457200">
              <a:lnSpc>
                <a:spcPct val="120000"/>
              </a:lnSpc>
              <a:buFont typeface="+mj-lt"/>
              <a:buAutoNum type="arabicPeriod"/>
            </a:pPr>
            <a:r>
              <a:rPr lang="en-US" dirty="0">
                <a:latin typeface="Calibri" panose="020F0502020204030204" pitchFamily="34" charset="0"/>
                <a:cs typeface="Calibri" panose="020F0502020204030204" pitchFamily="34" charset="0"/>
              </a:rPr>
              <a:t>The engagement of all pupils in regular physical activity – the Chief Medical Officer guidelines recommend that all children and young people aged 5 to 18 engage in at least 60 minutes of physical activity a day, of which 30 minutes should be in school</a:t>
            </a:r>
            <a:endParaRPr lang="en-GB" dirty="0">
              <a:latin typeface="Calibri" panose="020F0502020204030204" pitchFamily="34" charset="0"/>
              <a:cs typeface="Calibri" panose="020F0502020204030204" pitchFamily="34" charset="0"/>
            </a:endParaRPr>
          </a:p>
          <a:p>
            <a:pPr marL="457200" lvl="0" indent="-457200">
              <a:lnSpc>
                <a:spcPct val="120000"/>
              </a:lnSpc>
              <a:buFont typeface="+mj-lt"/>
              <a:buAutoNum type="arabicPeriod"/>
            </a:pPr>
            <a:r>
              <a:rPr lang="en-US" dirty="0">
                <a:latin typeface="Calibri" panose="020F0502020204030204" pitchFamily="34" charset="0"/>
                <a:cs typeface="Calibri" panose="020F0502020204030204" pitchFamily="34" charset="0"/>
              </a:rPr>
              <a:t>The profile of PE and sport is raised across the school as a tool for whole-school improvement</a:t>
            </a:r>
            <a:endParaRPr lang="en-GB" dirty="0">
              <a:latin typeface="Calibri" panose="020F0502020204030204" pitchFamily="34" charset="0"/>
              <a:cs typeface="Calibri" panose="020F0502020204030204" pitchFamily="34" charset="0"/>
            </a:endParaRPr>
          </a:p>
          <a:p>
            <a:pPr marL="457200" lvl="0" indent="-457200">
              <a:lnSpc>
                <a:spcPct val="120000"/>
              </a:lnSpc>
              <a:buFont typeface="+mj-lt"/>
              <a:buAutoNum type="arabicPeriod"/>
            </a:pPr>
            <a:r>
              <a:rPr lang="en-US" dirty="0">
                <a:latin typeface="Calibri" panose="020F0502020204030204" pitchFamily="34" charset="0"/>
                <a:cs typeface="Calibri" panose="020F0502020204030204" pitchFamily="34" charset="0"/>
              </a:rPr>
              <a:t>Increased confidence, knowledge and skills of all staff in teaching PE and sport</a:t>
            </a:r>
            <a:endParaRPr lang="en-GB" dirty="0">
              <a:latin typeface="Calibri" panose="020F0502020204030204" pitchFamily="34" charset="0"/>
              <a:cs typeface="Calibri" panose="020F0502020204030204" pitchFamily="34" charset="0"/>
            </a:endParaRPr>
          </a:p>
          <a:p>
            <a:pPr marL="457200" lvl="0" indent="-457200">
              <a:lnSpc>
                <a:spcPct val="120000"/>
              </a:lnSpc>
              <a:buFont typeface="+mj-lt"/>
              <a:buAutoNum type="arabicPeriod"/>
            </a:pPr>
            <a:r>
              <a:rPr lang="en-US" dirty="0">
                <a:latin typeface="Calibri" panose="020F0502020204030204" pitchFamily="34" charset="0"/>
                <a:cs typeface="Calibri" panose="020F0502020204030204" pitchFamily="34" charset="0"/>
              </a:rPr>
              <a:t>Broader experience of a range of sports and activities offered to all pupils</a:t>
            </a:r>
            <a:endParaRPr lang="en-GB" dirty="0">
              <a:latin typeface="Calibri" panose="020F0502020204030204" pitchFamily="34" charset="0"/>
              <a:cs typeface="Calibri" panose="020F0502020204030204" pitchFamily="34" charset="0"/>
            </a:endParaRPr>
          </a:p>
          <a:p>
            <a:pPr marL="457200" lvl="0" indent="-457200">
              <a:lnSpc>
                <a:spcPct val="120000"/>
              </a:lnSpc>
              <a:buFont typeface="+mj-lt"/>
              <a:buAutoNum type="arabicPeriod"/>
            </a:pPr>
            <a:r>
              <a:rPr lang="en-US" dirty="0">
                <a:latin typeface="Calibri" panose="020F0502020204030204" pitchFamily="34" charset="0"/>
                <a:cs typeface="Calibri" panose="020F0502020204030204" pitchFamily="34" charset="0"/>
              </a:rPr>
              <a:t>Increased participation in competitive sport</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1244928" y="937274"/>
            <a:ext cx="6423831"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How to use the PE and sport premium</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0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75" y="1457673"/>
            <a:ext cx="8316122" cy="230832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Schools must use the funding to make additional and </a:t>
            </a:r>
            <a:r>
              <a:rPr lang="en-US" dirty="0">
                <a:solidFill>
                  <a:srgbClr val="0070C0"/>
                </a:solidFill>
                <a:latin typeface="Calibri" panose="020F0502020204030204" pitchFamily="34" charset="0"/>
                <a:cs typeface="Calibri" panose="020F0502020204030204" pitchFamily="34" charset="0"/>
              </a:rPr>
              <a:t>sustainable improvements </a:t>
            </a:r>
            <a:r>
              <a:rPr lang="en-US" dirty="0">
                <a:latin typeface="Calibri" panose="020F0502020204030204" pitchFamily="34" charset="0"/>
                <a:cs typeface="Calibri" panose="020F0502020204030204" pitchFamily="34" charset="0"/>
              </a:rPr>
              <a:t>to the quality of physical education (PE), physical activity and sport you offer.</a:t>
            </a:r>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means that you should use the premium to:</a:t>
            </a:r>
            <a:endParaRPr lang="en-GB" dirty="0">
              <a:latin typeface="Calibri" panose="020F0502020204030204" pitchFamily="34" charset="0"/>
              <a:cs typeface="Calibri" panose="020F0502020204030204" pitchFamily="34" charset="0"/>
            </a:endParaRPr>
          </a:p>
          <a:p>
            <a:pPr marL="342900" lvl="0" indent="-342900">
              <a:buFont typeface="Wingdings" charset="2"/>
              <a:buChar char="ü"/>
            </a:pPr>
            <a:r>
              <a:rPr lang="en-US" dirty="0">
                <a:latin typeface="Calibri" panose="020F0502020204030204" pitchFamily="34" charset="0"/>
                <a:cs typeface="Calibri" panose="020F0502020204030204" pitchFamily="34" charset="0"/>
              </a:rPr>
              <a:t>develop or add to the PE, physical activity and sport activities that your school already offers</a:t>
            </a:r>
            <a:endParaRPr lang="en-GB" dirty="0">
              <a:latin typeface="Calibri" panose="020F0502020204030204" pitchFamily="34" charset="0"/>
              <a:cs typeface="Calibri" panose="020F0502020204030204" pitchFamily="34" charset="0"/>
            </a:endParaRPr>
          </a:p>
          <a:p>
            <a:pPr marL="342900" lvl="0" indent="-342900">
              <a:buFont typeface="Wingdings" charset="2"/>
              <a:buChar char="ü"/>
            </a:pPr>
            <a:r>
              <a:rPr lang="en-US" dirty="0">
                <a:latin typeface="Calibri" panose="020F0502020204030204" pitchFamily="34" charset="0"/>
                <a:cs typeface="Calibri" panose="020F0502020204030204" pitchFamily="34" charset="0"/>
              </a:rPr>
              <a:t>build capacity and capability within the school to ensure that improvements made now will benefit pupils joining the school in future years</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1216520" y="615861"/>
            <a:ext cx="6423831"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How to use the PE and sport premium</a:t>
            </a:r>
            <a:endParaRPr lang="en-GB" sz="2800" dirty="0">
              <a:latin typeface="Calibri" panose="020F0502020204030204" pitchFamily="34" charset="0"/>
              <a:cs typeface="Calibri" panose="020F0502020204030204" pitchFamily="34" charset="0"/>
            </a:endParaRPr>
          </a:p>
        </p:txBody>
      </p:sp>
      <p:sp>
        <p:nvSpPr>
          <p:cNvPr id="6" name="TextBox 5"/>
          <p:cNvSpPr txBox="1"/>
          <p:nvPr/>
        </p:nvSpPr>
        <p:spPr>
          <a:xfrm>
            <a:off x="270375" y="4015027"/>
            <a:ext cx="8940800" cy="1600438"/>
          </a:xfrm>
          <a:prstGeom prst="rect">
            <a:avLst/>
          </a:prstGeom>
          <a:noFill/>
        </p:spPr>
        <p:txBody>
          <a:bodyPr wrap="square" rtlCol="0">
            <a:spAutoFit/>
          </a:bodyPr>
          <a:lstStyle/>
          <a:p>
            <a:r>
              <a:rPr lang="en-US" sz="1600" b="1" dirty="0" err="1">
                <a:latin typeface="Calibri" panose="020F0502020204030204" pitchFamily="34" charset="0"/>
                <a:cs typeface="Calibri" panose="020F0502020204030204" pitchFamily="34" charset="0"/>
              </a:rPr>
              <a:t>Ofsted</a:t>
            </a:r>
            <a:r>
              <a:rPr lang="en-US" sz="1600" b="1" dirty="0">
                <a:latin typeface="Calibri" panose="020F0502020204030204" pitchFamily="34" charset="0"/>
                <a:cs typeface="Calibri" panose="020F0502020204030204" pitchFamily="34" charset="0"/>
              </a:rPr>
              <a:t> inspections</a:t>
            </a:r>
          </a:p>
          <a:p>
            <a:endParaRPr lang="en-GB" sz="1600" dirty="0">
              <a:latin typeface="Calibri" panose="020F0502020204030204" pitchFamily="34" charset="0"/>
              <a:cs typeface="Calibri" panose="020F0502020204030204" pitchFamily="34" charset="0"/>
            </a:endParaRPr>
          </a:p>
          <a:p>
            <a:r>
              <a:rPr lang="en-US" sz="1600" dirty="0" err="1">
                <a:latin typeface="Calibri" panose="020F0502020204030204" pitchFamily="34" charset="0"/>
                <a:cs typeface="Calibri" panose="020F0502020204030204" pitchFamily="34" charset="0"/>
              </a:rPr>
              <a:t>Ofsted</a:t>
            </a:r>
            <a:r>
              <a:rPr lang="en-US" sz="1600" dirty="0">
                <a:latin typeface="Calibri" panose="020F0502020204030204" pitchFamily="34" charset="0"/>
                <a:cs typeface="Calibri" panose="020F0502020204030204" pitchFamily="34" charset="0"/>
              </a:rPr>
              <a:t> assesses how primary schools use the primary PE and sport premium. They measure its impact on pupil outcomes, and how effectively governors hold school leaders to account for this.</a:t>
            </a:r>
            <a:endParaRPr lang="en-GB"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This will be reported under the ‘effectiveness of leadership and management’ section of the framework</a:t>
            </a:r>
            <a:endParaRPr lang="en-GB" sz="16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6867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971" y="1219820"/>
            <a:ext cx="8116934" cy="2091598"/>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You should not use your funding to:</a:t>
            </a:r>
            <a:endParaRPr lang="en-GB" sz="1600" dirty="0">
              <a:latin typeface="Calibri" panose="020F0502020204030204" pitchFamily="34" charset="0"/>
              <a:cs typeface="Calibri" panose="020F0502020204030204" pitchFamily="34" charset="0"/>
            </a:endParaRPr>
          </a:p>
          <a:p>
            <a:pPr marL="342900" lvl="0" indent="-342900">
              <a:lnSpc>
                <a:spcPct val="120000"/>
              </a:lnSpc>
              <a:buFont typeface="Lucida Grande"/>
              <a:buChar char="X"/>
            </a:pPr>
            <a:r>
              <a:rPr lang="en-US" sz="1600" dirty="0">
                <a:latin typeface="Calibri" panose="020F0502020204030204" pitchFamily="34" charset="0"/>
                <a:cs typeface="Calibri" panose="020F0502020204030204" pitchFamily="34" charset="0"/>
              </a:rPr>
              <a:t>Employ coaches or specialist teachers to cover planning preparation and assessment (PPA) arrangements – these should come out of your core staffing budgets</a:t>
            </a:r>
            <a:endParaRPr lang="en-GB" sz="1600" dirty="0">
              <a:latin typeface="Calibri" panose="020F0502020204030204" pitchFamily="34" charset="0"/>
              <a:cs typeface="Calibri" panose="020F0502020204030204" pitchFamily="34" charset="0"/>
            </a:endParaRPr>
          </a:p>
          <a:p>
            <a:pPr marL="342900" lvl="0" indent="-342900">
              <a:lnSpc>
                <a:spcPct val="120000"/>
              </a:lnSpc>
              <a:buFont typeface="Lucida Grande"/>
              <a:buChar char="X"/>
            </a:pPr>
            <a:r>
              <a:rPr lang="en-US" sz="1600" dirty="0">
                <a:latin typeface="Calibri" panose="020F0502020204030204" pitchFamily="34" charset="0"/>
                <a:cs typeface="Calibri" panose="020F0502020204030204" pitchFamily="34" charset="0"/>
              </a:rPr>
              <a:t>Teach the minimum requirements of the national curriculum – with the exception of top-up swimming lessons after pupils’ completion of core lessons (or, in the case of academies and free schools, to teach your existing PE curriculum)</a:t>
            </a:r>
            <a:endParaRPr lang="en-GB" sz="1600" dirty="0">
              <a:latin typeface="Calibri" panose="020F0502020204030204" pitchFamily="34" charset="0"/>
              <a:cs typeface="Calibri" panose="020F0502020204030204" pitchFamily="34" charset="0"/>
            </a:endParaRPr>
          </a:p>
          <a:p>
            <a:pPr marL="342900" lvl="0" indent="-342900">
              <a:lnSpc>
                <a:spcPct val="120000"/>
              </a:lnSpc>
              <a:buFont typeface="Lucida Grande"/>
              <a:buChar char="X"/>
            </a:pPr>
            <a:r>
              <a:rPr lang="en-US" sz="1600" dirty="0">
                <a:latin typeface="Calibri" panose="020F0502020204030204" pitchFamily="34" charset="0"/>
                <a:cs typeface="Calibri" panose="020F0502020204030204" pitchFamily="34" charset="0"/>
              </a:rPr>
              <a:t>Fund capital expenditure</a:t>
            </a:r>
            <a:endParaRPr lang="en-GB" sz="1600" dirty="0">
              <a:latin typeface="Calibri" panose="020F0502020204030204" pitchFamily="34" charset="0"/>
              <a:cs typeface="Calibri" panose="020F0502020204030204" pitchFamily="34" charset="0"/>
            </a:endParaRPr>
          </a:p>
        </p:txBody>
      </p:sp>
      <p:sp>
        <p:nvSpPr>
          <p:cNvPr id="5" name="TextBox 4"/>
          <p:cNvSpPr txBox="1"/>
          <p:nvPr/>
        </p:nvSpPr>
        <p:spPr>
          <a:xfrm>
            <a:off x="2075106" y="398809"/>
            <a:ext cx="5522987" cy="830997"/>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What your funding should not be used for</a:t>
            </a:r>
            <a:endParaRPr lang="en-GB" sz="2400" dirty="0">
              <a:latin typeface="Calibri" panose="020F0502020204030204" pitchFamily="34" charset="0"/>
              <a:cs typeface="Calibri" panose="020F0502020204030204" pitchFamily="34" charset="0"/>
            </a:endParaRPr>
          </a:p>
          <a:p>
            <a:endParaRPr lang="en-US" sz="2400" dirty="0"/>
          </a:p>
        </p:txBody>
      </p:sp>
      <p:sp>
        <p:nvSpPr>
          <p:cNvPr id="6" name="TextBox 5"/>
          <p:cNvSpPr txBox="1"/>
          <p:nvPr/>
        </p:nvSpPr>
        <p:spPr>
          <a:xfrm>
            <a:off x="345571" y="3914459"/>
            <a:ext cx="8646029" cy="163121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The </a:t>
            </a:r>
            <a:r>
              <a:rPr lang="en-US" sz="2000" i="1" dirty="0" err="1">
                <a:latin typeface="Calibri" panose="020F0502020204030204" pitchFamily="34" charset="0"/>
                <a:cs typeface="Calibri" panose="020F0502020204030204" pitchFamily="34" charset="0"/>
              </a:rPr>
              <a:t>DfE</a:t>
            </a:r>
            <a:r>
              <a:rPr lang="en-US" sz="2000" i="1" dirty="0">
                <a:latin typeface="Calibri" panose="020F0502020204030204" pitchFamily="34" charset="0"/>
                <a:cs typeface="Calibri" panose="020F0502020204030204" pitchFamily="34" charset="0"/>
              </a:rPr>
              <a:t> does not set the </a:t>
            </a:r>
            <a:r>
              <a:rPr lang="en-US" sz="2000" i="1" dirty="0" err="1">
                <a:latin typeface="Calibri" panose="020F0502020204030204" pitchFamily="34" charset="0"/>
                <a:cs typeface="Calibri" panose="020F0502020204030204" pitchFamily="34" charset="0"/>
              </a:rPr>
              <a:t>capitalisation</a:t>
            </a:r>
            <a:r>
              <a:rPr lang="en-US" sz="2000" i="1" dirty="0">
                <a:latin typeface="Calibri" panose="020F0502020204030204" pitchFamily="34" charset="0"/>
                <a:cs typeface="Calibri" panose="020F0502020204030204" pitchFamily="34" charset="0"/>
              </a:rPr>
              <a:t> policy for each school. School business managers, school accountants and their auditors are best placed to advise on school’s agreed </a:t>
            </a:r>
            <a:r>
              <a:rPr lang="en-US" sz="2000" i="1" dirty="0" err="1">
                <a:latin typeface="Calibri" panose="020F0502020204030204" pitchFamily="34" charset="0"/>
                <a:cs typeface="Calibri" panose="020F0502020204030204" pitchFamily="34" charset="0"/>
              </a:rPr>
              <a:t>capitalisation</a:t>
            </a:r>
            <a:r>
              <a:rPr lang="en-US" sz="2000" i="1" dirty="0">
                <a:latin typeface="Calibri" panose="020F0502020204030204" pitchFamily="34" charset="0"/>
                <a:cs typeface="Calibri" panose="020F0502020204030204" pitchFamily="34" charset="0"/>
              </a:rPr>
              <a:t> policy. </a:t>
            </a:r>
            <a:r>
              <a:rPr lang="en-US" sz="2000" b="1" i="1" dirty="0">
                <a:latin typeface="Calibri" panose="020F0502020204030204" pitchFamily="34" charset="0"/>
                <a:cs typeface="Calibri" panose="020F0502020204030204" pitchFamily="34" charset="0"/>
              </a:rPr>
              <a:t>We encourage schools to consult with their school business manager, accountant or auditor to determine which items would be considered capital expenditure.”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4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1248019"/>
            <a:ext cx="8940800" cy="4247317"/>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You must publish details of how you spend your PE and sport premium funding by the end of the summer term – Date TBC</a:t>
            </a:r>
          </a:p>
          <a:p>
            <a:endParaRPr lang="en-US" sz="14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Online reporting must include:</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The amount of premium received</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A full breakdown of how it has been spent</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The impact the school has seen on pupils’ PE, physical activity, sport participation and attainment</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How the improvements will be sustainable in the future</a:t>
            </a:r>
          </a:p>
          <a:p>
            <a:r>
              <a:rPr lang="en-US" sz="1600" dirty="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You are also required to publish the percentage of pupils within your year 6 cohort in the 2020 to 2021 academic year who met the national curriculum requirement to:</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Swim competently, confidently and proficiently over a distance of at least 25 </a:t>
            </a:r>
            <a:r>
              <a:rPr lang="en-US" sz="1600" dirty="0" err="1">
                <a:latin typeface="Calibri" panose="020F0502020204030204" pitchFamily="34" charset="0"/>
                <a:cs typeface="Calibri" panose="020F0502020204030204" pitchFamily="34" charset="0"/>
              </a:rPr>
              <a:t>metres</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Use a range of strokes effectively</a:t>
            </a:r>
            <a:endParaRPr lang="en-GB" sz="1600" dirty="0">
              <a:latin typeface="Calibri" panose="020F0502020204030204" pitchFamily="34" charset="0"/>
              <a:cs typeface="Calibri" panose="020F0502020204030204" pitchFamily="34" charset="0"/>
            </a:endParaRPr>
          </a:p>
          <a:p>
            <a:pPr marL="285750" lvl="0" indent="-285750">
              <a:buFont typeface="Wingdings" charset="2"/>
              <a:buChar char="ü"/>
            </a:pPr>
            <a:r>
              <a:rPr lang="en-US" sz="1600" dirty="0">
                <a:latin typeface="Calibri" panose="020F0502020204030204" pitchFamily="34" charset="0"/>
                <a:cs typeface="Calibri" panose="020F0502020204030204" pitchFamily="34" charset="0"/>
              </a:rPr>
              <a:t>Perform safe self-rescue in different water-based situations</a:t>
            </a:r>
          </a:p>
          <a:p>
            <a:pPr lvl="0"/>
            <a:endParaRPr lang="en-GB"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Attainment data for year 6 pupils should be provided from their most recent swimming lessons. This may be data from years 3, 4, 5 or 6, depending on the swimming programme at your school.</a:t>
            </a:r>
            <a:endParaRPr lang="en-GB" sz="1600" dirty="0">
              <a:latin typeface="Calibri" panose="020F0502020204030204" pitchFamily="34" charset="0"/>
              <a:cs typeface="Calibri" panose="020F0502020204030204" pitchFamily="34" charset="0"/>
            </a:endParaRPr>
          </a:p>
        </p:txBody>
      </p:sp>
      <p:sp>
        <p:nvSpPr>
          <p:cNvPr id="5" name="TextBox 4"/>
          <p:cNvSpPr txBox="1"/>
          <p:nvPr/>
        </p:nvSpPr>
        <p:spPr>
          <a:xfrm>
            <a:off x="2489200" y="558800"/>
            <a:ext cx="4368800"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Online reporting </a:t>
            </a:r>
            <a:endParaRPr lang="en-GB"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1ECB-70A5-4DE7-90AF-2961CED96CE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71E0B538-0C64-4D9B-92DF-0D9331C49758}"/>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49493387-58BB-44CC-8FAB-B2B350F5C8AE}"/>
              </a:ext>
            </a:extLst>
          </p:cNvPr>
          <p:cNvPicPr>
            <a:picLocks noChangeAspect="1"/>
          </p:cNvPicPr>
          <p:nvPr/>
        </p:nvPicPr>
        <p:blipFill rotWithShape="1">
          <a:blip r:embed="rId2"/>
          <a:srcRect l="24086" t="19845" r="25054" b="16308"/>
          <a:stretch/>
        </p:blipFill>
        <p:spPr>
          <a:xfrm>
            <a:off x="1579593" y="88490"/>
            <a:ext cx="6279780" cy="4434349"/>
          </a:xfrm>
          <a:prstGeom prst="rect">
            <a:avLst/>
          </a:prstGeom>
        </p:spPr>
      </p:pic>
      <p:sp>
        <p:nvSpPr>
          <p:cNvPr id="6" name="TextBox 5">
            <a:extLst>
              <a:ext uri="{FF2B5EF4-FFF2-40B4-BE49-F238E27FC236}">
                <a16:creationId xmlns:a16="http://schemas.microsoft.com/office/drawing/2014/main" id="{F0B9970A-A90D-4657-9546-9BFE280DCA7E}"/>
              </a:ext>
            </a:extLst>
          </p:cNvPr>
          <p:cNvSpPr txBox="1"/>
          <p:nvPr/>
        </p:nvSpPr>
        <p:spPr>
          <a:xfrm>
            <a:off x="168786" y="4508778"/>
            <a:ext cx="6580239" cy="1415772"/>
          </a:xfrm>
          <a:prstGeom prst="rect">
            <a:avLst/>
          </a:prstGeom>
          <a:noFill/>
        </p:spPr>
        <p:txBody>
          <a:bodyPr wrap="square">
            <a:spAutoFit/>
          </a:bodyPr>
          <a:lstStyle/>
          <a:p>
            <a:pPr lvl="0"/>
            <a:r>
              <a:rPr lang="en-US" sz="1400" b="1" u="sng" dirty="0">
                <a:latin typeface="Calibri" panose="020F0502020204030204" pitchFamily="34" charset="0"/>
                <a:cs typeface="Calibri" panose="020F0502020204030204" pitchFamily="34" charset="0"/>
              </a:rPr>
              <a:t>Must include:</a:t>
            </a: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The amount of premium received</a:t>
            </a:r>
            <a:endParaRPr lang="en-GB" sz="12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 full breakdown of how it has been spent</a:t>
            </a:r>
            <a:endParaRPr lang="en-GB" sz="12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The impact the school has seen on pupils’ PE, physical activity, sport participation and attainment</a:t>
            </a:r>
            <a:endParaRPr lang="en-GB" sz="12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How the improvements will be sustainable in the future</a:t>
            </a:r>
          </a:p>
          <a:p>
            <a:pPr marL="285750" lvl="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How many pupils within their Year 6 cohort are meeting the national curriculum requirement for swimming</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26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7CB-F8D2-492E-8654-4AE87A14700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287FE29-3AB0-4A77-8441-76AD855D352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AF217B17-E76B-48FC-9D8D-8AB632D7ED66}"/>
              </a:ext>
            </a:extLst>
          </p:cNvPr>
          <p:cNvPicPr>
            <a:picLocks noChangeAspect="1"/>
          </p:cNvPicPr>
          <p:nvPr/>
        </p:nvPicPr>
        <p:blipFill rotWithShape="1">
          <a:blip r:embed="rId2"/>
          <a:srcRect l="25161" t="18698" r="25162" b="18817"/>
          <a:stretch/>
        </p:blipFill>
        <p:spPr>
          <a:xfrm>
            <a:off x="1115961" y="616973"/>
            <a:ext cx="6656439" cy="5144729"/>
          </a:xfrm>
          <a:prstGeom prst="rect">
            <a:avLst/>
          </a:prstGeom>
        </p:spPr>
      </p:pic>
    </p:spTree>
    <p:extLst>
      <p:ext uri="{BB962C8B-B14F-4D97-AF65-F5344CB8AC3E}">
        <p14:creationId xmlns:p14="http://schemas.microsoft.com/office/powerpoint/2010/main" val="95560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2094</TotalTime>
  <Words>1582</Words>
  <Application>Microsoft Office PowerPoint</Application>
  <PresentationFormat>On-screen Show (4:3)</PresentationFormat>
  <Paragraphs>183</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Narrow</vt:lpstr>
      <vt:lpstr>Calibri</vt:lpstr>
      <vt:lpstr>Lucida Grande</vt:lpstr>
      <vt:lpstr>News Gothic MT</vt:lpstr>
      <vt:lpstr>Times New Roman</vt:lpstr>
      <vt:lpstr>Wingdings</vt:lpstr>
      <vt:lpstr>Wingdings 2</vt:lpstr>
      <vt:lpstr>Breeze</vt:lpstr>
      <vt:lpstr>PowerPoint Presentation</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 can have a leading role in the physical, social, emotional and cognitive wellbeing of pupils</vt:lpstr>
      <vt:lpstr>PowerPoint Presentation</vt:lpstr>
      <vt:lpstr>PowerPoint Presentation</vt:lpstr>
      <vt:lpstr>PowerPoint Presentation</vt:lpstr>
      <vt:lpstr>PowerPoint Presentation</vt:lpstr>
      <vt:lpstr>PowerPoint Presentation</vt:lpstr>
      <vt:lpstr>PowerPoint Presentation</vt:lpstr>
      <vt:lpstr>Looking Ahead…</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 Greenwell</dc:title>
  <dc:creator>Lis Greenwell</dc:creator>
  <cp:lastModifiedBy>Woods, Catherine</cp:lastModifiedBy>
  <cp:revision>116</cp:revision>
  <dcterms:created xsi:type="dcterms:W3CDTF">2016-02-21T18:38:34Z</dcterms:created>
  <dcterms:modified xsi:type="dcterms:W3CDTF">2020-10-27T16:14:02Z</dcterms:modified>
</cp:coreProperties>
</file>